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312" r:id="rId2"/>
    <p:sldId id="765" r:id="rId3"/>
    <p:sldId id="711" r:id="rId4"/>
    <p:sldId id="701" r:id="rId5"/>
    <p:sldId id="702" r:id="rId6"/>
    <p:sldId id="703" r:id="rId7"/>
    <p:sldId id="704" r:id="rId8"/>
    <p:sldId id="705" r:id="rId9"/>
    <p:sldId id="706" r:id="rId10"/>
    <p:sldId id="707" r:id="rId11"/>
    <p:sldId id="708" r:id="rId12"/>
    <p:sldId id="709" r:id="rId13"/>
    <p:sldId id="710" r:id="rId14"/>
    <p:sldId id="759" r:id="rId15"/>
    <p:sldId id="712" r:id="rId16"/>
    <p:sldId id="713" r:id="rId17"/>
    <p:sldId id="758" r:id="rId18"/>
    <p:sldId id="694" r:id="rId19"/>
    <p:sldId id="767" r:id="rId20"/>
    <p:sldId id="806" r:id="rId21"/>
    <p:sldId id="770" r:id="rId22"/>
    <p:sldId id="714" r:id="rId23"/>
    <p:sldId id="680" r:id="rId24"/>
    <p:sldId id="768" r:id="rId25"/>
    <p:sldId id="769" r:id="rId26"/>
    <p:sldId id="771" r:id="rId27"/>
    <p:sldId id="729" r:id="rId28"/>
    <p:sldId id="488" r:id="rId29"/>
    <p:sldId id="489" r:id="rId30"/>
    <p:sldId id="492" r:id="rId31"/>
    <p:sldId id="493" r:id="rId32"/>
    <p:sldId id="494" r:id="rId33"/>
    <p:sldId id="501" r:id="rId34"/>
    <p:sldId id="502" r:id="rId35"/>
    <p:sldId id="503" r:id="rId36"/>
    <p:sldId id="504" r:id="rId37"/>
    <p:sldId id="505" r:id="rId38"/>
    <p:sldId id="700" r:id="rId39"/>
    <p:sldId id="509" r:id="rId40"/>
    <p:sldId id="510" r:id="rId41"/>
    <p:sldId id="756" r:id="rId42"/>
    <p:sldId id="761" r:id="rId43"/>
    <p:sldId id="760" r:id="rId44"/>
    <p:sldId id="762" r:id="rId45"/>
    <p:sldId id="763" r:id="rId46"/>
    <p:sldId id="730" r:id="rId47"/>
    <p:sldId id="731" r:id="rId48"/>
    <p:sldId id="511" r:id="rId49"/>
    <p:sldId id="473" r:id="rId50"/>
    <p:sldId id="472" r:id="rId51"/>
    <p:sldId id="465" r:id="rId52"/>
    <p:sldId id="463" r:id="rId53"/>
    <p:sldId id="467" r:id="rId54"/>
    <p:sldId id="750" r:id="rId55"/>
    <p:sldId id="807" r:id="rId56"/>
    <p:sldId id="808" r:id="rId57"/>
    <p:sldId id="751" r:id="rId58"/>
    <p:sldId id="752" r:id="rId59"/>
    <p:sldId id="753" r:id="rId60"/>
    <p:sldId id="754" r:id="rId61"/>
    <p:sldId id="755" r:id="rId62"/>
    <p:sldId id="775" r:id="rId63"/>
    <p:sldId id="776" r:id="rId64"/>
    <p:sldId id="777" r:id="rId65"/>
    <p:sldId id="774" r:id="rId66"/>
    <p:sldId id="732" r:id="rId67"/>
    <p:sldId id="735" r:id="rId68"/>
    <p:sldId id="733" r:id="rId69"/>
    <p:sldId id="734" r:id="rId70"/>
    <p:sldId id="805" r:id="rId71"/>
    <p:sldId id="736" r:id="rId72"/>
    <p:sldId id="737" r:id="rId73"/>
    <p:sldId id="738" r:id="rId74"/>
    <p:sldId id="739" r:id="rId75"/>
    <p:sldId id="740" r:id="rId76"/>
    <p:sldId id="741" r:id="rId77"/>
    <p:sldId id="742" r:id="rId78"/>
    <p:sldId id="743" r:id="rId79"/>
    <p:sldId id="744" r:id="rId80"/>
    <p:sldId id="745" r:id="rId81"/>
    <p:sldId id="746" r:id="rId82"/>
    <p:sldId id="747" r:id="rId83"/>
    <p:sldId id="748" r:id="rId84"/>
    <p:sldId id="749" r:id="rId85"/>
    <p:sldId id="778" r:id="rId86"/>
    <p:sldId id="757" r:id="rId87"/>
    <p:sldId id="764" r:id="rId88"/>
    <p:sldId id="780" r:id="rId89"/>
    <p:sldId id="781" r:id="rId90"/>
    <p:sldId id="782" r:id="rId91"/>
    <p:sldId id="783" r:id="rId92"/>
    <p:sldId id="784" r:id="rId93"/>
    <p:sldId id="809" r:id="rId94"/>
    <p:sldId id="786" r:id="rId95"/>
    <p:sldId id="810" r:id="rId96"/>
    <p:sldId id="791" r:id="rId97"/>
    <p:sldId id="792" r:id="rId98"/>
    <p:sldId id="794" r:id="rId99"/>
    <p:sldId id="795" r:id="rId100"/>
    <p:sldId id="797" r:id="rId101"/>
    <p:sldId id="798" r:id="rId102"/>
    <p:sldId id="801" r:id="rId103"/>
    <p:sldId id="802" r:id="rId104"/>
    <p:sldId id="803" r:id="rId105"/>
    <p:sldId id="804" r:id="rId10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373" autoAdjust="0"/>
  </p:normalViewPr>
  <p:slideViewPr>
    <p:cSldViewPr>
      <p:cViewPr varScale="1">
        <p:scale>
          <a:sx n="77" d="100"/>
          <a:sy n="77" d="100"/>
        </p:scale>
        <p:origin x="1037" y="58"/>
      </p:cViewPr>
      <p:guideLst>
        <p:guide orient="horz" pos="2160"/>
        <p:guide pos="2880"/>
      </p:guideLst>
    </p:cSldViewPr>
  </p:slideViewPr>
  <p:outlineViewPr>
    <p:cViewPr>
      <p:scale>
        <a:sx n="33" d="100"/>
        <a:sy n="33" d="100"/>
      </p:scale>
      <p:origin x="0" y="-45614"/>
    </p:cViewPr>
  </p:outlineViewPr>
  <p:notesTextViewPr>
    <p:cViewPr>
      <p:scale>
        <a:sx n="100" d="100"/>
        <a:sy n="100" d="100"/>
      </p:scale>
      <p:origin x="0" y="0"/>
    </p:cViewPr>
  </p:notesTextViewPr>
  <p:sorterViewPr>
    <p:cViewPr>
      <p:scale>
        <a:sx n="140" d="100"/>
        <a:sy n="140" d="100"/>
      </p:scale>
      <p:origin x="0" y="-3263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lt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FC815A0C-BE58-4BA8-A1A6-4B0CBA71AC17}" type="slidenum">
              <a:rPr lang="en-US" altLang="en-US"/>
              <a:pPr>
                <a:defRPr/>
              </a:pPr>
              <a:t>‹#›</a:t>
            </a:fld>
            <a:endParaRPr lang="en-US" altLang="en-US"/>
          </a:p>
        </p:txBody>
      </p:sp>
    </p:spTree>
    <p:extLst>
      <p:ext uri="{BB962C8B-B14F-4D97-AF65-F5344CB8AC3E}">
        <p14:creationId xmlns:p14="http://schemas.microsoft.com/office/powerpoint/2010/main" val="291818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r>
              <a:rPr lang="en-AU" altLang="en-US" smtClean="0"/>
              <a:t>Ecological destabilisation</a:t>
            </a:r>
          </a:p>
          <a:p>
            <a:r>
              <a:rPr lang="en-AU" altLang="en-US" smtClean="0"/>
              <a:t>Widening inequalities</a:t>
            </a:r>
          </a:p>
          <a:p>
            <a:r>
              <a:rPr lang="en-AU" altLang="en-US" smtClean="0"/>
              <a:t>Public squalor; private affluence</a:t>
            </a:r>
          </a:p>
          <a:p>
            <a:r>
              <a:rPr lang="en-AU" altLang="en-US" smtClean="0"/>
              <a:t>Vast avoidable burden of disease</a:t>
            </a:r>
          </a:p>
          <a:p>
            <a:r>
              <a:rPr lang="en-AU" altLang="en-US" smtClean="0"/>
              <a:t>Continuing (and recurrent) financial crises</a:t>
            </a:r>
          </a:p>
        </p:txBody>
      </p:sp>
      <p:sp>
        <p:nvSpPr>
          <p:cNvPr id="5222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32CE92-C7B5-430E-92C3-BB3E64144577}" type="slidenum">
              <a:rPr lang="en-US" altLang="en-US" smtClean="0"/>
              <a:pPr eaLnBrk="1" hangingPunct="1"/>
              <a:t>1</a:t>
            </a:fld>
            <a:endParaRPr lang="en-US" altLang="en-US" smtClean="0"/>
          </a:p>
        </p:txBody>
      </p:sp>
    </p:spTree>
    <p:extLst>
      <p:ext uri="{BB962C8B-B14F-4D97-AF65-F5344CB8AC3E}">
        <p14:creationId xmlns:p14="http://schemas.microsoft.com/office/powerpoint/2010/main" val="553880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While smaller than the increase in meat supply, the vegetable supply also increased worldwide, as shown in Figure 3. The increase in vegetable supply was mostly in the form of corn and maize products. The increase in corn and maize products was greatest in North and West Africa, where a net increase of approximately 100 kcals/capita/day occurred between 1961 and 2007 in the context of large international aid shipments (i.e. not domestic production). Apart from these increases, further increases in vegetable supply per capita were also observed in Southeast Asia to a lesser extent.</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30</a:t>
            </a:fld>
            <a:endParaRPr lang="en-US" altLang="en-US"/>
          </a:p>
        </p:txBody>
      </p:sp>
    </p:spTree>
    <p:extLst>
      <p:ext uri="{BB962C8B-B14F-4D97-AF65-F5344CB8AC3E}">
        <p14:creationId xmlns:p14="http://schemas.microsoft.com/office/powerpoint/2010/main" val="680579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Today, feed production is estimated to use approximately 30 percent of the emerged land.</a:t>
            </a:r>
          </a:p>
          <a:p>
            <a:r>
              <a:rPr lang="en-AU" sz="1200" b="0" i="0" u="none" strike="noStrike" kern="1200" baseline="0" dirty="0" smtClean="0">
                <a:solidFill>
                  <a:schemeClr val="tx1"/>
                </a:solidFill>
                <a:latin typeface="Arial" charset="0"/>
                <a:ea typeface="+mn-ea"/>
                <a:cs typeface="+mn-cs"/>
              </a:rPr>
              <a:t>Statistics on pasture add up to 34.8 million km2 globally (26 percent of emerged land) while we estimate that about 4.7 million km2 of cropland are currently dedicated to feed production (4 percent of emerged land or 33 percent of all cropland). The latter does not include crop residues but includes most agro-industrial </a:t>
            </a:r>
            <a:r>
              <a:rPr lang="en-AU" sz="1200" b="0" i="0" u="none" strike="noStrike" kern="1200" baseline="0" dirty="0" err="1" smtClean="0">
                <a:solidFill>
                  <a:schemeClr val="tx1"/>
                </a:solidFill>
                <a:latin typeface="Arial" charset="0"/>
                <a:ea typeface="+mn-ea"/>
                <a:cs typeface="+mn-cs"/>
              </a:rPr>
              <a:t>byproducts</a:t>
            </a:r>
            <a:r>
              <a:rPr lang="en-AU" sz="1200" b="0" i="0" u="none" strike="noStrike" kern="1200" baseline="0" dirty="0" smtClean="0">
                <a:solidFill>
                  <a:schemeClr val="tx1"/>
                </a:solidFill>
                <a:latin typeface="Arial" charset="0"/>
                <a:ea typeface="+mn-ea"/>
                <a:cs typeface="+mn-cs"/>
              </a:rPr>
              <a:t> (see methodological note in Annex 3).</a:t>
            </a:r>
          </a:p>
          <a:p>
            <a:r>
              <a:rPr lang="en-AU" sz="1200" b="0" i="0" u="none" strike="noStrike" kern="1200" baseline="0" dirty="0" smtClean="0">
                <a:solidFill>
                  <a:schemeClr val="tx1"/>
                </a:solidFill>
                <a:latin typeface="Arial" charset="0"/>
                <a:ea typeface="+mn-ea"/>
                <a:cs typeface="+mn-cs"/>
              </a:rPr>
              <a:t>In comparison, the shares of total meat output from grazing, mixed and intensive landless, are estimated at 8 percent, 46 percent and 45 percent respectively (see Section 2.4). The juxtaposition of these figures gives a sense of the strong intensity gradient along which livestock use land.</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33</a:t>
            </a:fld>
            <a:endParaRPr lang="en-US" altLang="en-US"/>
          </a:p>
        </p:txBody>
      </p:sp>
    </p:spTree>
    <p:extLst>
      <p:ext uri="{BB962C8B-B14F-4D97-AF65-F5344CB8AC3E}">
        <p14:creationId xmlns:p14="http://schemas.microsoft.com/office/powerpoint/2010/main" val="374238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average protein intake</a:t>
            </a:r>
            <a:r>
              <a:rPr lang="en-AU" baseline="0" dirty="0" smtClean="0"/>
              <a:t> in the industrialised countries is around 106 g/day per person.  Just over half of this comes from livestock.</a:t>
            </a:r>
          </a:p>
          <a:p>
            <a:endParaRPr lang="en-AU" baseline="0" dirty="0" smtClean="0"/>
          </a:p>
          <a:p>
            <a:r>
              <a:rPr lang="en-AU" baseline="0" dirty="0" smtClean="0"/>
              <a:t>The RDA is 56 g/day from a mixed diet.  </a:t>
            </a:r>
          </a:p>
          <a:p>
            <a:endParaRPr lang="en-AU" baseline="0" dirty="0" smtClean="0"/>
          </a:p>
          <a:p>
            <a:r>
              <a:rPr lang="en-AU" baseline="0" dirty="0" smtClean="0"/>
              <a:t>The average protein intake in Sub-Saharan Africa is just over half of that in the industrialised countries and 80% of this comes directly from plant based foods.  </a:t>
            </a:r>
          </a:p>
          <a:p>
            <a:endParaRPr lang="en-AU" baseline="0" dirty="0" smtClean="0"/>
          </a:p>
          <a:p>
            <a:r>
              <a:rPr lang="en-AU" baseline="0" dirty="0" smtClean="0"/>
              <a:t>The situation was not much better in Asia although there were significant improvements from 1980 to 2002. </a:t>
            </a:r>
          </a:p>
          <a:p>
            <a:endParaRPr lang="en-AU" baseline="0" dirty="0" smtClean="0"/>
          </a:p>
          <a:p>
            <a:r>
              <a:rPr lang="en-AU" baseline="0" dirty="0" smtClean="0"/>
              <a:t>These are averages.  It is likely that in all regions the total protein and livestock component are higher for richer people and lower, sometimes much lower, for the poor.   The fact that the average for SSA just equalled the RDA points to the widespread under nutrition in Africa. </a:t>
            </a:r>
          </a:p>
          <a:p>
            <a:endParaRPr lang="en-AU"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For every 1 kg of high-quality animal protein produced, livestock are fed about 6 kg of plant protein. Producing 1 kg of animal protein requires about 100 times more water than producing 1 kg of grain protein. The average fossil energy input for all the animal protein production systems studied is 25 kcal fossil energy input per 1 kcal of protein produced (Table 2). This energy input is more than 11 times greater than that for grain protein production, which is about 2.2 kcal of fossil energy input per 1 kcal of plant protein produced. (</a:t>
            </a:r>
            <a:r>
              <a:rPr lang="en-AU" sz="1200" kern="1200" dirty="0" smtClean="0">
                <a:solidFill>
                  <a:schemeClr val="tx1"/>
                </a:solidFill>
                <a:latin typeface="Arial" charset="0"/>
                <a:ea typeface="+mn-ea"/>
                <a:cs typeface="+mn-cs"/>
              </a:rPr>
              <a:t>Pimentel, David, and Marcia Pimentel. "Sustainability of Meat-Based and Plant-Based Diets and the Environment." </a:t>
            </a:r>
            <a:r>
              <a:rPr lang="en-AU" sz="1200" i="1" kern="1200" dirty="0" smtClean="0">
                <a:solidFill>
                  <a:schemeClr val="tx1"/>
                </a:solidFill>
                <a:latin typeface="Arial" charset="0"/>
                <a:ea typeface="+mn-ea"/>
                <a:cs typeface="+mn-cs"/>
              </a:rPr>
              <a:t>The American Journal of Clinical Nutrition 78, no. 3 (September 1, 2003 2003): 660S-63S</a:t>
            </a:r>
            <a:r>
              <a:rPr lang="en-AU" dirty="0" smtClean="0"/>
              <a:t>)</a:t>
            </a:r>
            <a:endParaRPr lang="en-GB"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34</a:t>
            </a:fld>
            <a:endParaRPr lang="en-US" altLang="en-US"/>
          </a:p>
        </p:txBody>
      </p:sp>
    </p:spTree>
    <p:extLst>
      <p:ext uri="{BB962C8B-B14F-4D97-AF65-F5344CB8AC3E}">
        <p14:creationId xmlns:p14="http://schemas.microsoft.com/office/powerpoint/2010/main" val="3734190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USA data!</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35</a:t>
            </a:fld>
            <a:endParaRPr lang="en-US" altLang="en-US"/>
          </a:p>
        </p:txBody>
      </p:sp>
    </p:spTree>
    <p:extLst>
      <p:ext uri="{BB962C8B-B14F-4D97-AF65-F5344CB8AC3E}">
        <p14:creationId xmlns:p14="http://schemas.microsoft.com/office/powerpoint/2010/main" val="3889650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37</a:t>
            </a:fld>
            <a:endParaRPr lang="en-US" altLang="en-US"/>
          </a:p>
        </p:txBody>
      </p:sp>
    </p:spTree>
    <p:extLst>
      <p:ext uri="{BB962C8B-B14F-4D97-AF65-F5344CB8AC3E}">
        <p14:creationId xmlns:p14="http://schemas.microsoft.com/office/powerpoint/2010/main" val="3878921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55 reported outbreaks sickened 20,601 individuals, of whom 3,166 required hospitalization and 27 died. Two‐thirds (67%) of the deaths were due to a huge milk‐ associated outbreak in 1985 that killed 18 and sickened 16,659 people. That outbreak was also responsible for 88% (2,777) of all reported hospitalizations. </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40</a:t>
            </a:fld>
            <a:endParaRPr lang="en-US" altLang="en-US"/>
          </a:p>
        </p:txBody>
      </p:sp>
    </p:spTree>
    <p:extLst>
      <p:ext uri="{BB962C8B-B14F-4D97-AF65-F5344CB8AC3E}">
        <p14:creationId xmlns:p14="http://schemas.microsoft.com/office/powerpoint/2010/main" val="2078295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Today, feed production is estimated to use approximately 30 percent of the emerged land. Statistics on pasture add up to 34.8 million km2 globally (26 percent of emerged land) while we estimate that about 4.7 million km2 of cropland are currently dedicated to feed production</a:t>
            </a:r>
          </a:p>
          <a:p>
            <a:r>
              <a:rPr lang="en-AU" sz="1200" b="0" i="0" u="none" strike="noStrike" kern="1200" baseline="0" dirty="0" smtClean="0">
                <a:solidFill>
                  <a:schemeClr val="tx1"/>
                </a:solidFill>
                <a:latin typeface="Arial" charset="0"/>
                <a:ea typeface="+mn-ea"/>
                <a:cs typeface="+mn-cs"/>
              </a:rPr>
              <a:t>(33 percent of all cropland). </a:t>
            </a:r>
          </a:p>
          <a:p>
            <a:endParaRPr lang="en-AU" sz="1200" b="0" i="0" u="none" strike="noStrike" kern="1200" baseline="0" dirty="0" smtClean="0">
              <a:solidFill>
                <a:schemeClr val="tx1"/>
              </a:solidFill>
              <a:latin typeface="Arial" charset="0"/>
              <a:ea typeface="+mn-ea"/>
              <a:cs typeface="+mn-cs"/>
            </a:endParaRPr>
          </a:p>
          <a:p>
            <a:r>
              <a:rPr lang="en-AU" dirty="0" smtClean="0"/>
              <a:t>For example, in 2007 the United States diverted more than 30 per cent of its maize production, Brazil used half of its sugar cane production, and the European Union (EU) used the greater part of its vegetable oil seed production, as well as imported vegetable oils, to make biofuels (</a:t>
            </a:r>
            <a:r>
              <a:rPr lang="en-AU" dirty="0" err="1" smtClean="0"/>
              <a:t>Polya</a:t>
            </a:r>
            <a:r>
              <a:rPr lang="en-AU" dirty="0" smtClean="0"/>
              <a:t> 2008). </a:t>
            </a:r>
          </a:p>
          <a:p>
            <a:endParaRPr lang="en-AU"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smtClean="0">
                <a:solidFill>
                  <a:schemeClr val="tx1"/>
                </a:solidFill>
                <a:latin typeface="Arial" charset="0"/>
                <a:ea typeface="+mn-ea"/>
                <a:cs typeface="+mn-cs"/>
              </a:rPr>
              <a:t>The share of US corn production directed to ethanol increased in one decade from less than 10 percent to over 40 percent in the 2010/11 crop year, and remained at that high level in 2011/2012.  (</a:t>
            </a:r>
            <a:r>
              <a:rPr lang="en-AU" sz="1200" kern="1200" dirty="0" smtClean="0">
                <a:solidFill>
                  <a:schemeClr val="tx1"/>
                </a:solidFill>
                <a:latin typeface="Arial" charset="0"/>
                <a:ea typeface="+mn-ea"/>
                <a:cs typeface="+mn-cs"/>
              </a:rPr>
              <a:t>High Level Panel of Experts on Food Security and Nutrition. "Biofuels and Food Security." Rome: FAO, 2013</a:t>
            </a:r>
            <a:r>
              <a:rPr lang="en-AU" sz="1200" b="0" i="0" u="none" strike="noStrike" kern="1200" baseline="0" dirty="0" smtClean="0">
                <a:solidFill>
                  <a:schemeClr val="tx1"/>
                </a:solidFill>
                <a:latin typeface="Arial" charset="0"/>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smtClean="0">
                <a:solidFill>
                  <a:schemeClr val="tx1"/>
                </a:solidFill>
                <a:latin typeface="Arial" charset="0"/>
                <a:ea typeface="+mn-ea"/>
                <a:cs typeface="+mn-cs"/>
              </a:rPr>
              <a:t>Land grabs, </a:t>
            </a:r>
            <a:r>
              <a:rPr lang="en-AU" sz="1200" b="0" i="0" u="none" strike="noStrike" kern="1200" baseline="0" dirty="0" err="1" smtClean="0">
                <a:solidFill>
                  <a:schemeClr val="tx1"/>
                </a:solidFill>
                <a:latin typeface="Arial" charset="0"/>
                <a:ea typeface="+mn-ea"/>
                <a:cs typeface="+mn-cs"/>
              </a:rPr>
              <a:t>esp</a:t>
            </a:r>
            <a:r>
              <a:rPr lang="en-AU" sz="1200" b="0" i="0" u="none" strike="noStrike" kern="1200" baseline="0" dirty="0" smtClean="0">
                <a:solidFill>
                  <a:schemeClr val="tx1"/>
                </a:solidFill>
                <a:latin typeface="Arial" charset="0"/>
                <a:ea typeface="+mn-ea"/>
                <a:cs typeface="+mn-cs"/>
              </a:rPr>
              <a:t> in Africa, driven by biofuels and food. Both in terms of area and number of transactions, </a:t>
            </a:r>
            <a:r>
              <a:rPr lang="en-AU" sz="1200" b="0" i="0" u="none" strike="noStrike" kern="1200" baseline="0" dirty="0" err="1" smtClean="0">
                <a:solidFill>
                  <a:schemeClr val="tx1"/>
                </a:solidFill>
                <a:latin typeface="Arial" charset="0"/>
                <a:ea typeface="+mn-ea"/>
                <a:cs typeface="+mn-cs"/>
              </a:rPr>
              <a:t>jatropha</a:t>
            </a:r>
            <a:r>
              <a:rPr lang="en-AU" sz="1200" b="0" i="0" u="none" strike="noStrike" kern="1200" baseline="0" dirty="0" smtClean="0">
                <a:solidFill>
                  <a:schemeClr val="tx1"/>
                </a:solidFill>
                <a:latin typeface="Arial" charset="0"/>
                <a:ea typeface="+mn-ea"/>
                <a:cs typeface="+mn-cs"/>
              </a:rPr>
              <a:t> emerges in first place (4.4 million ha and 99 deals) followed closely by palm oil and sugar cane. In contrast to the media, which it argues assigns priority to food interests: “the large proportion of </a:t>
            </a:r>
            <a:r>
              <a:rPr lang="en-AU" sz="1200" b="0" i="0" u="none" strike="noStrike" kern="1200" baseline="0" dirty="0" err="1" smtClean="0">
                <a:solidFill>
                  <a:schemeClr val="tx1"/>
                </a:solidFill>
                <a:latin typeface="Arial" charset="0"/>
                <a:ea typeface="+mn-ea"/>
                <a:cs typeface="+mn-cs"/>
              </a:rPr>
              <a:t>jatropha</a:t>
            </a:r>
            <a:r>
              <a:rPr lang="en-AU" sz="1200" b="0" i="0" u="none" strike="noStrike" kern="1200" baseline="0" dirty="0" smtClean="0">
                <a:solidFill>
                  <a:schemeClr val="tx1"/>
                </a:solidFill>
                <a:latin typeface="Arial" charset="0"/>
                <a:ea typeface="+mn-ea"/>
                <a:cs typeface="+mn-cs"/>
              </a:rPr>
              <a:t>, oil palm and sugar-cane points to the growth of investments in biofuels, which may be inflated due to media reports but are undoubtedly a major driver of transnational land acquisition” (op. cit. p.12).  HLPE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smtClean="0">
                <a:solidFill>
                  <a:schemeClr val="tx1"/>
                </a:solidFill>
                <a:latin typeface="Arial" charset="0"/>
                <a:ea typeface="+mn-ea"/>
                <a:cs typeface="+mn-cs"/>
              </a:rPr>
              <a:t>Food insecurity is the result of land constraints for the majority of the rural poor. Policies facilitating their access to land, therefore, should be a priority from the point of view of food security and agricultural modernization. Most States, however, are committed to redefining communal lands for the benefit of large-scale private investments, including biofuels.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smtClean="0">
                <a:solidFill>
                  <a:schemeClr val="tx1"/>
                </a:solidFill>
                <a:latin typeface="Arial" charset="0"/>
                <a:ea typeface="+mn-ea"/>
                <a:cs typeface="+mn-cs"/>
              </a:rPr>
              <a:t>Plus Brazilian plans to replace the Amazon with sugar for fuel</a:t>
            </a:r>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47</a:t>
            </a:fld>
            <a:endParaRPr lang="en-US" altLang="en-US"/>
          </a:p>
        </p:txBody>
      </p:sp>
    </p:spTree>
    <p:extLst>
      <p:ext uri="{BB962C8B-B14F-4D97-AF65-F5344CB8AC3E}">
        <p14:creationId xmlns:p14="http://schemas.microsoft.com/office/powerpoint/2010/main" val="503907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Currently, one billion people in middle and low income countries are short of food and another billion suffer from various forms of malnutrition, despite sufficient global food production. Prices of all foodstuffs have continued to rise since late 2010, pushing even more people into poverty and hunger. Yet in recent years an estimated 50-80 millions of hectares of land has been acquired in middle and low income countries by international investors through lease or purchase. </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48</a:t>
            </a:fld>
            <a:endParaRPr lang="en-US" altLang="en-US"/>
          </a:p>
        </p:txBody>
      </p:sp>
    </p:spTree>
    <p:extLst>
      <p:ext uri="{BB962C8B-B14F-4D97-AF65-F5344CB8AC3E}">
        <p14:creationId xmlns:p14="http://schemas.microsoft.com/office/powerpoint/2010/main" val="4266197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Under-estimate</a:t>
            </a:r>
          </a:p>
          <a:p>
            <a:r>
              <a:rPr lang="en-AU" dirty="0" smtClean="0"/>
              <a:t>2/3 in</a:t>
            </a:r>
            <a:r>
              <a:rPr lang="en-AU" baseline="0" dirty="0" smtClean="0"/>
              <a:t> Africa</a:t>
            </a:r>
          </a:p>
          <a:p>
            <a:r>
              <a:rPr lang="en-AU" baseline="0" dirty="0" smtClean="0"/>
              <a:t>Domestic land deals may be more significant</a:t>
            </a:r>
          </a:p>
          <a:p>
            <a:r>
              <a:rPr lang="en-AU" baseline="0" dirty="0" smtClean="0"/>
              <a:t>Debate over marginal lands</a:t>
            </a:r>
          </a:p>
          <a:p>
            <a:r>
              <a:rPr lang="en-AU" baseline="0" dirty="0" smtClean="0"/>
              <a:t>Customary use; 5 year fallow. </a:t>
            </a:r>
          </a:p>
          <a:p>
            <a:r>
              <a:rPr lang="en-AU" baseline="0" dirty="0" smtClean="0"/>
              <a:t>Displacement, urbanisation</a:t>
            </a:r>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r>
              <a:rPr lang="en-AU" dirty="0" smtClean="0"/>
              <a:t>This paper situates the land grab in a broader restructuring of the corporate food regime – from food-surplus to food-deficit relations. While the former relations impoverished peasant cultures via an ethos of cheap food for the world (‘food security’), the latter promises to accelerate dispossession in the name of managing endemic food insecurity (‘food crisis’) resulting from the cheap food regime’s neglect of domestic food security mechanisms and destabilization of populations, environments and the climate. The land grab is the medium through which the development agencies attempt to renew their legitimacy (constructing voluntary codes of conduct) in the face of a rising food sovereignty movement, and through which finance capital can profit even as capitalism enters a profound crisis of political legitimacy, and energy and environmental limits. </a:t>
            </a:r>
          </a:p>
          <a:p>
            <a:endParaRPr lang="en-AU" dirty="0" smtClean="0"/>
          </a:p>
          <a:p>
            <a:r>
              <a:rPr lang="en-AU" dirty="0" smtClean="0"/>
              <a:t>Stemming rising costs of inputs (especially energy and food) depends on a landed frontier of accumulation. In the new bio-economy, the basic ingredients are indiscriminate crop production via a process of enhanced enclosure of Southern land, accompanied by a normative appeal to securing world food and green fuel supplies at a time of crisis. The Bank’s ‘agriculture for development’ is an afterthought that presents as a new development strategy, even as it sanctions land grabbing for the security of ‘capital’ in the name of a reformulated global ecology. ‘Rational planning of the planet’ for security purposes remains the basic rationale, although as argued earlier, there is no such security to be had, and the land grab – to the extent that it is incapable of recognizing the salience of low-carbon bio-diverse agriculture – is the ultimate death wish as industrial biofuels and value-added agriculture will not resolve the combined problems of climate change and food insecurity. They will only buy time (and space!) in the short run for political and economic elites and consumers with purchasing power. In this scenario the longer run is destined to be catastrophic.</a:t>
            </a:r>
          </a:p>
          <a:p>
            <a:endParaRPr lang="en-AU" dirty="0" smtClean="0"/>
          </a:p>
          <a:p>
            <a:r>
              <a:rPr lang="en-AU" dirty="0" smtClean="0"/>
              <a:t>ABSTRACT International studies routinely consign </a:t>
            </a:r>
            <a:r>
              <a:rPr lang="en-AU" dirty="0" err="1" smtClean="0"/>
              <a:t>agri</a:t>
            </a:r>
            <a:r>
              <a:rPr lang="en-AU" dirty="0" smtClean="0"/>
              <a:t>-food relations to the analytical margins, despite the substantive historical impact of the </a:t>
            </a:r>
            <a:r>
              <a:rPr lang="en-AU" dirty="0" err="1" smtClean="0"/>
              <a:t>agri</a:t>
            </a:r>
            <a:r>
              <a:rPr lang="en-AU" dirty="0" smtClean="0"/>
              <a:t>-food frontiers and provisioning on the structuring of the interstate system. As a case in point, current restructuring of the food regime and its global political-economic coordinates is expressed through the process of ‘land grabbing’. Here, the crisis of the WTO-</a:t>
            </a:r>
            <a:r>
              <a:rPr lang="en-AU" dirty="0" err="1" smtClean="0"/>
              <a:t>centered</a:t>
            </a:r>
            <a:r>
              <a:rPr lang="en-AU" dirty="0" smtClean="0"/>
              <a:t> corporate food regime, which has </a:t>
            </a:r>
            <a:r>
              <a:rPr lang="en-AU" dirty="0" err="1" smtClean="0"/>
              <a:t>neoliberalized</a:t>
            </a:r>
            <a:r>
              <a:rPr lang="en-AU" dirty="0" smtClean="0"/>
              <a:t> Southern agriculture while sustaining Northern agro-food subsidies, is manifest in a new form of mercantilism of commandeering offshore land for supplies of food, feed, and fuel. This article examines the content and implications of this new ‘security mercantilism’, which both affirms and contradicts a neoliberal order, anticipating a shift in international relations around resource grabbing.</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49</a:t>
            </a:fld>
            <a:endParaRPr lang="en-US" altLang="en-US"/>
          </a:p>
        </p:txBody>
      </p:sp>
    </p:spTree>
    <p:extLst>
      <p:ext uri="{BB962C8B-B14F-4D97-AF65-F5344CB8AC3E}">
        <p14:creationId xmlns:p14="http://schemas.microsoft.com/office/powerpoint/2010/main" val="2161489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paper situates the land grab in a broader restructuring of the corporate food regime – from food-surplus to food-deficit relations. While the former relations impoverished peasant cultures via an ethos of cheap food for the world (‘food security’), the latter promises to accelerate dispossession in the name of managing endemic food insecurity (‘food crisis’) resulting from the cheap food regime’s neglect of domestic food security mechanisms and destabilization of populations, environments and the climate. The land grab is the medium through which the development agencies attempt to renew their legitimacy (constructing voluntary codes of conduct) in the face of a rising food sovereignty movement, and through which finance capital can profit even as capitalism enters a profound crisis of political legitimacy, and energy and environmental limits. </a:t>
            </a:r>
          </a:p>
          <a:p>
            <a:endParaRPr lang="en-AU" dirty="0" smtClean="0"/>
          </a:p>
          <a:p>
            <a:r>
              <a:rPr lang="en-AU" dirty="0" smtClean="0"/>
              <a:t>Stemming rising costs of inputs (especially energy and food) depends on a landed frontier of accumulation. In the new bio-economy, the basic ingredients are indiscriminate crop production via a process of enhanced enclosure of Southern land, accompanied by a normative appeal to securing world food and green fuel supplies at a time of crisis. The Bank’s ‘agriculture for development’ is an afterthought that presents as a new development strategy, even as it sanctions land grabbing for the security of ‘capital’ in the name of a reformulated global ecology. ‘Rational planning of the planet’ for security purposes remains the basic rationale, although as argued earlier, there is no such security to be had, and the land grab – to the extent that it is incapable of recognizing the salience of low-carbon bio-diverse agriculture – is the ultimate death wish as industrial biofuels and value-added agriculture will not resolve the combined problems of climate change and food insecurity. They will only buy time (and space!) in the short run for political and economic elites and consumers with purchasing power. In this scenario the longer run is destined to be catastrophic.</a:t>
            </a:r>
          </a:p>
          <a:p>
            <a:endParaRPr lang="en-AU" dirty="0" smtClean="0"/>
          </a:p>
          <a:p>
            <a:r>
              <a:rPr lang="en-AU" dirty="0" smtClean="0"/>
              <a:t>ABSTRACT International studies routinely consign </a:t>
            </a:r>
            <a:r>
              <a:rPr lang="en-AU" dirty="0" err="1" smtClean="0"/>
              <a:t>agri</a:t>
            </a:r>
            <a:r>
              <a:rPr lang="en-AU" dirty="0" smtClean="0"/>
              <a:t>-food relations to the analytical margins, despite the substantive historical impact of the </a:t>
            </a:r>
            <a:r>
              <a:rPr lang="en-AU" dirty="0" err="1" smtClean="0"/>
              <a:t>agri</a:t>
            </a:r>
            <a:r>
              <a:rPr lang="en-AU" dirty="0" smtClean="0"/>
              <a:t>-food frontiers and provisioning on the structuring of the interstate system. As a case in point, current restructuring of the food regime and its global political-economic coordinates is expressed through the process of ‘land grabbing’. Here, the crisis of the WTO-</a:t>
            </a:r>
            <a:r>
              <a:rPr lang="en-AU" dirty="0" err="1" smtClean="0"/>
              <a:t>centered</a:t>
            </a:r>
            <a:r>
              <a:rPr lang="en-AU" dirty="0" smtClean="0"/>
              <a:t> corporate food regime, which has </a:t>
            </a:r>
            <a:r>
              <a:rPr lang="en-AU" dirty="0" err="1" smtClean="0"/>
              <a:t>neoliberalized</a:t>
            </a:r>
            <a:r>
              <a:rPr lang="en-AU" dirty="0" smtClean="0"/>
              <a:t> Southern agriculture while sustaining Northern agro-food subsidies, is manifest in a new form of mercantilism of commandeering offshore land for supplies of food, feed, and fuel. This article examines the content and implications of this new ‘security mercantilism’, which both affirms and contradicts a neoliberal order, anticipating a shift in international relations around resource grabbing.</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50</a:t>
            </a:fld>
            <a:endParaRPr lang="en-US" altLang="en-US"/>
          </a:p>
        </p:txBody>
      </p:sp>
    </p:spTree>
    <p:extLst>
      <p:ext uri="{BB962C8B-B14F-4D97-AF65-F5344CB8AC3E}">
        <p14:creationId xmlns:p14="http://schemas.microsoft.com/office/powerpoint/2010/main" val="216148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4</a:t>
            </a:fld>
            <a:endParaRPr lang="en-US" altLang="en-US"/>
          </a:p>
        </p:txBody>
      </p:sp>
    </p:spTree>
    <p:extLst>
      <p:ext uri="{BB962C8B-B14F-4D97-AF65-F5344CB8AC3E}">
        <p14:creationId xmlns:p14="http://schemas.microsoft.com/office/powerpoint/2010/main" val="1150151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a comprehensive comparison of the range of resource flows in and out of Africa. We calculate the money leaving Africa every year and compare this to the resources flowing in. Our </a:t>
            </a:r>
            <a:r>
              <a:rPr lang="en-AU" sz="1200" b="0" i="0" u="none" strike="noStrike" kern="1200" baseline="0" dirty="0" err="1" smtClean="0">
                <a:solidFill>
                  <a:schemeClr val="tx1"/>
                </a:solidFill>
                <a:latin typeface="Arial" charset="0"/>
                <a:ea typeface="+mn-ea"/>
                <a:cs typeface="+mn-cs"/>
              </a:rPr>
              <a:t>researchshows</a:t>
            </a:r>
            <a:r>
              <a:rPr lang="en-AU" sz="1200" b="0" i="0" u="none" strike="noStrike" kern="1200" baseline="0" dirty="0" smtClean="0">
                <a:solidFill>
                  <a:schemeClr val="tx1"/>
                </a:solidFill>
                <a:latin typeface="Arial" charset="0"/>
                <a:ea typeface="+mn-ea"/>
                <a:cs typeface="+mn-cs"/>
              </a:rPr>
              <a:t> that Africa loses:</a:t>
            </a:r>
          </a:p>
          <a:p>
            <a:r>
              <a:rPr lang="en-AU" sz="1200" b="1" i="0" u="none" strike="noStrike" kern="1200" baseline="0" dirty="0" smtClean="0">
                <a:solidFill>
                  <a:schemeClr val="tx1"/>
                </a:solidFill>
                <a:latin typeface="Arial" charset="0"/>
                <a:ea typeface="+mn-ea"/>
                <a:cs typeface="+mn-cs"/>
              </a:rPr>
              <a:t>• </a:t>
            </a:r>
            <a:r>
              <a:rPr lang="en-AU" sz="1200" b="0" i="0" u="none" strike="noStrike" kern="1200" baseline="0" dirty="0" smtClean="0">
                <a:solidFill>
                  <a:schemeClr val="tx1"/>
                </a:solidFill>
                <a:latin typeface="Arial" charset="0"/>
                <a:ea typeface="+mn-ea"/>
                <a:cs typeface="+mn-cs"/>
              </a:rPr>
              <a:t>$46.3 billion in profits made by multinational companies</a:t>
            </a:r>
          </a:p>
          <a:p>
            <a:r>
              <a:rPr lang="en-AU" sz="1200" b="1" i="0" u="none" strike="noStrike" kern="1200" baseline="0" dirty="0" smtClean="0">
                <a:solidFill>
                  <a:schemeClr val="tx1"/>
                </a:solidFill>
                <a:latin typeface="Arial" charset="0"/>
                <a:ea typeface="+mn-ea"/>
                <a:cs typeface="+mn-cs"/>
              </a:rPr>
              <a:t>• </a:t>
            </a:r>
            <a:r>
              <a:rPr lang="en-AU" sz="1200" b="0" i="0" u="none" strike="noStrike" kern="1200" baseline="0" dirty="0" smtClean="0">
                <a:solidFill>
                  <a:schemeClr val="tx1"/>
                </a:solidFill>
                <a:latin typeface="Arial" charset="0"/>
                <a:ea typeface="+mn-ea"/>
                <a:cs typeface="+mn-cs"/>
              </a:rPr>
              <a:t>$21 billion in debt payments, often following irresponsible loans</a:t>
            </a:r>
          </a:p>
          <a:p>
            <a:r>
              <a:rPr lang="en-AU" sz="1200" b="1" i="0" u="none" strike="noStrike" kern="1200" baseline="0" dirty="0" smtClean="0">
                <a:solidFill>
                  <a:schemeClr val="tx1"/>
                </a:solidFill>
                <a:latin typeface="Arial" charset="0"/>
                <a:ea typeface="+mn-ea"/>
                <a:cs typeface="+mn-cs"/>
              </a:rPr>
              <a:t>• </a:t>
            </a:r>
            <a:r>
              <a:rPr lang="en-AU" sz="1200" b="0" i="0" u="none" strike="noStrike" kern="1200" baseline="0" dirty="0" smtClean="0">
                <a:solidFill>
                  <a:schemeClr val="tx1"/>
                </a:solidFill>
                <a:latin typeface="Arial" charset="0"/>
                <a:ea typeface="+mn-ea"/>
                <a:cs typeface="+mn-cs"/>
              </a:rPr>
              <a:t>$35.3 billion in illicit financial flows facilitated by the global network of tax havens</a:t>
            </a:r>
          </a:p>
          <a:p>
            <a:r>
              <a:rPr lang="en-AU" sz="1200" b="1" i="0" u="none" strike="noStrike" kern="1200" baseline="0" dirty="0" smtClean="0">
                <a:solidFill>
                  <a:schemeClr val="tx1"/>
                </a:solidFill>
                <a:latin typeface="Arial" charset="0"/>
                <a:ea typeface="+mn-ea"/>
                <a:cs typeface="+mn-cs"/>
              </a:rPr>
              <a:t>• </a:t>
            </a:r>
            <a:r>
              <a:rPr lang="en-AU" sz="1200" b="0" i="0" u="none" strike="noStrike" kern="1200" baseline="0" dirty="0" smtClean="0">
                <a:solidFill>
                  <a:schemeClr val="tx1"/>
                </a:solidFill>
                <a:latin typeface="Arial" charset="0"/>
                <a:ea typeface="+mn-ea"/>
                <a:cs typeface="+mn-cs"/>
              </a:rPr>
              <a:t>$23.4 billion in foreign currency reserves given as loans to other governments</a:t>
            </a:r>
          </a:p>
          <a:p>
            <a:r>
              <a:rPr lang="en-AU" sz="1200" b="1" i="0" u="none" strike="noStrike" kern="1200" baseline="0" dirty="0" smtClean="0">
                <a:solidFill>
                  <a:schemeClr val="tx1"/>
                </a:solidFill>
                <a:latin typeface="Arial" charset="0"/>
                <a:ea typeface="+mn-ea"/>
                <a:cs typeface="+mn-cs"/>
              </a:rPr>
              <a:t>• </a:t>
            </a:r>
            <a:r>
              <a:rPr lang="en-AU" sz="1200" b="0" i="0" u="none" strike="noStrike" kern="1200" baseline="0" dirty="0" smtClean="0">
                <a:solidFill>
                  <a:schemeClr val="tx1"/>
                </a:solidFill>
                <a:latin typeface="Arial" charset="0"/>
                <a:ea typeface="+mn-ea"/>
                <a:cs typeface="+mn-cs"/>
              </a:rPr>
              <a:t>$17 billion in illegal logging</a:t>
            </a:r>
          </a:p>
          <a:p>
            <a:r>
              <a:rPr lang="en-AU" sz="1200" b="1" i="0" u="none" strike="noStrike" kern="1200" baseline="0" dirty="0" smtClean="0">
                <a:solidFill>
                  <a:schemeClr val="tx1"/>
                </a:solidFill>
                <a:latin typeface="Arial" charset="0"/>
                <a:ea typeface="+mn-ea"/>
                <a:cs typeface="+mn-cs"/>
              </a:rPr>
              <a:t>• </a:t>
            </a:r>
            <a:r>
              <a:rPr lang="en-AU" sz="1200" b="0" i="0" u="none" strike="noStrike" kern="1200" baseline="0" dirty="0" smtClean="0">
                <a:solidFill>
                  <a:schemeClr val="tx1"/>
                </a:solidFill>
                <a:latin typeface="Arial" charset="0"/>
                <a:ea typeface="+mn-ea"/>
                <a:cs typeface="+mn-cs"/>
              </a:rPr>
              <a:t>$1.3 billion in illegal fishing</a:t>
            </a:r>
          </a:p>
          <a:p>
            <a:r>
              <a:rPr lang="en-AU" sz="1200" b="1" i="0" u="none" strike="noStrike" kern="1200" baseline="0" dirty="0" smtClean="0">
                <a:solidFill>
                  <a:schemeClr val="tx1"/>
                </a:solidFill>
                <a:latin typeface="Arial" charset="0"/>
                <a:ea typeface="+mn-ea"/>
                <a:cs typeface="+mn-cs"/>
              </a:rPr>
              <a:t>• </a:t>
            </a:r>
            <a:r>
              <a:rPr lang="en-AU" sz="1200" b="0" i="0" u="none" strike="noStrike" kern="1200" baseline="0" dirty="0" smtClean="0">
                <a:solidFill>
                  <a:schemeClr val="tx1"/>
                </a:solidFill>
                <a:latin typeface="Arial" charset="0"/>
                <a:ea typeface="+mn-ea"/>
                <a:cs typeface="+mn-cs"/>
              </a:rPr>
              <a:t>$6 billion as a result of the migration of skilled workers from Africa</a:t>
            </a:r>
          </a:p>
          <a:p>
            <a:r>
              <a:rPr lang="en-AU" sz="1200" b="0" i="0" u="none" strike="noStrike" kern="1200" baseline="0" dirty="0" smtClean="0">
                <a:solidFill>
                  <a:schemeClr val="tx1"/>
                </a:solidFill>
                <a:latin typeface="Arial" charset="0"/>
                <a:ea typeface="+mn-ea"/>
                <a:cs typeface="+mn-cs"/>
              </a:rPr>
              <a:t>In addition to these resource flows Africa is forced to pay a further:</a:t>
            </a:r>
          </a:p>
          <a:p>
            <a:r>
              <a:rPr lang="en-AU" sz="1200" b="1" i="0" u="none" strike="noStrike" kern="1200" baseline="0" dirty="0" smtClean="0">
                <a:solidFill>
                  <a:schemeClr val="tx1"/>
                </a:solidFill>
                <a:latin typeface="Arial" charset="0"/>
                <a:ea typeface="+mn-ea"/>
                <a:cs typeface="+mn-cs"/>
              </a:rPr>
              <a:t>• </a:t>
            </a:r>
            <a:r>
              <a:rPr lang="en-AU" sz="1200" b="0" i="0" u="none" strike="noStrike" kern="1200" baseline="0" dirty="0" smtClean="0">
                <a:solidFill>
                  <a:schemeClr val="tx1"/>
                </a:solidFill>
                <a:latin typeface="Arial" charset="0"/>
                <a:ea typeface="+mn-ea"/>
                <a:cs typeface="+mn-cs"/>
              </a:rPr>
              <a:t>$10.6 billion to adapt to the effects of climate change that it did not cause</a:t>
            </a:r>
          </a:p>
          <a:p>
            <a:r>
              <a:rPr lang="en-AU" sz="1200" b="1" i="0" u="none" strike="noStrike" kern="1200" baseline="0" dirty="0" smtClean="0">
                <a:solidFill>
                  <a:schemeClr val="tx1"/>
                </a:solidFill>
                <a:latin typeface="Arial" charset="0"/>
                <a:ea typeface="+mn-ea"/>
                <a:cs typeface="+mn-cs"/>
              </a:rPr>
              <a:t>• </a:t>
            </a:r>
            <a:r>
              <a:rPr lang="en-AU" sz="1200" b="0" i="0" u="none" strike="noStrike" kern="1200" baseline="0" dirty="0" smtClean="0">
                <a:solidFill>
                  <a:schemeClr val="tx1"/>
                </a:solidFill>
                <a:latin typeface="Arial" charset="0"/>
                <a:ea typeface="+mn-ea"/>
                <a:cs typeface="+mn-cs"/>
              </a:rPr>
              <a:t>$26 billion to promote low carbon economic growth</a:t>
            </a:r>
          </a:p>
          <a:p>
            <a:r>
              <a:rPr lang="en-AU" sz="1200" b="0" i="0" u="none" strike="noStrike" kern="1200" baseline="0" dirty="0" smtClean="0">
                <a:solidFill>
                  <a:schemeClr val="tx1"/>
                </a:solidFill>
                <a:latin typeface="Arial" charset="0"/>
                <a:ea typeface="+mn-ea"/>
                <a:cs typeface="+mn-cs"/>
              </a:rPr>
              <a:t>If these financial outflows and costs are compared with inflows into Africa, the result is a net annual loss of $58.2 billion. This is over one and half times the amount of additional money needed to deliver affordable health care to everyone in the world. If the rest of the world continues to raid Africa at the same rate, </a:t>
            </a:r>
            <a:r>
              <a:rPr lang="en-AU" sz="1200" b="1" i="0" u="none" strike="noStrike" kern="1200" baseline="0" dirty="0" smtClean="0">
                <a:solidFill>
                  <a:schemeClr val="tx1"/>
                </a:solidFill>
                <a:latin typeface="Arial" charset="0"/>
                <a:ea typeface="+mn-ea"/>
                <a:cs typeface="+mn-cs"/>
              </a:rPr>
              <a:t>$580 billion will be taken from the African people over the next ten years.</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53</a:t>
            </a:fld>
            <a:endParaRPr lang="en-US" altLang="en-US"/>
          </a:p>
        </p:txBody>
      </p:sp>
    </p:spTree>
    <p:extLst>
      <p:ext uri="{BB962C8B-B14F-4D97-AF65-F5344CB8AC3E}">
        <p14:creationId xmlns:p14="http://schemas.microsoft.com/office/powerpoint/2010/main" val="4186344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Observation 1. Growth of snacks,</a:t>
            </a:r>
          </a:p>
          <a:p>
            <a:r>
              <a:rPr lang="en-AU" sz="1200" b="0" i="0" u="none" strike="noStrike" kern="1200" baseline="0" dirty="0" smtClean="0">
                <a:solidFill>
                  <a:schemeClr val="tx1"/>
                </a:solidFill>
                <a:latin typeface="Arial" charset="0"/>
                <a:ea typeface="+mn-ea"/>
                <a:cs typeface="+mn-cs"/>
              </a:rPr>
              <a:t>soft drinks and processed foods</a:t>
            </a:r>
          </a:p>
          <a:p>
            <a:r>
              <a:rPr lang="en-AU" sz="1200" b="0" i="0" u="none" strike="noStrike" kern="1200" baseline="0" dirty="0" smtClean="0">
                <a:solidFill>
                  <a:schemeClr val="tx1"/>
                </a:solidFill>
                <a:latin typeface="Arial" charset="0"/>
                <a:ea typeface="+mn-ea"/>
                <a:cs typeface="+mn-cs"/>
              </a:rPr>
              <a:t>is fastest in LMICs (i.e. GDP</a:t>
            </a:r>
          </a:p>
          <a:p>
            <a:r>
              <a:rPr lang="en-AU" sz="1200" b="0" i="0" u="none" strike="noStrike" kern="1200" baseline="0" dirty="0" smtClean="0">
                <a:solidFill>
                  <a:schemeClr val="tx1"/>
                </a:solidFill>
                <a:latin typeface="Arial" charset="0"/>
                <a:ea typeface="+mn-ea"/>
                <a:cs typeface="+mn-cs"/>
              </a:rPr>
              <a:t>#USD12,500). Little or no growth is</a:t>
            </a:r>
          </a:p>
          <a:p>
            <a:r>
              <a:rPr lang="en-AU" sz="1200" b="0" i="0" u="none" strike="noStrike" kern="1200" baseline="0" dirty="0" smtClean="0">
                <a:solidFill>
                  <a:schemeClr val="tx1"/>
                </a:solidFill>
                <a:latin typeface="Arial" charset="0"/>
                <a:ea typeface="+mn-ea"/>
                <a:cs typeface="+mn-cs"/>
              </a:rPr>
              <a:t>expected in HICs in the next 5 years.</a:t>
            </a:r>
          </a:p>
          <a:p>
            <a:r>
              <a:rPr lang="en-AU" sz="1200" b="0" i="0" u="none" strike="noStrike" kern="1200" baseline="0" dirty="0" smtClean="0">
                <a:solidFill>
                  <a:schemeClr val="tx1"/>
                </a:solidFill>
                <a:latin typeface="Arial" charset="0"/>
                <a:ea typeface="+mn-ea"/>
                <a:cs typeface="+mn-cs"/>
              </a:rPr>
              <a:t>Observation 2. The pace of increase</a:t>
            </a:r>
          </a:p>
          <a:p>
            <a:r>
              <a:rPr lang="en-AU" sz="1200" b="0" i="0" u="none" strike="noStrike" kern="1200" baseline="0" dirty="0" smtClean="0">
                <a:solidFill>
                  <a:schemeClr val="tx1"/>
                </a:solidFill>
                <a:latin typeface="Arial" charset="0"/>
                <a:ea typeface="+mn-ea"/>
                <a:cs typeface="+mn-cs"/>
              </a:rPr>
              <a:t>in consumption of unhealthy</a:t>
            </a:r>
          </a:p>
          <a:p>
            <a:r>
              <a:rPr lang="en-AU" sz="1200" b="0" i="0" u="none" strike="noStrike" kern="1200" baseline="0" dirty="0" smtClean="0">
                <a:solidFill>
                  <a:schemeClr val="tx1"/>
                </a:solidFill>
                <a:latin typeface="Arial" charset="0"/>
                <a:ea typeface="+mn-ea"/>
                <a:cs typeface="+mn-cs"/>
              </a:rPr>
              <a:t>commodities in several LMIC is</a:t>
            </a:r>
          </a:p>
          <a:p>
            <a:r>
              <a:rPr lang="en-AU" sz="1200" b="0" i="0" u="none" strike="noStrike" kern="1200" baseline="0" dirty="0" smtClean="0">
                <a:solidFill>
                  <a:schemeClr val="tx1"/>
                </a:solidFill>
                <a:latin typeface="Arial" charset="0"/>
                <a:ea typeface="+mn-ea"/>
                <a:cs typeface="+mn-cs"/>
              </a:rPr>
              <a:t>projected to occur at a faster rate</a:t>
            </a:r>
          </a:p>
          <a:p>
            <a:r>
              <a:rPr lang="en-AU" sz="1200" b="0" i="0" u="none" strike="noStrike" kern="1200" baseline="0" dirty="0" smtClean="0">
                <a:solidFill>
                  <a:schemeClr val="tx1"/>
                </a:solidFill>
                <a:latin typeface="Arial" charset="0"/>
                <a:ea typeface="+mn-ea"/>
                <a:cs typeface="+mn-cs"/>
              </a:rPr>
              <a:t>than historically in HICs.</a:t>
            </a:r>
          </a:p>
          <a:p>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57</a:t>
            </a:fld>
            <a:endParaRPr lang="en-US" altLang="en-US"/>
          </a:p>
        </p:txBody>
      </p:sp>
    </p:spTree>
    <p:extLst>
      <p:ext uri="{BB962C8B-B14F-4D97-AF65-F5344CB8AC3E}">
        <p14:creationId xmlns:p14="http://schemas.microsoft.com/office/powerpoint/2010/main" val="387296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sz="1200" dirty="0" smtClean="0"/>
              <a:t>From Stuckler, David, Martin McKee, Shah </a:t>
            </a:r>
            <a:r>
              <a:rPr lang="en-AU" sz="1200" dirty="0" err="1" smtClean="0"/>
              <a:t>Ebrahim</a:t>
            </a:r>
            <a:r>
              <a:rPr lang="en-AU" sz="1200" dirty="0" smtClean="0"/>
              <a:t>, and Sanjay </a:t>
            </a:r>
            <a:r>
              <a:rPr lang="en-AU" sz="1200" dirty="0" err="1" smtClean="0"/>
              <a:t>Basu</a:t>
            </a:r>
            <a:r>
              <a:rPr lang="en-AU" sz="1200" dirty="0" smtClean="0"/>
              <a:t>. "Manufacturing Epidemics: The Role of Global Producers in Increased Consumption of Unhealthy Commodities Including Processed Foods, Alcohol, and Tobacco." </a:t>
            </a:r>
            <a:r>
              <a:rPr lang="en-AU" sz="1200" i="1" dirty="0" err="1" smtClean="0"/>
              <a:t>PLoS</a:t>
            </a:r>
            <a:r>
              <a:rPr lang="en-AU" sz="1200" i="1" dirty="0" smtClean="0"/>
              <a:t> Med 9, no. 6 (2012): e1001235.</a:t>
            </a:r>
          </a:p>
          <a:p>
            <a:endParaRPr lang="en-AU" sz="1200" b="0" i="0" u="none" strike="noStrike" kern="1200" baseline="0" dirty="0" smtClean="0">
              <a:solidFill>
                <a:schemeClr val="tx1"/>
              </a:solidFill>
              <a:latin typeface="Arial" charset="0"/>
              <a:ea typeface="+mn-ea"/>
              <a:cs typeface="+mn-cs"/>
            </a:endParaRPr>
          </a:p>
          <a:p>
            <a:r>
              <a:rPr lang="en-AU" sz="1200" b="0" i="0" u="none" strike="noStrike" kern="1200" baseline="0" dirty="0" smtClean="0">
                <a:solidFill>
                  <a:schemeClr val="tx1"/>
                </a:solidFill>
                <a:latin typeface="Arial" charset="0"/>
                <a:ea typeface="+mn-ea"/>
                <a:cs typeface="+mn-cs"/>
              </a:rPr>
              <a:t>Observation 2. The pace of increase in consumption of unhealthy commodities in several LMIC is projected to occur at a faster rate than historically in HICs.</a:t>
            </a:r>
          </a:p>
          <a:p>
            <a:r>
              <a:rPr lang="en-AU" sz="1200" b="0" i="0" u="none" strike="noStrike" kern="1200" baseline="0" dirty="0" smtClean="0">
                <a:solidFill>
                  <a:schemeClr val="tx1"/>
                </a:solidFill>
                <a:latin typeface="Arial" charset="0"/>
                <a:ea typeface="+mn-ea"/>
                <a:cs typeface="+mn-cs"/>
              </a:rPr>
              <a:t>Which companies are the leading manufacturers and distributors of these commodities?</a:t>
            </a:r>
          </a:p>
          <a:p>
            <a:r>
              <a:rPr lang="en-AU" sz="1200" b="0" i="0" u="none" strike="noStrike" kern="1200" baseline="0" dirty="0" smtClean="0">
                <a:solidFill>
                  <a:schemeClr val="tx1"/>
                </a:solidFill>
                <a:latin typeface="Arial" charset="0"/>
                <a:ea typeface="+mn-ea"/>
                <a:cs typeface="+mn-cs"/>
              </a:rPr>
              <a:t>To shed light on this question we investigated the market shares of total packaged foods in Brazil, China, India, Mexico, Russia, and South Africa and, by way of comparison, the United States. As shown in Table 1, in LMICs, multinational corporations have already made a significant entry into food systems. In each country, one of the two market leaders is multinational, with the exception of China.</a:t>
            </a:r>
          </a:p>
          <a:p>
            <a:r>
              <a:rPr lang="en-AU" sz="1200" b="0" i="0" u="none" strike="noStrike" kern="1200" baseline="0" dirty="0" smtClean="0">
                <a:solidFill>
                  <a:schemeClr val="tx1"/>
                </a:solidFill>
                <a:latin typeface="Arial" charset="0"/>
                <a:ea typeface="+mn-ea"/>
                <a:cs typeface="+mn-cs"/>
              </a:rPr>
              <a:t>All countries also have Nestle in the top three manufacturers of packaged foods, with the exception of China. Overall, in Brazil Nestle had the highest market share of any multinational company, with 8.4%of the market. In Mexico, PepsiCo and Nestle have market shares of 5.3% and 3.8%, respectively. This level of market concentration is similar to that seen in HICs such as the US, where the leading companies were Kraft (6.8% of market share), PepsiCo (5.2%), and Nestle (4.2%). </a:t>
            </a:r>
          </a:p>
          <a:p>
            <a:r>
              <a:rPr lang="en-AU" sz="1200" b="0" i="0" u="none" strike="noStrike" kern="1200" baseline="0" dirty="0" smtClean="0">
                <a:solidFill>
                  <a:schemeClr val="tx1"/>
                </a:solidFill>
                <a:latin typeface="Arial" charset="0"/>
                <a:ea typeface="+mn-ea"/>
                <a:cs typeface="+mn-cs"/>
              </a:rPr>
              <a:t>Observation 3. Multinational companies have already entered food systems of middle-income countries to a similar degree observed in HICs.</a:t>
            </a:r>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61</a:t>
            </a:fld>
            <a:endParaRPr lang="en-US" altLang="en-US"/>
          </a:p>
        </p:txBody>
      </p:sp>
    </p:spTree>
    <p:extLst>
      <p:ext uri="{BB962C8B-B14F-4D97-AF65-F5344CB8AC3E}">
        <p14:creationId xmlns:p14="http://schemas.microsoft.com/office/powerpoint/2010/main" val="190801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67</a:t>
            </a:fld>
            <a:endParaRPr lang="en-US" altLang="en-US"/>
          </a:p>
        </p:txBody>
      </p:sp>
    </p:spTree>
    <p:extLst>
      <p:ext uri="{BB962C8B-B14F-4D97-AF65-F5344CB8AC3E}">
        <p14:creationId xmlns:p14="http://schemas.microsoft.com/office/powerpoint/2010/main" val="3038008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3C4BF-B7AE-4D7D-9AAB-F82D17C9A88F}" type="slidenum">
              <a:rPr lang="en-US" altLang="en-US"/>
              <a:pPr/>
              <a:t>73</a:t>
            </a:fld>
            <a:endParaRPr lang="en-US" alt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s-ES" altLang="en-US"/>
          </a:p>
        </p:txBody>
      </p:sp>
    </p:spTree>
    <p:extLst>
      <p:ext uri="{BB962C8B-B14F-4D97-AF65-F5344CB8AC3E}">
        <p14:creationId xmlns:p14="http://schemas.microsoft.com/office/powerpoint/2010/main" val="2226592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7033FB-FF8E-4F9E-94C3-BB9A7561B316}" type="slidenum">
              <a:rPr lang="en-US" altLang="en-US"/>
              <a:pPr/>
              <a:t>74</a:t>
            </a:fld>
            <a:endParaRPr lang="en-US" alt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s-ES" altLang="en-US"/>
          </a:p>
        </p:txBody>
      </p:sp>
    </p:spTree>
    <p:extLst>
      <p:ext uri="{BB962C8B-B14F-4D97-AF65-F5344CB8AC3E}">
        <p14:creationId xmlns:p14="http://schemas.microsoft.com/office/powerpoint/2010/main" val="949738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DC77DE-5D4B-4A6D-AFF0-F4280570AE5E}" type="slidenum">
              <a:rPr lang="en-US" altLang="en-US"/>
              <a:pPr/>
              <a:t>75</a:t>
            </a:fld>
            <a:endParaRPr lang="en-US" alt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s-ES" altLang="en-US"/>
          </a:p>
        </p:txBody>
      </p:sp>
    </p:spTree>
    <p:extLst>
      <p:ext uri="{BB962C8B-B14F-4D97-AF65-F5344CB8AC3E}">
        <p14:creationId xmlns:p14="http://schemas.microsoft.com/office/powerpoint/2010/main" val="3674234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11D10-0AD4-4F8F-9B46-DB271277526B}" type="slidenum">
              <a:rPr lang="en-US" altLang="en-US"/>
              <a:pPr/>
              <a:t>76</a:t>
            </a:fld>
            <a:endParaRPr lang="en-US" alt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s-ES" altLang="en-US"/>
          </a:p>
        </p:txBody>
      </p:sp>
    </p:spTree>
    <p:extLst>
      <p:ext uri="{BB962C8B-B14F-4D97-AF65-F5344CB8AC3E}">
        <p14:creationId xmlns:p14="http://schemas.microsoft.com/office/powerpoint/2010/main" val="2923912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51207B5-4877-4264-800B-5C0E48693019}" type="slidenum">
              <a:rPr lang="en-US"/>
              <a:pPr/>
              <a:t>77</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19469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7420483F-BAD7-49D0-AA69-FA45056A5C93}" type="slidenum">
              <a:rPr lang="en-US"/>
              <a:pPr/>
              <a:t>80</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s-ES" dirty="0" err="1" smtClean="0"/>
              <a:t>Farm</a:t>
            </a:r>
            <a:r>
              <a:rPr lang="es-ES" dirty="0" smtClean="0"/>
              <a:t> subsidies</a:t>
            </a:r>
          </a:p>
          <a:p>
            <a:pPr eaLnBrk="1" hangingPunct="1">
              <a:defRPr/>
            </a:pPr>
            <a:r>
              <a:rPr lang="en-AU" sz="2800" dirty="0" smtClean="0"/>
              <a:t>Europe: $US2.70 per cow per day</a:t>
            </a:r>
          </a:p>
          <a:p>
            <a:pPr eaLnBrk="1" hangingPunct="1">
              <a:defRPr/>
            </a:pPr>
            <a:r>
              <a:rPr lang="en-AU" sz="2800" dirty="0" smtClean="0"/>
              <a:t>Japan: $US8.00 per cow per day</a:t>
            </a:r>
          </a:p>
          <a:p>
            <a:pPr eaLnBrk="1" hangingPunct="1">
              <a:defRPr/>
            </a:pPr>
            <a:r>
              <a:rPr lang="en-AU" sz="2800" dirty="0" smtClean="0"/>
              <a:t>India: 600m farmers live on $US1.00 per day</a:t>
            </a:r>
          </a:p>
          <a:p>
            <a:pPr eaLnBrk="1" hangingPunct="1">
              <a:defRPr/>
            </a:pPr>
            <a:r>
              <a:rPr lang="en-AU" sz="2800" dirty="0" smtClean="0"/>
              <a:t>USA: 25,000 cotton farmers receive $US10.1m per day</a:t>
            </a:r>
          </a:p>
          <a:p>
            <a:pPr eaLnBrk="1" hangingPunct="1">
              <a:defRPr/>
            </a:pPr>
            <a:r>
              <a:rPr lang="en-AU" sz="2800" dirty="0" smtClean="0"/>
              <a:t>Europe: 80% of food subsidies go to agri-business</a:t>
            </a:r>
          </a:p>
          <a:p>
            <a:pPr lvl="1" eaLnBrk="1" hangingPunct="1">
              <a:defRPr/>
            </a:pPr>
            <a:r>
              <a:rPr lang="en-AU" sz="2400" dirty="0" smtClean="0"/>
              <a:t>Tate and Lyle (sugar): $US404m in 2003/4</a:t>
            </a:r>
          </a:p>
          <a:p>
            <a:pPr lvl="1" eaLnBrk="1" hangingPunct="1">
              <a:defRPr/>
            </a:pPr>
            <a:r>
              <a:rPr lang="en-AU" sz="2400" dirty="0" err="1" smtClean="0"/>
              <a:t>Arla</a:t>
            </a:r>
            <a:r>
              <a:rPr lang="en-AU" sz="2400" dirty="0" smtClean="0"/>
              <a:t> Foods (Denmark): $US205m in 2003/04</a:t>
            </a:r>
          </a:p>
          <a:p>
            <a:pPr lvl="1" eaLnBrk="1" hangingPunct="1">
              <a:defRPr/>
            </a:pPr>
            <a:r>
              <a:rPr lang="en-AU" sz="2400" dirty="0" smtClean="0"/>
              <a:t>Nestle (UK): $20m in 03/04</a:t>
            </a:r>
            <a:endParaRPr lang="en-US" sz="2400" dirty="0" smtClean="0"/>
          </a:p>
          <a:p>
            <a:pPr eaLnBrk="1" hangingPunct="1"/>
            <a:endParaRPr lang="es-ES" dirty="0" smtClean="0"/>
          </a:p>
        </p:txBody>
      </p:sp>
    </p:spTree>
    <p:extLst>
      <p:ext uri="{BB962C8B-B14F-4D97-AF65-F5344CB8AC3E}">
        <p14:creationId xmlns:p14="http://schemas.microsoft.com/office/powerpoint/2010/main" val="1245641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12</a:t>
            </a:fld>
            <a:endParaRPr lang="en-US" altLang="en-US"/>
          </a:p>
        </p:txBody>
      </p:sp>
    </p:spTree>
    <p:extLst>
      <p:ext uri="{BB962C8B-B14F-4D97-AF65-F5344CB8AC3E}">
        <p14:creationId xmlns:p14="http://schemas.microsoft.com/office/powerpoint/2010/main" val="596984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7420483F-BAD7-49D0-AA69-FA45056A5C93}" type="slidenum">
              <a:rPr lang="en-US"/>
              <a:pPr/>
              <a:t>81</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s-ES" dirty="0" err="1" smtClean="0"/>
              <a:t>Farm</a:t>
            </a:r>
            <a:r>
              <a:rPr lang="es-ES" dirty="0" smtClean="0"/>
              <a:t> subsidies</a:t>
            </a:r>
          </a:p>
          <a:p>
            <a:pPr eaLnBrk="1" hangingPunct="1">
              <a:defRPr/>
            </a:pPr>
            <a:r>
              <a:rPr lang="en-AU" sz="2800" dirty="0" smtClean="0"/>
              <a:t>Europe: $US2.70 per cow per day</a:t>
            </a:r>
          </a:p>
          <a:p>
            <a:pPr eaLnBrk="1" hangingPunct="1">
              <a:defRPr/>
            </a:pPr>
            <a:r>
              <a:rPr lang="en-AU" sz="2800" dirty="0" smtClean="0"/>
              <a:t>Japan: $US8.00 per cow per day</a:t>
            </a:r>
          </a:p>
          <a:p>
            <a:pPr eaLnBrk="1" hangingPunct="1">
              <a:defRPr/>
            </a:pPr>
            <a:r>
              <a:rPr lang="en-AU" sz="2800" dirty="0" smtClean="0"/>
              <a:t>India: 600m farmers live on $US1.00 per day</a:t>
            </a:r>
          </a:p>
          <a:p>
            <a:pPr eaLnBrk="1" hangingPunct="1">
              <a:defRPr/>
            </a:pPr>
            <a:r>
              <a:rPr lang="en-AU" sz="2800" dirty="0" smtClean="0"/>
              <a:t>USA: 25,000 cotton farmers receive $US10.1m per day</a:t>
            </a:r>
          </a:p>
          <a:p>
            <a:pPr eaLnBrk="1" hangingPunct="1">
              <a:defRPr/>
            </a:pPr>
            <a:r>
              <a:rPr lang="en-AU" sz="2800" dirty="0" smtClean="0"/>
              <a:t>Europe: 80% of food subsidies go to agri-business</a:t>
            </a:r>
          </a:p>
          <a:p>
            <a:pPr lvl="1" eaLnBrk="1" hangingPunct="1">
              <a:defRPr/>
            </a:pPr>
            <a:r>
              <a:rPr lang="en-AU" sz="2400" dirty="0" smtClean="0"/>
              <a:t>Tate and Lyle (sugar): $US404m in 2003/4</a:t>
            </a:r>
          </a:p>
          <a:p>
            <a:pPr lvl="1" eaLnBrk="1" hangingPunct="1">
              <a:defRPr/>
            </a:pPr>
            <a:r>
              <a:rPr lang="en-AU" sz="2400" dirty="0" err="1" smtClean="0"/>
              <a:t>Arla</a:t>
            </a:r>
            <a:r>
              <a:rPr lang="en-AU" sz="2400" dirty="0" smtClean="0"/>
              <a:t> Foods (Denmark): $US205m in 2003/04</a:t>
            </a:r>
          </a:p>
          <a:p>
            <a:pPr lvl="1" eaLnBrk="1" hangingPunct="1">
              <a:defRPr/>
            </a:pPr>
            <a:r>
              <a:rPr lang="en-AU" sz="2400" dirty="0" smtClean="0"/>
              <a:t>Nestle (UK): $20m in 03/04</a:t>
            </a:r>
            <a:endParaRPr lang="en-US" sz="2400" dirty="0" smtClean="0"/>
          </a:p>
          <a:p>
            <a:pPr eaLnBrk="1" hangingPunct="1"/>
            <a:endParaRPr lang="es-ES" dirty="0" smtClean="0"/>
          </a:p>
        </p:txBody>
      </p:sp>
    </p:spTree>
    <p:extLst>
      <p:ext uri="{BB962C8B-B14F-4D97-AF65-F5344CB8AC3E}">
        <p14:creationId xmlns:p14="http://schemas.microsoft.com/office/powerpoint/2010/main" val="899108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neglected agriculture </a:t>
            </a:r>
          </a:p>
          <a:p>
            <a:r>
              <a:rPr lang="en-AU" dirty="0" smtClean="0"/>
              <a:t>shifts in global prices to determine both cropping patterns and the viability of farming</a:t>
            </a:r>
          </a:p>
          <a:p>
            <a:r>
              <a:rPr lang="en-AU" dirty="0" smtClean="0"/>
              <a:t>generated greater possibilities of speculative activity in food items</a:t>
            </a:r>
          </a:p>
          <a:p>
            <a:endParaRPr lang="en-AU" dirty="0" smtClean="0"/>
          </a:p>
          <a:p>
            <a:r>
              <a:rPr lang="en-AU" dirty="0" smtClean="0"/>
              <a:t>Cultivators in developing countries have been ravaged by the fearsome combination of </a:t>
            </a:r>
          </a:p>
          <a:p>
            <a:r>
              <a:rPr lang="en-AU" dirty="0" smtClean="0"/>
              <a:t>exposure to import competition from highly subsidised agriculture in developed countries</a:t>
            </a:r>
          </a:p>
          <a:p>
            <a:r>
              <a:rPr lang="en-AU" dirty="0" smtClean="0"/>
              <a:t>removal of domestic protection of inputs</a:t>
            </a:r>
          </a:p>
          <a:p>
            <a:r>
              <a:rPr lang="en-AU" dirty="0" smtClean="0"/>
              <a:t>reduced access to institutional credit, to the point that even the global increase in agricultural prices after 2002 did not compensate sufficiently to alleviate the pervasive agrarian crisis</a:t>
            </a:r>
          </a:p>
          <a:p>
            <a:r>
              <a:rPr lang="en-AU" dirty="0" smtClean="0"/>
              <a:t>impact of financial speculation on world trade prices of food</a:t>
            </a:r>
          </a:p>
          <a:p>
            <a:endParaRPr lang="en-AU" dirty="0" smtClean="0"/>
          </a:p>
          <a:p>
            <a:r>
              <a:rPr lang="en-AU" dirty="0" smtClean="0"/>
              <a:t>Diversion of acreage and output</a:t>
            </a:r>
            <a:r>
              <a:rPr lang="en-AU" baseline="0" dirty="0" smtClean="0"/>
              <a:t> to (subsidized) biofuel and stockfeed</a:t>
            </a:r>
          </a:p>
          <a:p>
            <a:r>
              <a:rPr lang="en-AU" baseline="0" dirty="0" smtClean="0"/>
              <a:t>Rising costs of inputs (including IP protected seeds and herbicides) reduced public expenditure </a:t>
            </a:r>
          </a:p>
          <a:p>
            <a:r>
              <a:rPr lang="en-AU" baseline="0" dirty="0" smtClean="0"/>
              <a:t>Neglect of ag</a:t>
            </a:r>
          </a:p>
          <a:p>
            <a:r>
              <a:rPr lang="en-AU" baseline="0" dirty="0" smtClean="0"/>
              <a:t>Impact of global warming on farming</a:t>
            </a:r>
            <a:endParaRPr lang="en-AU" dirty="0" smtClean="0"/>
          </a:p>
          <a:p>
            <a:endParaRPr lang="en-AU" dirty="0" smtClean="0"/>
          </a:p>
          <a:p>
            <a:r>
              <a:rPr lang="en-AU" dirty="0" smtClean="0"/>
              <a:t>More hungry people</a:t>
            </a:r>
          </a:p>
          <a:p>
            <a:r>
              <a:rPr lang="en-AU" dirty="0" smtClean="0"/>
              <a:t>Speculation and deregulation of commodity</a:t>
            </a:r>
            <a:r>
              <a:rPr lang="en-AU" baseline="0" dirty="0" smtClean="0"/>
              <a:t> futures trading in the US from 2000</a:t>
            </a:r>
            <a:endParaRPr lang="en-AU" dirty="0" smtClean="0"/>
          </a:p>
          <a:p>
            <a:endParaRPr lang="en-AU" dirty="0" smtClean="0"/>
          </a:p>
          <a:p>
            <a:r>
              <a:rPr lang="en-AU" dirty="0" smtClean="0"/>
              <a:t>Total area devoted</a:t>
            </a:r>
            <a:r>
              <a:rPr lang="en-AU" baseline="0" dirty="0" smtClean="0"/>
              <a:t> to </a:t>
            </a:r>
            <a:r>
              <a:rPr lang="en-AU" baseline="0" dirty="0" err="1" smtClean="0"/>
              <a:t>feedcrop</a:t>
            </a:r>
            <a:r>
              <a:rPr lang="en-AU" baseline="0" dirty="0" smtClean="0"/>
              <a:t> production 30% of total arable land and is driving deforestation in the Amazon</a:t>
            </a:r>
            <a:endParaRPr lang="en-AU" dirty="0" smtClean="0"/>
          </a:p>
          <a:p>
            <a:r>
              <a:rPr lang="en-AU" dirty="0" smtClean="0"/>
              <a:t>from 5 kg pa in India (2003 to 123 kg pp pa in the USA</a:t>
            </a:r>
          </a:p>
          <a:p>
            <a:r>
              <a:rPr lang="en-AU" dirty="0" smtClean="0"/>
              <a:t>Environmental</a:t>
            </a:r>
            <a:r>
              <a:rPr lang="en-AU" baseline="0" dirty="0" smtClean="0"/>
              <a:t> damage</a:t>
            </a:r>
          </a:p>
          <a:p>
            <a:endParaRPr lang="en-AU" dirty="0" smtClean="0"/>
          </a:p>
          <a:p>
            <a:endParaRPr lang="en-AU" dirty="0" smtClean="0"/>
          </a:p>
          <a:p>
            <a:r>
              <a:rPr lang="en-AU" dirty="0" smtClean="0"/>
              <a:t>The means of, and the control over, the production of food are shifting from the farmers in the South to big </a:t>
            </a:r>
            <a:r>
              <a:rPr lang="en-AU" dirty="0" err="1" smtClean="0"/>
              <a:t>agri</a:t>
            </a:r>
            <a:r>
              <a:rPr lang="en-AU" dirty="0" smtClean="0"/>
              <a:t>-food businesses and transnational retail companies based mainly in the North, removing power from local producers, consumers and, in many instances, policy-makers. Liberalized trade regimes, food price speculation in the global market and land grabs are contributing to this shift. The Agreements of the World Trade Organization (WTO) have moved control over the right to food and food security to the global market (Friel et al. 2013; Ghosh 2010). Human-induced climate change plus other forms of environmental degradation are also affecting the food system, contributing to the impaired quantity, quality and affordability of food in many countries (UNDP 2007).</a:t>
            </a:r>
          </a:p>
          <a:p>
            <a:endParaRPr lang="en-AU" dirty="0" smtClean="0"/>
          </a:p>
          <a:p>
            <a:r>
              <a:rPr lang="en-AU" dirty="0" smtClean="0"/>
              <a:t>India</a:t>
            </a:r>
          </a:p>
          <a:p>
            <a:endParaRPr lang="en-AU" dirty="0" smtClean="0"/>
          </a:p>
          <a:p>
            <a:r>
              <a:rPr lang="en-AU" dirty="0" smtClean="0"/>
              <a:t>Poverty</a:t>
            </a:r>
            <a:r>
              <a:rPr lang="en-AU" baseline="0" dirty="0" smtClean="0"/>
              <a:t> (rural and informal urban settlements)</a:t>
            </a:r>
          </a:p>
          <a:p>
            <a:r>
              <a:rPr lang="en-AU" baseline="0" dirty="0" smtClean="0"/>
              <a:t>Decline in public expenditure on rural development (impact on rural incomes and employment)</a:t>
            </a:r>
          </a:p>
          <a:p>
            <a:r>
              <a:rPr lang="en-AU" baseline="0" dirty="0" smtClean="0"/>
              <a:t>Macro economic policy prescriptions: Decline in government expenditure generally</a:t>
            </a:r>
          </a:p>
          <a:p>
            <a:r>
              <a:rPr lang="en-AU" baseline="0" dirty="0" smtClean="0"/>
              <a:t>Trade policy: reduced tariffs and ‘anti-dumping duties’ </a:t>
            </a:r>
          </a:p>
          <a:p>
            <a:r>
              <a:rPr lang="en-AU" baseline="0" dirty="0" smtClean="0"/>
              <a:t>Encouraging move to export oriented agriculture (cash crops) impacts on food sovereignty and jobs; with move to </a:t>
            </a:r>
          </a:p>
          <a:p>
            <a:r>
              <a:rPr lang="en-AU" baseline="0" dirty="0" smtClean="0"/>
              <a:t>But prices fall and small farmers are caught; everybody is being told the same</a:t>
            </a:r>
          </a:p>
          <a:p>
            <a:r>
              <a:rPr lang="en-AU" baseline="0" dirty="0" smtClean="0"/>
              <a:t>Cost of inputs (fertilizer, seeds. water); electricity privatisation of electricity; removal of cross subsidies</a:t>
            </a:r>
          </a:p>
          <a:p>
            <a:r>
              <a:rPr lang="en-AU" baseline="0" dirty="0" smtClean="0"/>
              <a:t>Food support schemes</a:t>
            </a:r>
          </a:p>
          <a:p>
            <a:endParaRPr lang="en-AU" baseline="0" dirty="0" smtClean="0"/>
          </a:p>
          <a:p>
            <a:r>
              <a:rPr lang="en-AU" baseline="0" dirty="0" smtClean="0"/>
              <a:t>PICTs</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82</a:t>
            </a:fld>
            <a:endParaRPr lang="en-US" altLang="en-US"/>
          </a:p>
        </p:txBody>
      </p:sp>
    </p:spTree>
    <p:extLst>
      <p:ext uri="{BB962C8B-B14F-4D97-AF65-F5344CB8AC3E}">
        <p14:creationId xmlns:p14="http://schemas.microsoft.com/office/powerpoint/2010/main" val="2096697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EFA3FA-C75B-4FD8-81A4-F69623850CA5}" type="slidenum">
              <a:rPr lang="en-US"/>
              <a:pPr/>
              <a:t>84</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28317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38E18-2C3B-420F-AB8E-323C9ACE5E5F}" type="slidenum">
              <a:rPr lang="en-US"/>
              <a:pPr/>
              <a:t>89</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a:lnSpc>
                <a:spcPct val="90000"/>
              </a:lnSpc>
            </a:pPr>
            <a:r>
              <a:rPr lang="en-US" sz="900"/>
              <a:t>The 30 years from 1945 to 1975 were characterised by high annual growth rates and relatively short recessions.   </a:t>
            </a:r>
          </a:p>
          <a:p>
            <a:pPr>
              <a:lnSpc>
                <a:spcPct val="90000"/>
              </a:lnSpc>
            </a:pPr>
            <a:endParaRPr lang="en-US" sz="900"/>
          </a:p>
          <a:p>
            <a:pPr>
              <a:lnSpc>
                <a:spcPct val="90000"/>
              </a:lnSpc>
            </a:pPr>
            <a:r>
              <a:rPr lang="en-US" sz="900"/>
              <a:t>Two major factors contributed to this.  First, on the demand side, was the huge need for reconstruction after the war and the pent up consumer demand (and savings) after so much hardship and privation; second, on the supply side, the huge industrial capacity which had been built up during the war, much of which was able to convert to producing for the civilian market.  </a:t>
            </a:r>
          </a:p>
          <a:p>
            <a:pPr>
              <a:lnSpc>
                <a:spcPct val="90000"/>
              </a:lnSpc>
            </a:pPr>
            <a:endParaRPr lang="en-US" sz="900"/>
          </a:p>
          <a:p>
            <a:pPr>
              <a:lnSpc>
                <a:spcPct val="90000"/>
              </a:lnSpc>
            </a:pPr>
            <a:r>
              <a:rPr lang="en-US" sz="900"/>
              <a:t>In addition to these post-war factors the development of the internal combustion engine associated with cheap oil contributed greatly to increasing productivity in many different sectors of production.  This phenomenon of a major technology contributing to a prolonged boom was an echo of previous eras when the development of railways and steel had likewise led to high levels of productivity and growth.  </a:t>
            </a:r>
          </a:p>
          <a:p>
            <a:pPr>
              <a:lnSpc>
                <a:spcPct val="90000"/>
              </a:lnSpc>
            </a:pPr>
            <a:endParaRPr lang="en-US" sz="900"/>
          </a:p>
          <a:p>
            <a:pPr>
              <a:lnSpc>
                <a:spcPct val="90000"/>
              </a:lnSpc>
            </a:pPr>
            <a:r>
              <a:rPr lang="en-US" sz="900"/>
              <a:t>This period illustrates the key ingredients of economic growth coming together: capital, labour, technology and markets. Capital and labour are brought together to make goods and services that people (households, governments and corporations) need and are able to pay for.  </a:t>
            </a:r>
            <a:r>
              <a:rPr lang="en-AU" sz="900"/>
              <a:t>Increasing productivity (associated with </a:t>
            </a:r>
            <a:r>
              <a:rPr lang="en-US" sz="900"/>
              <a:t>new technologies) </a:t>
            </a:r>
            <a:r>
              <a:rPr lang="en-AU" sz="900"/>
              <a:t>frees up labour to make new goods and services.  Wages (and taxes) are recycled as consumption and increasing business activity also contributes to increased demand.  </a:t>
            </a:r>
          </a:p>
          <a:p>
            <a:pPr>
              <a:lnSpc>
                <a:spcPct val="90000"/>
              </a:lnSpc>
            </a:pPr>
            <a:endParaRPr lang="en-AU" sz="900"/>
          </a:p>
          <a:p>
            <a:pPr>
              <a:lnSpc>
                <a:spcPct val="90000"/>
              </a:lnSpc>
            </a:pPr>
            <a:r>
              <a:rPr lang="en-AU" sz="900"/>
              <a:t>While the dynamics of the long boom were primarily rooted in the industrialised world there was some trickle down to the developing countries.  Increasing production in the rich world raised the demand for many of the commodities which were sourced from developing countries and under import substitution regimes many newly independent Third World countries commenced the process of industrialisation and capital accumulation.   A small number of these countries were able to complete this process (most notably the ‘Asian tigers’).  </a:t>
            </a:r>
          </a:p>
          <a:p>
            <a:pPr>
              <a:lnSpc>
                <a:spcPct val="90000"/>
              </a:lnSpc>
            </a:pPr>
            <a:endParaRPr lang="en-AU" sz="900"/>
          </a:p>
          <a:p>
            <a:pPr>
              <a:lnSpc>
                <a:spcPct val="90000"/>
              </a:lnSpc>
            </a:pPr>
            <a:r>
              <a:rPr lang="en-US" sz="900"/>
              <a:t>Next</a:t>
            </a:r>
          </a:p>
        </p:txBody>
      </p:sp>
    </p:spTree>
    <p:extLst>
      <p:ext uri="{BB962C8B-B14F-4D97-AF65-F5344CB8AC3E}">
        <p14:creationId xmlns:p14="http://schemas.microsoft.com/office/powerpoint/2010/main" val="1023509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AB54F9-EFF8-4A7F-970C-7243AD7B62AD}" type="slidenum">
              <a:rPr lang="en-US"/>
              <a:pPr/>
              <a:t>90</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a:lnSpc>
                <a:spcPct val="80000"/>
              </a:lnSpc>
            </a:pPr>
            <a:r>
              <a:rPr lang="en-US" sz="800" dirty="0"/>
              <a:t>The late 1970s was </a:t>
            </a:r>
            <a:r>
              <a:rPr lang="en-US" sz="800" dirty="0" err="1"/>
              <a:t>characterised</a:t>
            </a:r>
            <a:r>
              <a:rPr lang="en-US" sz="800" dirty="0"/>
              <a:t> by stagflation, a combination of prolonged recession associated with creeping inflation.  </a:t>
            </a:r>
          </a:p>
          <a:p>
            <a:pPr>
              <a:lnSpc>
                <a:spcPct val="80000"/>
              </a:lnSpc>
            </a:pPr>
            <a:endParaRPr lang="en-US" sz="800" dirty="0"/>
          </a:p>
          <a:p>
            <a:pPr>
              <a:lnSpc>
                <a:spcPct val="80000"/>
              </a:lnSpc>
            </a:pPr>
            <a:r>
              <a:rPr lang="en-US" sz="800" dirty="0"/>
              <a:t>The economic slowdown commencing in the late 1970s reflected a combination of a cyclical slowdown (cyclical over-production) in the normal business cycle and the emergence of structural over-production (discussed further below).   The stresses on the US and global economy associated with the US Vietnam War also contributed. </a:t>
            </a:r>
          </a:p>
          <a:p>
            <a:pPr>
              <a:lnSpc>
                <a:spcPct val="80000"/>
              </a:lnSpc>
            </a:pPr>
            <a:endParaRPr lang="en-US" sz="800" dirty="0"/>
          </a:p>
          <a:p>
            <a:pPr>
              <a:lnSpc>
                <a:spcPct val="80000"/>
              </a:lnSpc>
            </a:pPr>
            <a:r>
              <a:rPr lang="en-US" sz="800" dirty="0"/>
              <a:t>Associated with the recession was the emergence of recalcitrant inflation which reflected several factors including</a:t>
            </a:r>
          </a:p>
          <a:p>
            <a:pPr>
              <a:lnSpc>
                <a:spcPct val="80000"/>
              </a:lnSpc>
              <a:buFontTx/>
              <a:buChar char="•"/>
            </a:pPr>
            <a:r>
              <a:rPr lang="en-AU" sz="800" dirty="0"/>
              <a:t>the printing of money by the US to pay for the Vietnam war associated with its capacity to globalise the consequent inflation because of the status of the dollar as the world reserve currency; </a:t>
            </a:r>
            <a:endParaRPr lang="en-US" sz="800" dirty="0"/>
          </a:p>
          <a:p>
            <a:pPr>
              <a:lnSpc>
                <a:spcPct val="80000"/>
              </a:lnSpc>
              <a:buFontTx/>
              <a:buChar char="•"/>
            </a:pPr>
            <a:r>
              <a:rPr lang="en-US" sz="800" dirty="0"/>
              <a:t>the resistance of the inflation to Keynesian policies</a:t>
            </a:r>
            <a:r>
              <a:rPr lang="en-US" altLang="zh-CN" sz="800" dirty="0"/>
              <a:t> (because it was a structural slow down rather than just the ‘normal business cycle’;</a:t>
            </a:r>
            <a:endParaRPr lang="en-US" sz="800" dirty="0"/>
          </a:p>
          <a:p>
            <a:pPr>
              <a:lnSpc>
                <a:spcPct val="80000"/>
              </a:lnSpc>
              <a:buFontTx/>
              <a:buChar char="•"/>
            </a:pPr>
            <a:r>
              <a:rPr lang="en-US" sz="800" dirty="0"/>
              <a:t>the presence of strong monopoly power in certain sectors of the economy.</a:t>
            </a:r>
          </a:p>
          <a:p>
            <a:pPr>
              <a:lnSpc>
                <a:spcPct val="80000"/>
              </a:lnSpc>
            </a:pPr>
            <a:endParaRPr lang="en-AU" sz="800" dirty="0"/>
          </a:p>
          <a:p>
            <a:pPr>
              <a:lnSpc>
                <a:spcPct val="80000"/>
              </a:lnSpc>
            </a:pPr>
            <a:r>
              <a:rPr lang="en-AU" sz="800" dirty="0"/>
              <a:t>Goods and services for the Vietnam war sourced from outside the USA and paid for in dollars (because of the international status of the dollar) caused a global flood of dollars (increase of global money supply) contributing to global inflation and depreciation of the dollar (leads to rejection of </a:t>
            </a:r>
            <a:r>
              <a:rPr lang="en-AU" sz="800" dirty="0" err="1"/>
              <a:t>glold</a:t>
            </a:r>
            <a:r>
              <a:rPr lang="en-AU" sz="800" dirty="0"/>
              <a:t> standard in 1972)</a:t>
            </a:r>
          </a:p>
          <a:p>
            <a:pPr>
              <a:lnSpc>
                <a:spcPct val="80000"/>
              </a:lnSpc>
            </a:pPr>
            <a:endParaRPr lang="en-US" sz="800" dirty="0"/>
          </a:p>
          <a:p>
            <a:pPr>
              <a:lnSpc>
                <a:spcPct val="80000"/>
              </a:lnSpc>
            </a:pPr>
            <a:r>
              <a:rPr lang="en-US" sz="800" dirty="0"/>
              <a:t>The inflation of this period was made worse by the continuing application of Keynesian stimulatory policies in a situation where the slow down was structural (reduced demand because of technology replacing </a:t>
            </a:r>
            <a:r>
              <a:rPr lang="en-US" sz="800" dirty="0" err="1"/>
              <a:t>labour</a:t>
            </a:r>
            <a:r>
              <a:rPr lang="en-US" sz="800" dirty="0"/>
              <a:t> and low wage </a:t>
            </a:r>
            <a:r>
              <a:rPr lang="en-US" sz="800" dirty="0" err="1"/>
              <a:t>labour</a:t>
            </a:r>
            <a:r>
              <a:rPr lang="en-US" sz="800" dirty="0"/>
              <a:t> replacing high wage </a:t>
            </a:r>
            <a:r>
              <a:rPr lang="en-US" sz="800" dirty="0" err="1"/>
              <a:t>labour</a:t>
            </a:r>
            <a:r>
              <a:rPr lang="en-US" sz="800" dirty="0"/>
              <a:t>) rather than cyclical (excessive </a:t>
            </a:r>
            <a:r>
              <a:rPr lang="en-US" sz="800" dirty="0" err="1"/>
              <a:t>capitalisation</a:t>
            </a:r>
            <a:r>
              <a:rPr lang="en-US" sz="800" dirty="0"/>
              <a:t> and employment).  Expansionary Keynesian policies increase money supply (through lower taxes and greater government spending – funded by </a:t>
            </a:r>
            <a:r>
              <a:rPr lang="en-US" sz="800" dirty="0" err="1"/>
              <a:t>borrowng</a:t>
            </a:r>
            <a:r>
              <a:rPr lang="en-US" sz="800" dirty="0"/>
              <a:t>).  Increased money supply in these circumstances did not boost employment or local business but led to increased budget deficits and inflation.</a:t>
            </a:r>
          </a:p>
          <a:p>
            <a:pPr>
              <a:lnSpc>
                <a:spcPct val="80000"/>
              </a:lnSpc>
            </a:pPr>
            <a:endParaRPr lang="en-US" sz="800" dirty="0"/>
          </a:p>
          <a:p>
            <a:pPr>
              <a:lnSpc>
                <a:spcPct val="80000"/>
              </a:lnSpc>
            </a:pPr>
            <a:r>
              <a:rPr lang="en-US" sz="800" dirty="0"/>
              <a:t>The increasing price pressures (associated with monopoly power and therefore not disciplined by the ‘free market’) were particularly strong in oil (OPEC), </a:t>
            </a:r>
            <a:r>
              <a:rPr lang="en-US" sz="800" dirty="0" err="1"/>
              <a:t>labour</a:t>
            </a:r>
            <a:r>
              <a:rPr lang="en-US" sz="800" dirty="0"/>
              <a:t> (strong unions), and business (where monopolies are associated with brand pre-eminence and protected technologies).  All of these stakeholders claimed that they were just pushing up their prices to overcome the effects of other inflationary pressures.  Another interpretation of the period has been that </a:t>
            </a:r>
            <a:r>
              <a:rPr lang="en-US" sz="800" dirty="0" err="1"/>
              <a:t>labour</a:t>
            </a:r>
            <a:r>
              <a:rPr lang="en-US" sz="800" dirty="0"/>
              <a:t> and capital were fighting to achieve greater shares of the falling rates of economic growth.</a:t>
            </a:r>
          </a:p>
          <a:p>
            <a:pPr>
              <a:lnSpc>
                <a:spcPct val="80000"/>
              </a:lnSpc>
            </a:pPr>
            <a:endParaRPr lang="en-US" sz="800" dirty="0"/>
          </a:p>
          <a:p>
            <a:pPr>
              <a:lnSpc>
                <a:spcPct val="80000"/>
              </a:lnSpc>
            </a:pPr>
            <a:r>
              <a:rPr lang="en-US" sz="800" dirty="0"/>
              <a:t>Next</a:t>
            </a:r>
          </a:p>
        </p:txBody>
      </p:sp>
    </p:spTree>
    <p:extLst>
      <p:ext uri="{BB962C8B-B14F-4D97-AF65-F5344CB8AC3E}">
        <p14:creationId xmlns:p14="http://schemas.microsoft.com/office/powerpoint/2010/main" val="1021026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884A0B-9D48-44FB-8601-9D00455AF82F}" type="slidenum">
              <a:rPr lang="en-US"/>
              <a:pPr/>
              <a:t>91</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r>
              <a:rPr lang="en-US"/>
              <a:t>There was strong business antipathy to inflation (because of increased uncertainty in business planning).  This pressure lead to  ‘fight inflation first’ slogans with increased interest rates (to reduce the money in circulation) and tight limits on government spending (to rein in government deficits).  These policies were most famously associated with Thatcher and Reagan but were applied during the succeeding decade by many governments. </a:t>
            </a:r>
          </a:p>
          <a:p>
            <a:endParaRPr lang="en-US"/>
          </a:p>
          <a:p>
            <a:r>
              <a:rPr lang="en-US"/>
              <a:t>The apparent failures of national Keynesianism during this period (in particular inflation and high levels of government debt) contributed to the ascendancy of monetarism, which emphasised the use of official interest rates to curb or encourage the business cycle and argued for a balanced budget and for a minimalist role for government in the economy.  </a:t>
            </a:r>
          </a:p>
          <a:p>
            <a:endParaRPr lang="en-US"/>
          </a:p>
          <a:p>
            <a:r>
              <a:rPr lang="en-US"/>
              <a:t>This led to a situation in the early 1980s where the need to stoke the economy would have suggested low interest rates but the need to control inflation suggested the need for high interest rates.  Because of the business sector pressure to ‘fight inflation first’ the policy makers elected to implement high interest rate policies which ensured that the recession was deeper and longer than it might otherwise have been. </a:t>
            </a:r>
          </a:p>
          <a:p>
            <a:endParaRPr lang="en-US"/>
          </a:p>
          <a:p>
            <a:r>
              <a:rPr lang="en-AU"/>
              <a:t>Next</a:t>
            </a:r>
            <a:endParaRPr lang="en-US"/>
          </a:p>
        </p:txBody>
      </p:sp>
    </p:spTree>
    <p:extLst>
      <p:ext uri="{BB962C8B-B14F-4D97-AF65-F5344CB8AC3E}">
        <p14:creationId xmlns:p14="http://schemas.microsoft.com/office/powerpoint/2010/main" val="2853246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D7EFF8-A0E3-440C-9532-C8531651E281}" type="slidenum">
              <a:rPr lang="en-US"/>
              <a:pPr/>
              <a:t>92</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pPr>
              <a:lnSpc>
                <a:spcPct val="90000"/>
              </a:lnSpc>
            </a:pPr>
            <a:r>
              <a:rPr lang="en-US" sz="1000" dirty="0"/>
              <a:t>We need to step back a bit here to note how the rising interest rates of the early 1980s precipitated the Third World debt crisis which will figure in later parts of this story. </a:t>
            </a:r>
          </a:p>
          <a:p>
            <a:pPr>
              <a:lnSpc>
                <a:spcPct val="90000"/>
              </a:lnSpc>
            </a:pPr>
            <a:endParaRPr lang="en-US" sz="1000" dirty="0"/>
          </a:p>
          <a:p>
            <a:pPr>
              <a:lnSpc>
                <a:spcPct val="90000"/>
              </a:lnSpc>
            </a:pPr>
            <a:r>
              <a:rPr lang="en-US" sz="1000" dirty="0"/>
              <a:t>Following the OPEC oil price rise of 1973 the oil producers were flush with cash, more cash than they could spend or invest and so much of it was deposited with the commercial banks. </a:t>
            </a:r>
          </a:p>
          <a:p>
            <a:pPr>
              <a:lnSpc>
                <a:spcPct val="90000"/>
              </a:lnSpc>
            </a:pPr>
            <a:endParaRPr lang="en-US" sz="1000" dirty="0"/>
          </a:p>
          <a:p>
            <a:pPr>
              <a:lnSpc>
                <a:spcPct val="90000"/>
              </a:lnSpc>
            </a:pPr>
            <a:r>
              <a:rPr lang="en-US" sz="1000" dirty="0"/>
              <a:t>The banks sent salesmen around the world lending money at low and negative interest rates.  Interest rates are effectively negative when they are lower than the prevailing rate of inflation.</a:t>
            </a:r>
          </a:p>
          <a:p>
            <a:pPr>
              <a:lnSpc>
                <a:spcPct val="90000"/>
              </a:lnSpc>
            </a:pPr>
            <a:endParaRPr lang="en-US" sz="1000" dirty="0"/>
          </a:p>
          <a:p>
            <a:pPr>
              <a:lnSpc>
                <a:spcPct val="90000"/>
              </a:lnSpc>
            </a:pPr>
            <a:r>
              <a:rPr lang="en-US" sz="1000" dirty="0"/>
              <a:t>Much of this lending was to private corporations particularly in South America but generally with government guarantees which meant when the debt crisis was sprung the governments were held accountable for repaying and servicing these debts.  In Africa most of the lending was direct to governments. </a:t>
            </a:r>
          </a:p>
          <a:p>
            <a:pPr>
              <a:lnSpc>
                <a:spcPct val="90000"/>
              </a:lnSpc>
            </a:pPr>
            <a:endParaRPr lang="en-US" sz="1000" dirty="0"/>
          </a:p>
          <a:p>
            <a:pPr>
              <a:lnSpc>
                <a:spcPct val="90000"/>
              </a:lnSpc>
            </a:pPr>
            <a:r>
              <a:rPr lang="en-US" sz="1000" dirty="0"/>
              <a:t>In the early 1980s with the rise of monetarism interest rates escalated (to a peak of 17% in the US in 1981) imposing repayment and servicing burdens that many poor countries could not carry.  </a:t>
            </a:r>
          </a:p>
          <a:p>
            <a:pPr>
              <a:lnSpc>
                <a:spcPct val="90000"/>
              </a:lnSpc>
            </a:pPr>
            <a:endParaRPr lang="en-US" sz="1000" dirty="0"/>
          </a:p>
          <a:p>
            <a:pPr>
              <a:lnSpc>
                <a:spcPct val="90000"/>
              </a:lnSpc>
            </a:pPr>
            <a:r>
              <a:rPr lang="en-US" sz="1000" dirty="0"/>
              <a:t>The debt trap was sprung.  We shall return to the debt trap later in this story and the role of the IMF and WB in policing the re-payment of this debt.</a:t>
            </a:r>
          </a:p>
          <a:p>
            <a:pPr>
              <a:lnSpc>
                <a:spcPct val="90000"/>
              </a:lnSpc>
            </a:pPr>
            <a:endParaRPr lang="en-US" sz="1000" dirty="0"/>
          </a:p>
          <a:p>
            <a:pPr>
              <a:lnSpc>
                <a:spcPct val="90000"/>
              </a:lnSpc>
            </a:pPr>
            <a:r>
              <a:rPr lang="en-US" sz="1000" dirty="0"/>
              <a:t>Next</a:t>
            </a:r>
          </a:p>
          <a:p>
            <a:pPr>
              <a:lnSpc>
                <a:spcPct val="90000"/>
              </a:lnSpc>
            </a:pPr>
            <a:endParaRPr lang="en-US" sz="1000" dirty="0"/>
          </a:p>
        </p:txBody>
      </p:sp>
    </p:spTree>
    <p:extLst>
      <p:ext uri="{BB962C8B-B14F-4D97-AF65-F5344CB8AC3E}">
        <p14:creationId xmlns:p14="http://schemas.microsoft.com/office/powerpoint/2010/main" val="8619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D7EFF8-A0E3-440C-9532-C8531651E281}" type="slidenum">
              <a:rPr lang="en-US"/>
              <a:pPr/>
              <a:t>93</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pPr>
              <a:lnSpc>
                <a:spcPct val="90000"/>
              </a:lnSpc>
            </a:pPr>
            <a:r>
              <a:rPr lang="en-US" sz="1000" dirty="0"/>
              <a:t>We need to step back a bit here to note how the rising interest rates of the early 1980s precipitated the Third World debt crisis which will figure in later parts of this story. </a:t>
            </a:r>
          </a:p>
          <a:p>
            <a:pPr>
              <a:lnSpc>
                <a:spcPct val="90000"/>
              </a:lnSpc>
            </a:pPr>
            <a:endParaRPr lang="en-US" sz="1000" dirty="0"/>
          </a:p>
          <a:p>
            <a:pPr>
              <a:lnSpc>
                <a:spcPct val="90000"/>
              </a:lnSpc>
            </a:pPr>
            <a:r>
              <a:rPr lang="en-US" sz="1000" dirty="0"/>
              <a:t>Following the OPEC oil price rise of 1973 the oil producers were flush with cash, more cash than they could spend or invest and so much of it was deposited with the commercial banks. </a:t>
            </a:r>
          </a:p>
          <a:p>
            <a:pPr>
              <a:lnSpc>
                <a:spcPct val="90000"/>
              </a:lnSpc>
            </a:pPr>
            <a:endParaRPr lang="en-US" sz="1000" dirty="0"/>
          </a:p>
          <a:p>
            <a:pPr>
              <a:lnSpc>
                <a:spcPct val="90000"/>
              </a:lnSpc>
            </a:pPr>
            <a:r>
              <a:rPr lang="en-US" sz="1000" dirty="0"/>
              <a:t>The banks sent salesmen around the world lending money at low and negative interest rates.  Interest rates are effectively negative when they are lower than the prevailing rate of inflation.</a:t>
            </a:r>
          </a:p>
          <a:p>
            <a:pPr>
              <a:lnSpc>
                <a:spcPct val="90000"/>
              </a:lnSpc>
            </a:pPr>
            <a:endParaRPr lang="en-US" sz="1000" dirty="0"/>
          </a:p>
          <a:p>
            <a:pPr>
              <a:lnSpc>
                <a:spcPct val="90000"/>
              </a:lnSpc>
            </a:pPr>
            <a:r>
              <a:rPr lang="en-US" sz="1000" dirty="0"/>
              <a:t>Much of this lending was to private corporations particularly in South America but generally with government guarantees which meant when the debt crisis was sprung the governments were held accountable for repaying and servicing these debts.  In Africa most of the lending was direct to governments. </a:t>
            </a:r>
          </a:p>
          <a:p>
            <a:pPr>
              <a:lnSpc>
                <a:spcPct val="90000"/>
              </a:lnSpc>
            </a:pPr>
            <a:endParaRPr lang="en-US" sz="1000" dirty="0"/>
          </a:p>
          <a:p>
            <a:pPr>
              <a:lnSpc>
                <a:spcPct val="90000"/>
              </a:lnSpc>
            </a:pPr>
            <a:r>
              <a:rPr lang="en-US" sz="1000" dirty="0"/>
              <a:t>In the early 1980s with the rise of monetarism interest rates escalated (to a peak of 17% in the US in 1981) imposing repayment and servicing burdens that many poor countries could not carry.  </a:t>
            </a:r>
          </a:p>
          <a:p>
            <a:pPr>
              <a:lnSpc>
                <a:spcPct val="90000"/>
              </a:lnSpc>
            </a:pPr>
            <a:endParaRPr lang="en-US" sz="1000" dirty="0"/>
          </a:p>
          <a:p>
            <a:pPr>
              <a:lnSpc>
                <a:spcPct val="90000"/>
              </a:lnSpc>
            </a:pPr>
            <a:r>
              <a:rPr lang="en-US" sz="1000" dirty="0"/>
              <a:t>The debt trap was sprung.  We shall return to the debt trap later in this story and the role of the IMF and WB in policing the re-payment of this debt.</a:t>
            </a:r>
          </a:p>
          <a:p>
            <a:pPr>
              <a:lnSpc>
                <a:spcPct val="90000"/>
              </a:lnSpc>
            </a:pPr>
            <a:endParaRPr lang="en-US" sz="1000" dirty="0"/>
          </a:p>
          <a:p>
            <a:pPr>
              <a:lnSpc>
                <a:spcPct val="90000"/>
              </a:lnSpc>
            </a:pPr>
            <a:r>
              <a:rPr lang="en-US" sz="1000" dirty="0"/>
              <a:t>Next</a:t>
            </a:r>
          </a:p>
          <a:p>
            <a:pPr>
              <a:lnSpc>
                <a:spcPct val="90000"/>
              </a:lnSpc>
            </a:pPr>
            <a:endParaRPr lang="en-US" sz="1000" dirty="0"/>
          </a:p>
        </p:txBody>
      </p:sp>
    </p:spTree>
    <p:extLst>
      <p:ext uri="{BB962C8B-B14F-4D97-AF65-F5344CB8AC3E}">
        <p14:creationId xmlns:p14="http://schemas.microsoft.com/office/powerpoint/2010/main" val="1001443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327E48-9402-4FEA-A64A-71C6F4BF8095}" type="slidenum">
              <a:rPr lang="en-US"/>
              <a:pPr/>
              <a:t>94</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AU"/>
              <a:t>The present global recession began with a financial crisis which began with the ‘sub-prime mortgage crisis’.</a:t>
            </a:r>
          </a:p>
          <a:p>
            <a:endParaRPr lang="en-AU"/>
          </a:p>
          <a:p>
            <a:r>
              <a:rPr lang="en-AU"/>
              <a:t>In economic parlance an asset bubble is a period during which the prices paid for that particular asset class increase well beyond any estimation of underlying of fundamental values.  In the previous decade housing prices in the US, Australia and parts of Europe had been progressively increasing well beyond reasonable values.  It was a housing bubble.  During the rising phase the inflated house prices gave home owners increased borrowing capacity, to pay for cars, property, vacations or shares.  When the bubble burst and prices started to fall the value of the family home as collateral for such loans fell also and the banks started asking for further collateral or repayment of the loan.  At the same time people who had gone into debt to buy their home found that the value of their house as collateral against their home loan was falling and the bank was asking for more collateral or repayment of the loan.  </a:t>
            </a:r>
          </a:p>
          <a:p>
            <a:endParaRPr lang="en-AU"/>
          </a:p>
          <a:p>
            <a:r>
              <a:rPr lang="en-AU"/>
              <a:t>The impact on the housing market was bad enough but the poison had spread far and wide across the financial system through the system of securitised debt.   Where as once the mortgage originator, the orginal lender, might have held the debt and benefitted from the income stream, now the morgages were being packaged up for sale to other financial institutions.  In on-selling the mortgage the bank sells the income stream and the right to the original capital in return for cash in hand which can then be used to originate further mortgages.  Some of those purchasing these packaged mortages may have been looking for the income stream; others were looking for assets that could be used as collateral in a further round of borrowing.  At this point the borrowers are in the corporate sector borrowing for large building projects or infrastructure projects or mergers or acquisitions.  </a:t>
            </a:r>
          </a:p>
          <a:p>
            <a:endParaRPr lang="en-AU"/>
          </a:p>
          <a:p>
            <a:r>
              <a:rPr lang="en-AU"/>
              <a:t>This sequence of on borrowing was uncertain enough but in fact the quality of the original assets were in many instances quite uncertain.  As the mortgage originators were able to get rid of their loans so easily and restore their capital the standards being expected of borrowers, house buyers, were becoming less and less stringent.  In fact many of the mortages being packaged, being packaged in very complex ways, were ‘sub-prime’, meaning high risk, meaning that many of the borrowers had no chance of paying them back.  </a:t>
            </a:r>
          </a:p>
          <a:p>
            <a:endParaRPr lang="en-AU"/>
          </a:p>
          <a:p>
            <a:r>
              <a:rPr lang="en-AU"/>
              <a:t>So as house prices started to fall, once the bubble had burst, the first casualties were the sub-prime borrowers who defaulted when asked to increase their collateral or repay part of their loan.  The next were the home owners who had borrowed for other purposes against the value of their homes.  Finally the commercial sector felt the sting, particularly the property developers, who had borrowed from the banks against the face value of packaged mortgages.  Once the banks started to look at the value of those mortgages they started asking for more collateral, higher interest or repayment.  And so the cards started to fall, first the sub-prime borrowers defaulted; then the banks found themselves holding assets worth far less than their face value and so they started to put pressure on the next two groups, those who had borrowed against the value of their own homes and the businesses who had borrowed against the value of their holdings of securitised debt.  </a:t>
            </a:r>
          </a:p>
          <a:p>
            <a:endParaRPr lang="en-AU"/>
          </a:p>
          <a:p>
            <a:r>
              <a:rPr lang="en-AU"/>
              <a:t>The defaults in the housing sector gradually transform into a system wide credit squeeze (as the banks try to rebuild their capital base), punctuated by occasional high profile failures which go down owing billions. The public sector will bail out those who are too big to be allowed to collapse.  In this game of pass the parcel, all of the intermediaries who repackaged and on-sold the mortgages have got their payment.  It is just the original borrower and the final borrower who will go down but if the taxpayer is willing to bail out the final borrower then it will be just (!) the original home buyer who loses; they lose their home. </a:t>
            </a:r>
          </a:p>
          <a:p>
            <a:endParaRPr lang="en-AU"/>
          </a:p>
          <a:p>
            <a:r>
              <a:rPr lang="en-AU"/>
              <a:t>So from the housing market to the financial system as a whole to the ‘real economy’ the dominoes fall. Consumption contracts as credit dries up and as households prefer to saving rather than spending because of the threat of recession.  </a:t>
            </a:r>
          </a:p>
          <a:p>
            <a:r>
              <a:rPr lang="en-AU"/>
              <a:t>Production and employment contract because credit dries up and consumption slows down. </a:t>
            </a:r>
          </a:p>
          <a:p>
            <a:endParaRPr lang="en-AU"/>
          </a:p>
          <a:p>
            <a:r>
              <a:rPr lang="en-AU"/>
              <a:t>Because of the significance of the US market to the whole global economy the recession in the US is quickly transferred to the countries which export to the US and to the rest of the world. </a:t>
            </a:r>
          </a:p>
          <a:p>
            <a:endParaRPr lang="en-AU"/>
          </a:p>
          <a:p>
            <a:r>
              <a:rPr lang="en-AU"/>
              <a:t>The next domino, still hovering is the collapse of the US dollar which could become a rout if the foreign bond holders are frightened enough into selling off their US bonds. If the value of the US dollar were to fall foreign imports  become more expensive and the US purchases from the rest of the world slow down.  At this stage the Chinese andn Middle Eastern oil producers are staying with the US dollar; the risk that they face is that if they start to sell down their holdings of USD they precipitate the collapse they are afraid of. </a:t>
            </a:r>
          </a:p>
          <a:p>
            <a:endParaRPr lang="en-AU"/>
          </a:p>
          <a:p>
            <a:r>
              <a:rPr lang="en-AU"/>
              <a:t>Next</a:t>
            </a:r>
          </a:p>
        </p:txBody>
      </p:sp>
    </p:spTree>
    <p:extLst>
      <p:ext uri="{BB962C8B-B14F-4D97-AF65-F5344CB8AC3E}">
        <p14:creationId xmlns:p14="http://schemas.microsoft.com/office/powerpoint/2010/main" val="2201632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327E48-9402-4FEA-A64A-71C6F4BF8095}" type="slidenum">
              <a:rPr lang="en-US"/>
              <a:pPr/>
              <a:t>95</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AU"/>
              <a:t>The present global recession began with a financial crisis which began with the ‘sub-prime mortgage crisis’.</a:t>
            </a:r>
          </a:p>
          <a:p>
            <a:endParaRPr lang="en-AU"/>
          </a:p>
          <a:p>
            <a:r>
              <a:rPr lang="en-AU"/>
              <a:t>In economic parlance an asset bubble is a period during which the prices paid for that particular asset class increase well beyond any estimation of underlying of fundamental values.  In the previous decade housing prices in the US, Australia and parts of Europe had been progressively increasing well beyond reasonable values.  It was a housing bubble.  During the rising phase the inflated house prices gave home owners increased borrowing capacity, to pay for cars, property, vacations or shares.  When the bubble burst and prices started to fall the value of the family home as collateral for such loans fell also and the banks started asking for further collateral or repayment of the loan.  At the same time people who had gone into debt to buy their home found that the value of their house as collateral against their home loan was falling and the bank was asking for more collateral or repayment of the loan.  </a:t>
            </a:r>
          </a:p>
          <a:p>
            <a:endParaRPr lang="en-AU"/>
          </a:p>
          <a:p>
            <a:r>
              <a:rPr lang="en-AU"/>
              <a:t>The impact on the housing market was bad enough but the poison had spread far and wide across the financial system through the system of securitised debt.   Where as once the mortgage originator, the orginal lender, might have held the debt and benefitted from the income stream, now the morgages were being packaged up for sale to other financial institutions.  In on-selling the mortgage the bank sells the income stream and the right to the original capital in return for cash in hand which can then be used to originate further mortgages.  Some of those purchasing these packaged mortages may have been looking for the income stream; others were looking for assets that could be used as collateral in a further round of borrowing.  At this point the borrowers are in the corporate sector borrowing for large building projects or infrastructure projects or mergers or acquisitions.  </a:t>
            </a:r>
          </a:p>
          <a:p>
            <a:endParaRPr lang="en-AU"/>
          </a:p>
          <a:p>
            <a:r>
              <a:rPr lang="en-AU"/>
              <a:t>This sequence of on borrowing was uncertain enough but in fact the quality of the original assets were in many instances quite uncertain.  As the mortgage originators were able to get rid of their loans so easily and restore their capital the standards being expected of borrowers, house buyers, were becoming less and less stringent.  In fact many of the mortages being packaged, being packaged in very complex ways, were ‘sub-prime’, meaning high risk, meaning that many of the borrowers had no chance of paying them back.  </a:t>
            </a:r>
          </a:p>
          <a:p>
            <a:endParaRPr lang="en-AU"/>
          </a:p>
          <a:p>
            <a:r>
              <a:rPr lang="en-AU"/>
              <a:t>So as house prices started to fall, once the bubble had burst, the first casualties were the sub-prime borrowers who defaulted when asked to increase their collateral or repay part of their loan.  The next were the home owners who had borrowed for other purposes against the value of their homes.  Finally the commercial sector felt the sting, particularly the property developers, who had borrowed from the banks against the face value of packaged mortgages.  Once the banks started to look at the value of those mortgages they started asking for more collateral, higher interest or repayment.  And so the cards started to fall, first the sub-prime borrowers defaulted; then the banks found themselves holding assets worth far less than their face value and so they started to put pressure on the next two groups, those who had borrowed against the value of their own homes and the businesses who had borrowed against the value of their holdings of securitised debt.  </a:t>
            </a:r>
          </a:p>
          <a:p>
            <a:endParaRPr lang="en-AU"/>
          </a:p>
          <a:p>
            <a:r>
              <a:rPr lang="en-AU"/>
              <a:t>The defaults in the housing sector gradually transform into a system wide credit squeeze (as the banks try to rebuild their capital base), punctuated by occasional high profile failures which go down owing billions. The public sector will bail out those who are too big to be allowed to collapse.  In this game of pass the parcel, all of the intermediaries who repackaged and on-sold the mortgages have got their payment.  It is just the original borrower and the final borrower who will go down but if the taxpayer is willing to bail out the final borrower then it will be just (!) the original home buyer who loses; they lose their home. </a:t>
            </a:r>
          </a:p>
          <a:p>
            <a:endParaRPr lang="en-AU"/>
          </a:p>
          <a:p>
            <a:r>
              <a:rPr lang="en-AU"/>
              <a:t>So from the housing market to the financial system as a whole to the ‘real economy’ the dominoes fall. Consumption contracts as credit dries up and as households prefer to saving rather than spending because of the threat of recession.  </a:t>
            </a:r>
          </a:p>
          <a:p>
            <a:r>
              <a:rPr lang="en-AU"/>
              <a:t>Production and employment contract because credit dries up and consumption slows down. </a:t>
            </a:r>
          </a:p>
          <a:p>
            <a:endParaRPr lang="en-AU"/>
          </a:p>
          <a:p>
            <a:r>
              <a:rPr lang="en-AU"/>
              <a:t>Because of the significance of the US market to the whole global economy the recession in the US is quickly transferred to the countries which export to the US and to the rest of the world. </a:t>
            </a:r>
          </a:p>
          <a:p>
            <a:endParaRPr lang="en-AU"/>
          </a:p>
          <a:p>
            <a:r>
              <a:rPr lang="en-AU"/>
              <a:t>The next domino, still hovering is the collapse of the US dollar which could become a rout if the foreign bond holders are frightened enough into selling off their US bonds. If the value of the US dollar were to fall foreign imports  become more expensive and the US purchases from the rest of the world slow down.  At this stage the Chinese andn Middle Eastern oil producers are staying with the US dollar; the risk that they face is that if they start to sell down their holdings of USD they precipitate the collapse they are afraid of. </a:t>
            </a:r>
          </a:p>
          <a:p>
            <a:endParaRPr lang="en-AU"/>
          </a:p>
          <a:p>
            <a:r>
              <a:rPr lang="en-AU"/>
              <a:t>Next</a:t>
            </a:r>
          </a:p>
        </p:txBody>
      </p:sp>
    </p:spTree>
    <p:extLst>
      <p:ext uri="{BB962C8B-B14F-4D97-AF65-F5344CB8AC3E}">
        <p14:creationId xmlns:p14="http://schemas.microsoft.com/office/powerpoint/2010/main" val="289241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Under these circumstances, the strategic question of sovereignty refocuses from asserting the right of states to food policy autonomy to asserting the right of small-scale producers to productive autonomy.</a:t>
            </a:r>
          </a:p>
          <a:p>
            <a:r>
              <a:rPr lang="en-AU" sz="1200" b="0" i="0" u="none" strike="noStrike" kern="1200" baseline="0" dirty="0" smtClean="0">
                <a:solidFill>
                  <a:schemeClr val="tx1"/>
                </a:solidFill>
                <a:latin typeface="Arial" charset="0"/>
                <a:ea typeface="+mn-ea"/>
                <a:cs typeface="+mn-cs"/>
              </a:rPr>
              <a:t>Such refocusing is by no means the whole story of food sovereignty politics, which include questions about public health, rights of consumers to local foods, food justice concerns, worker protections, urban–rural alliance building, territorial rights among land users, food sovereignty constitutionalism, opposition to genetically-modified organisms (GMOs), environmental concerns, and so on (see, e.g., </a:t>
            </a:r>
            <a:r>
              <a:rPr lang="en-AU" sz="1200" b="0" i="0" u="none" strike="noStrike" kern="1200" baseline="0" dirty="0" err="1" smtClean="0">
                <a:solidFill>
                  <a:schemeClr val="tx1"/>
                </a:solidFill>
                <a:latin typeface="Arial" charset="0"/>
                <a:ea typeface="+mn-ea"/>
                <a:cs typeface="+mn-cs"/>
              </a:rPr>
              <a:t>Andre´e</a:t>
            </a:r>
            <a:r>
              <a:rPr lang="en-AU" sz="1200" b="0" i="0" u="none" strike="noStrike" kern="1200" baseline="0" dirty="0" smtClean="0">
                <a:solidFill>
                  <a:schemeClr val="tx1"/>
                </a:solidFill>
                <a:latin typeface="Arial" charset="0"/>
                <a:ea typeface="+mn-ea"/>
                <a:cs typeface="+mn-cs"/>
              </a:rPr>
              <a:t>, Ayres, </a:t>
            </a:r>
            <a:r>
              <a:rPr lang="en-AU" sz="1200" b="0" i="0" u="none" strike="noStrike" kern="1200" baseline="0" dirty="0" err="1" smtClean="0">
                <a:solidFill>
                  <a:schemeClr val="tx1"/>
                </a:solidFill>
                <a:latin typeface="Arial" charset="0"/>
                <a:ea typeface="+mn-ea"/>
                <a:cs typeface="+mn-cs"/>
              </a:rPr>
              <a:t>Bosia</a:t>
            </a:r>
            <a:r>
              <a:rPr lang="en-AU" sz="1200" b="0" i="0" u="none" strike="noStrike" kern="1200" baseline="0" dirty="0" smtClean="0">
                <a:solidFill>
                  <a:schemeClr val="tx1"/>
                </a:solidFill>
                <a:latin typeface="Arial" charset="0"/>
                <a:ea typeface="+mn-ea"/>
                <a:cs typeface="+mn-cs"/>
              </a:rPr>
              <a:t>, &amp; </a:t>
            </a:r>
            <a:r>
              <a:rPr lang="en-AU" sz="1200" b="0" i="0" u="none" strike="noStrike" kern="1200" baseline="0" dirty="0" err="1" smtClean="0">
                <a:solidFill>
                  <a:schemeClr val="tx1"/>
                </a:solidFill>
                <a:latin typeface="Arial" charset="0"/>
                <a:ea typeface="+mn-ea"/>
                <a:cs typeface="+mn-cs"/>
              </a:rPr>
              <a:t>Massicotte</a:t>
            </a:r>
            <a:r>
              <a:rPr lang="en-AU" sz="1200" b="0" i="0" u="none" strike="noStrike" kern="1200" baseline="0" dirty="0" smtClean="0">
                <a:solidFill>
                  <a:schemeClr val="tx1"/>
                </a:solidFill>
                <a:latin typeface="Arial" charset="0"/>
                <a:ea typeface="+mn-ea"/>
                <a:cs typeface="+mn-cs"/>
              </a:rPr>
              <a:t>, 2014; Mann, 2014).</a:t>
            </a:r>
          </a:p>
          <a:p>
            <a:r>
              <a:rPr lang="en-AU" sz="1200" b="0" i="0" u="none" strike="noStrike" kern="1200" baseline="0" dirty="0" smtClean="0">
                <a:solidFill>
                  <a:schemeClr val="tx1"/>
                </a:solidFill>
                <a:latin typeface="Arial" charset="0"/>
                <a:ea typeface="+mn-ea"/>
                <a:cs typeface="+mn-cs"/>
              </a:rPr>
              <a:t>Beyond food’s materiality and nutritional qualities, food also has social, cultural, and ecological dimensions that contribute to the breadth and depth of ‘food sovereignty’ visioning.</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21</a:t>
            </a:fld>
            <a:endParaRPr lang="en-US" altLang="en-US"/>
          </a:p>
        </p:txBody>
      </p:sp>
    </p:spTree>
    <p:extLst>
      <p:ext uri="{BB962C8B-B14F-4D97-AF65-F5344CB8AC3E}">
        <p14:creationId xmlns:p14="http://schemas.microsoft.com/office/powerpoint/2010/main" val="3607171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68BFF-3762-4600-80AC-3B100138DAAD}" type="slidenum">
              <a:rPr lang="en-US"/>
              <a:pPr/>
              <a:t>96</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AU"/>
              <a:t>The linked concepts of Fordism and post-Fordism provide a useful entry to the concept of structural as opposed to cyclical over-production.</a:t>
            </a:r>
          </a:p>
          <a:p>
            <a:endParaRPr lang="en-AU"/>
          </a:p>
          <a:p>
            <a:r>
              <a:rPr lang="en-AU"/>
              <a:t>Fordism (a direct reference to Henry Ford) describes an economic regime of mass production, mass employment and mass consumption.  The Ford metaphor is a reference to Ford employees being paid enough in wages to actually buy a Ford motor car.  The significance of the metaphor as a description of a broader economic configuration is the concept of workers as consumers and the significance of mass employment and high wages sustaining mass markets. </a:t>
            </a:r>
          </a:p>
          <a:p>
            <a:endParaRPr lang="en-AU"/>
          </a:p>
          <a:p>
            <a:r>
              <a:rPr lang="en-AU"/>
              <a:t>By contrast, the concept of post-Fordism refers to a situation where expanding productivity associated with stagnating employment growth threatens an overhang of productive capacity over effective demand because of stagnant purchasing capacity. </a:t>
            </a:r>
          </a:p>
          <a:p>
            <a:endParaRPr lang="en-AU"/>
          </a:p>
          <a:p>
            <a:r>
              <a:rPr lang="en-AU"/>
              <a:t>The period since 1975 (according to the post-Fordist interpretation) has been characterised by increasing (capital intensive) productive capacity but stagnant purchasing capacity, due to a combination of saturated markets and limited purchasing capacity where otherwise there would be continuing demand (because of the widening mismatch between productive capacity and employment). </a:t>
            </a:r>
          </a:p>
          <a:p>
            <a:endParaRPr lang="en-AU"/>
          </a:p>
          <a:p>
            <a:r>
              <a:rPr lang="en-AU"/>
              <a:t>The tendency of productive capacity to outpace effective demand threatens economic crisis.  In theory this threat should be manageable but the threat of crisis is made more urgent by the fact that the ‘compensatory’ mechanisms adopted at the corporate and policy levels tend to exacerbate the threat of ‘over-production’ and bring on the crisis.</a:t>
            </a:r>
          </a:p>
          <a:p>
            <a:endParaRPr lang="en-AU"/>
          </a:p>
          <a:p>
            <a:r>
              <a:rPr lang="en-AU"/>
              <a:t>Before looking at different strategies for managing the threat of over-production we need to look at some of the compensatory mechanisms adopted at the corporate and policy levels and how they exacerbate the crisis. </a:t>
            </a:r>
          </a:p>
          <a:p>
            <a:endParaRPr lang="en-AU"/>
          </a:p>
          <a:p>
            <a:r>
              <a:rPr lang="en-AU"/>
              <a:t>The threat of structural over-production is understood in the corporate world in terms of market saturation and reduced profitability which eliciting a range of compensatory strategies such as mergers and acquisitions, reduced employment and wage cuts all of which contribute to further reduce demand.  </a:t>
            </a:r>
          </a:p>
          <a:p>
            <a:endParaRPr lang="en-AU"/>
          </a:p>
          <a:p>
            <a:r>
              <a:rPr lang="en-AU"/>
              <a:t>The threat of structural over-production is understood in the policy world in terms of falling growth rates eliciting a range of system responses and policy responses many of which also further exacerbate the risk of crisis.</a:t>
            </a:r>
          </a:p>
          <a:p>
            <a:endParaRPr lang="en-AU"/>
          </a:p>
          <a:p>
            <a:r>
              <a:rPr lang="en-AU"/>
              <a:t>Next</a:t>
            </a:r>
          </a:p>
        </p:txBody>
      </p:sp>
    </p:spTree>
    <p:extLst>
      <p:ext uri="{BB962C8B-B14F-4D97-AF65-F5344CB8AC3E}">
        <p14:creationId xmlns:p14="http://schemas.microsoft.com/office/powerpoint/2010/main" val="2845174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9942500-4D21-4A40-BE02-EACD778A106A}" type="slidenum">
              <a:rPr lang="en-US" smtClean="0"/>
              <a:pPr/>
              <a:t>98</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AU" smtClean="0"/>
              <a:t>At the system level the looming overhang will be associated with a number of system  responses including those listed on this slide. </a:t>
            </a:r>
          </a:p>
          <a:p>
            <a:pPr eaLnBrk="1" hangingPunct="1"/>
            <a:endParaRPr lang="en-AU" smtClean="0"/>
          </a:p>
          <a:p>
            <a:pPr eaLnBrk="1" hangingPunct="1"/>
            <a:r>
              <a:rPr lang="en-AU" smtClean="0"/>
              <a:t>As the return on investment in production falls there is an increasing flow of funds to the financial sector (profit from trade and production flowing into financial sector investment).</a:t>
            </a:r>
          </a:p>
          <a:p>
            <a:pPr eaLnBrk="1" hangingPunct="1"/>
            <a:endParaRPr lang="en-AU" smtClean="0"/>
          </a:p>
          <a:p>
            <a:pPr eaLnBrk="1" hangingPunct="1"/>
            <a:r>
              <a:rPr lang="en-AU" smtClean="0"/>
              <a:t>With increasing funds in the financial sector increasing private consumption expenditure is supported through increasing private debt (recycling profit as consumption).</a:t>
            </a:r>
          </a:p>
          <a:p>
            <a:pPr eaLnBrk="1" hangingPunct="1"/>
            <a:endParaRPr lang="en-AU" smtClean="0"/>
          </a:p>
          <a:p>
            <a:pPr eaLnBrk="1" hangingPunct="1"/>
            <a:r>
              <a:rPr lang="en-AU" smtClean="0"/>
              <a:t>Corporate rationalisation (including M&amp;As, closures and bankruptcies) financed through corporate debt.</a:t>
            </a:r>
          </a:p>
          <a:p>
            <a:pPr eaLnBrk="1" hangingPunct="1"/>
            <a:endParaRPr lang="en-AU" smtClean="0"/>
          </a:p>
          <a:p>
            <a:pPr eaLnBrk="1" hangingPunct="1"/>
            <a:r>
              <a:rPr lang="en-AU" smtClean="0"/>
              <a:t>Increase size and power of financial sector</a:t>
            </a:r>
          </a:p>
          <a:p>
            <a:pPr eaLnBrk="1" hangingPunct="1"/>
            <a:endParaRPr lang="en-AU" smtClean="0"/>
          </a:p>
          <a:p>
            <a:pPr eaLnBrk="1" hangingPunct="1"/>
            <a:r>
              <a:rPr lang="en-AU" smtClean="0"/>
              <a:t>Next</a:t>
            </a:r>
          </a:p>
          <a:p>
            <a:pPr eaLnBrk="1" hangingPunct="1"/>
            <a:endParaRPr lang="en-US" smtClean="0"/>
          </a:p>
        </p:txBody>
      </p:sp>
    </p:spTree>
    <p:extLst>
      <p:ext uri="{BB962C8B-B14F-4D97-AF65-F5344CB8AC3E}">
        <p14:creationId xmlns:p14="http://schemas.microsoft.com/office/powerpoint/2010/main" val="1214138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BC4A81-2514-4A11-8459-6D8521EBC005}" type="slidenum">
              <a:rPr lang="en-US"/>
              <a:pPr/>
              <a:t>99</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AU" sz="1000"/>
              <a:t>From the corporate perspective the threat of an overhang of production over demand is perceived as a threat of reduced profitability. </a:t>
            </a:r>
          </a:p>
          <a:p>
            <a:endParaRPr lang="en-AU" sz="1000"/>
          </a:p>
          <a:p>
            <a:r>
              <a:rPr lang="en-AU" sz="1000"/>
              <a:t>The most obvious response will be to search for new markets, new products and better marketing.  This may not always be positive such as where it involves the commodification of family and community functions, currently sustained outside the marketplace.  </a:t>
            </a:r>
          </a:p>
          <a:p>
            <a:endParaRPr lang="en-AU" sz="1000"/>
          </a:p>
          <a:p>
            <a:r>
              <a:rPr lang="en-AU" sz="1000"/>
              <a:t>Another strategy will be to externalise costs (including to labour and to the environment).</a:t>
            </a:r>
          </a:p>
          <a:p>
            <a:endParaRPr lang="en-AU" sz="1000"/>
          </a:p>
          <a:p>
            <a:r>
              <a:rPr lang="en-AU" sz="1000"/>
              <a:t>Other strategies include: </a:t>
            </a:r>
          </a:p>
          <a:p>
            <a:pPr lvl="1">
              <a:buFontTx/>
              <a:buChar char="•"/>
            </a:pPr>
            <a:r>
              <a:rPr lang="en-AU" sz="1000"/>
              <a:t>increasing market share (horizontal M&amp;As), </a:t>
            </a:r>
          </a:p>
          <a:p>
            <a:pPr lvl="1">
              <a:buFontTx/>
              <a:buChar char="•"/>
            </a:pPr>
            <a:r>
              <a:rPr lang="en-AU" sz="1000"/>
              <a:t>increasing market power (eg vertical integration)</a:t>
            </a:r>
          </a:p>
          <a:p>
            <a:pPr lvl="1">
              <a:buFontTx/>
              <a:buChar char="•"/>
            </a:pPr>
            <a:r>
              <a:rPr lang="en-AU" sz="1000"/>
              <a:t>reducing wages,</a:t>
            </a:r>
          </a:p>
          <a:p>
            <a:pPr lvl="1">
              <a:buFontTx/>
              <a:buChar char="•"/>
            </a:pPr>
            <a:r>
              <a:rPr lang="en-AU" sz="1000"/>
              <a:t>replacing well paid labour with technology,</a:t>
            </a:r>
          </a:p>
          <a:p>
            <a:endParaRPr lang="en-AU" sz="1000">
              <a:solidFill>
                <a:srgbClr val="FF7C80"/>
              </a:solidFill>
            </a:endParaRPr>
          </a:p>
          <a:p>
            <a:r>
              <a:rPr lang="en-AU" sz="1000">
                <a:solidFill>
                  <a:srgbClr val="FF7C80"/>
                </a:solidFill>
              </a:rPr>
              <a:t>These strategies contribute to further reducing demand:</a:t>
            </a:r>
          </a:p>
          <a:p>
            <a:pPr>
              <a:buFontTx/>
              <a:buChar char="•"/>
            </a:pPr>
            <a:r>
              <a:rPr lang="en-AU" sz="1000">
                <a:solidFill>
                  <a:srgbClr val="FF7C80"/>
                </a:solidFill>
              </a:rPr>
              <a:t>mergers and aquisitions have the effect of disinvesting in productive capacity and reducing employment</a:t>
            </a:r>
          </a:p>
          <a:p>
            <a:pPr>
              <a:buFontTx/>
              <a:buChar char="•"/>
            </a:pPr>
            <a:r>
              <a:rPr lang="en-AU" sz="1000">
                <a:solidFill>
                  <a:srgbClr val="FF7C80"/>
                </a:solidFill>
              </a:rPr>
              <a:t>increasing market power means that those businesses can charge higher prices and maintain profit but higher prices do not lead to increased markets</a:t>
            </a:r>
          </a:p>
          <a:p>
            <a:pPr>
              <a:buFontTx/>
              <a:buChar char="•"/>
            </a:pPr>
            <a:r>
              <a:rPr lang="en-AU" sz="1000">
                <a:solidFill>
                  <a:srgbClr val="FF7C80"/>
                </a:solidFill>
              </a:rPr>
              <a:t>reducing wages and replacing labour with technology further dampens demand</a:t>
            </a:r>
          </a:p>
          <a:p>
            <a:endParaRPr lang="en-AU" sz="1000">
              <a:solidFill>
                <a:srgbClr val="FF7C80"/>
              </a:solidFill>
            </a:endParaRPr>
          </a:p>
          <a:p>
            <a:r>
              <a:rPr lang="en-AU" sz="1000">
                <a:solidFill>
                  <a:srgbClr val="FF7C80"/>
                </a:solidFill>
              </a:rPr>
              <a:t>Next</a:t>
            </a:r>
          </a:p>
          <a:p>
            <a:endParaRPr lang="en-US" sz="1000"/>
          </a:p>
        </p:txBody>
      </p:sp>
    </p:spTree>
    <p:extLst>
      <p:ext uri="{BB962C8B-B14F-4D97-AF65-F5344CB8AC3E}">
        <p14:creationId xmlns:p14="http://schemas.microsoft.com/office/powerpoint/2010/main" val="469100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E62A1B-D858-4A87-80E3-4FB7E8AE818A}" type="slidenum">
              <a:rPr lang="en-US"/>
              <a:pPr/>
              <a:t>100</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AU"/>
              <a:t>Some of these corporate and policy responses might tend to restore the conditions for sustainable growth.  However, many of these corporate and policy responses are likely to further reduce effective demand by reducing wages, employment and public expenditure.</a:t>
            </a:r>
          </a:p>
          <a:p>
            <a:endParaRPr lang="en-AU"/>
          </a:p>
          <a:p>
            <a:r>
              <a:rPr lang="en-AU"/>
              <a:t>Many of the policy responses also have adverse consequences in relation to the environment (for example, refusal to reduce greenhouse gas production), in relation to family and community life (the commodification of family and community functions) and the decay of social infrastructure. </a:t>
            </a:r>
          </a:p>
          <a:p>
            <a:endParaRPr lang="en-AU"/>
          </a:p>
          <a:p>
            <a:r>
              <a:rPr lang="en-AU"/>
              <a:t>The policy package also tends to increase inequalities within countries and to further impoverish developing countries.  </a:t>
            </a:r>
          </a:p>
          <a:p>
            <a:endParaRPr lang="en-AU"/>
          </a:p>
          <a:p>
            <a:r>
              <a:rPr lang="en-AU"/>
              <a:t>Next</a:t>
            </a:r>
          </a:p>
          <a:p>
            <a:endParaRPr lang="en-AU"/>
          </a:p>
          <a:p>
            <a:endParaRPr lang="en-US"/>
          </a:p>
        </p:txBody>
      </p:sp>
    </p:spTree>
    <p:extLst>
      <p:ext uri="{BB962C8B-B14F-4D97-AF65-F5344CB8AC3E}">
        <p14:creationId xmlns:p14="http://schemas.microsoft.com/office/powerpoint/2010/main" val="2085657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C21D6-F2FF-4702-9F41-80FDCBEFF800}" type="slidenum">
              <a:rPr lang="en-US"/>
              <a:pPr/>
              <a:t>101</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a:lnSpc>
                <a:spcPct val="90000"/>
              </a:lnSpc>
            </a:pPr>
            <a:r>
              <a:rPr lang="en-US" sz="900"/>
              <a:t>The conditions which supported the long boom are weakening through a combination of increasing levels of productivity (particularly productivity enhancements associated with job-replacing technologies) and through market saturation and/or weak purchasing power (particularly in many countries). </a:t>
            </a:r>
          </a:p>
          <a:p>
            <a:pPr>
              <a:lnSpc>
                <a:spcPct val="90000"/>
              </a:lnSpc>
            </a:pPr>
            <a:endParaRPr lang="en-US" sz="900"/>
          </a:p>
          <a:p>
            <a:pPr>
              <a:lnSpc>
                <a:spcPct val="90000"/>
              </a:lnSpc>
            </a:pPr>
            <a:r>
              <a:rPr lang="en-US" sz="900"/>
              <a:t>So what prevents the crisis from declaring itself and engulfing the economy globally?</a:t>
            </a:r>
          </a:p>
          <a:p>
            <a:pPr>
              <a:lnSpc>
                <a:spcPct val="90000"/>
              </a:lnSpc>
            </a:pPr>
            <a:endParaRPr lang="en-US" sz="900"/>
          </a:p>
          <a:p>
            <a:pPr>
              <a:lnSpc>
                <a:spcPct val="90000"/>
              </a:lnSpc>
            </a:pPr>
            <a:r>
              <a:rPr lang="en-US" sz="900"/>
              <a:t>In fact the crisis is already devastating the economies and communities of many Third World countries, partly because of the direct effects of the economic slowdown and more brutally because of the impact of the kinds of economic policies being imposed globally by the rich countries in their attempts to defer or reduce the impact of the crisis on their economies. </a:t>
            </a:r>
          </a:p>
          <a:p>
            <a:pPr>
              <a:lnSpc>
                <a:spcPct val="90000"/>
              </a:lnSpc>
            </a:pPr>
            <a:endParaRPr lang="en-US" sz="900"/>
          </a:p>
          <a:p>
            <a:pPr>
              <a:lnSpc>
                <a:spcPct val="90000"/>
              </a:lnSpc>
            </a:pPr>
            <a:r>
              <a:rPr lang="en-US" sz="900"/>
              <a:t>There are a number of dynamics through which value is transferred from poor to rich countries, in particular: enforced (and repeated) repayment of debt; declining terms of trade and unfair trade.  The participation of developing countries in this regime is achieved through a combination of IMF bullying, projection of US military power and the collaboration of local elites. </a:t>
            </a:r>
          </a:p>
          <a:p>
            <a:pPr>
              <a:lnSpc>
                <a:spcPct val="90000"/>
              </a:lnSpc>
            </a:pPr>
            <a:endParaRPr lang="en-US" sz="900"/>
          </a:p>
          <a:p>
            <a:pPr>
              <a:lnSpc>
                <a:spcPct val="90000"/>
              </a:lnSpc>
            </a:pPr>
            <a:r>
              <a:rPr lang="en-US" sz="900"/>
              <a:t>However, in the rich world continued growth (albeit slow) is also supported through </a:t>
            </a:r>
            <a:r>
              <a:rPr lang="en-AU" sz="900"/>
              <a:t>the growing role of debt in sustaining demand.</a:t>
            </a:r>
          </a:p>
          <a:p>
            <a:pPr>
              <a:lnSpc>
                <a:spcPct val="90000"/>
              </a:lnSpc>
            </a:pPr>
            <a:endParaRPr lang="en-AU" sz="900"/>
          </a:p>
          <a:p>
            <a:pPr>
              <a:lnSpc>
                <a:spcPct val="90000"/>
              </a:lnSpc>
            </a:pPr>
            <a:r>
              <a:rPr lang="en-AU" sz="900"/>
              <a:t>Two important dynamics which warrant further explication.  These are firstly, the recycling of capital and savings as consumption through debt at a national level and secondly, at an international level, the special status of the US dollar which enables the US to maintain the value of the dollar (despite a large trade deficit) and continue to buy goods from the rest of the world.  </a:t>
            </a:r>
          </a:p>
          <a:p>
            <a:pPr>
              <a:lnSpc>
                <a:spcPct val="90000"/>
              </a:lnSpc>
            </a:pPr>
            <a:endParaRPr lang="en-AU" sz="900"/>
          </a:p>
          <a:p>
            <a:pPr>
              <a:lnSpc>
                <a:spcPct val="90000"/>
              </a:lnSpc>
            </a:pPr>
            <a:r>
              <a:rPr lang="en-AU" sz="900"/>
              <a:t>We will look at each of these dynamics briefly.</a:t>
            </a:r>
          </a:p>
          <a:p>
            <a:pPr>
              <a:lnSpc>
                <a:spcPct val="90000"/>
              </a:lnSpc>
            </a:pPr>
            <a:endParaRPr lang="en-AU" sz="900"/>
          </a:p>
          <a:p>
            <a:pPr>
              <a:lnSpc>
                <a:spcPct val="90000"/>
              </a:lnSpc>
            </a:pPr>
            <a:r>
              <a:rPr lang="en-AU" sz="900"/>
              <a:t>Next</a:t>
            </a:r>
          </a:p>
          <a:p>
            <a:pPr>
              <a:lnSpc>
                <a:spcPct val="90000"/>
              </a:lnSpc>
            </a:pPr>
            <a:endParaRPr lang="en-US" sz="900"/>
          </a:p>
          <a:p>
            <a:pPr>
              <a:lnSpc>
                <a:spcPct val="90000"/>
              </a:lnSpc>
            </a:pPr>
            <a:endParaRPr lang="en-US" sz="900"/>
          </a:p>
          <a:p>
            <a:pPr>
              <a:lnSpc>
                <a:spcPct val="90000"/>
              </a:lnSpc>
            </a:pPr>
            <a:endParaRPr lang="en-US" sz="900"/>
          </a:p>
          <a:p>
            <a:pPr>
              <a:lnSpc>
                <a:spcPct val="90000"/>
              </a:lnSpc>
            </a:pPr>
            <a:endParaRPr lang="en-US" sz="900"/>
          </a:p>
        </p:txBody>
      </p:sp>
    </p:spTree>
    <p:extLst>
      <p:ext uri="{BB962C8B-B14F-4D97-AF65-F5344CB8AC3E}">
        <p14:creationId xmlns:p14="http://schemas.microsoft.com/office/powerpoint/2010/main" val="2393204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682BA7-C68F-44DC-89F1-A804CEC8EECE}" type="slidenum">
              <a:rPr lang="en-US"/>
              <a:pPr/>
              <a:t>102</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AU"/>
              <a:t>Prior to the mid 1980s the net flow of resources between the OECD countries and the ‘global South’ was in the North to South direction. This reversed during the mid 1980s and has remained negative since then.  </a:t>
            </a:r>
          </a:p>
          <a:p>
            <a:endParaRPr lang="en-AU"/>
          </a:p>
          <a:p>
            <a:r>
              <a:rPr lang="en-AU"/>
              <a:t>The mechanisms which mediate this S -&gt; N flow of value are shown on this slide.  </a:t>
            </a:r>
          </a:p>
          <a:p>
            <a:endParaRPr lang="en-AU"/>
          </a:p>
          <a:p>
            <a:r>
              <a:rPr lang="en-AU"/>
              <a:t>[explain]</a:t>
            </a:r>
            <a:endParaRPr lang="en-US"/>
          </a:p>
        </p:txBody>
      </p:sp>
    </p:spTree>
    <p:extLst>
      <p:ext uri="{BB962C8B-B14F-4D97-AF65-F5344CB8AC3E}">
        <p14:creationId xmlns:p14="http://schemas.microsoft.com/office/powerpoint/2010/main" val="521805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smtClean="0"/>
              <a:t>a policy package for managing</a:t>
            </a:r>
            <a:r>
              <a:rPr lang="en-AU" baseline="0" dirty="0" smtClean="0"/>
              <a:t> the threat of post-</a:t>
            </a:r>
            <a:r>
              <a:rPr lang="en-AU" baseline="0" dirty="0" err="1" smtClean="0"/>
              <a:t>Fordist</a:t>
            </a:r>
            <a:r>
              <a:rPr lang="en-AU" baseline="0" dirty="0" smtClean="0"/>
              <a:t> crisis</a:t>
            </a:r>
          </a:p>
          <a:p>
            <a:endParaRPr lang="en-AU" baseline="0" dirty="0" smtClean="0"/>
          </a:p>
          <a:p>
            <a:r>
              <a:rPr lang="en-AU" dirty="0" smtClean="0"/>
              <a:t>Objective universal and necessary policy paradigm (‘there is no alternative’ - TINA), </a:t>
            </a:r>
          </a:p>
          <a:p>
            <a:pPr marL="0" indent="0" algn="ctr">
              <a:buNone/>
            </a:pPr>
            <a:r>
              <a:rPr lang="en-AU" dirty="0" smtClean="0"/>
              <a:t>or</a:t>
            </a:r>
          </a:p>
          <a:p>
            <a:r>
              <a:rPr lang="en-AU" dirty="0" smtClean="0"/>
              <a:t>Partisan policy package, managing the threat of post-</a:t>
            </a:r>
            <a:r>
              <a:rPr lang="en-AU" dirty="0" err="1" smtClean="0"/>
              <a:t>Fordist</a:t>
            </a:r>
            <a:r>
              <a:rPr lang="en-AU" dirty="0" smtClean="0"/>
              <a:t> crisis in accordance with the perspectives and interests of the </a:t>
            </a:r>
          </a:p>
          <a:p>
            <a:pPr lvl="1"/>
            <a:r>
              <a:rPr lang="en-AU" dirty="0" smtClean="0"/>
              <a:t>transnational corporations</a:t>
            </a:r>
          </a:p>
          <a:p>
            <a:pPr lvl="1"/>
            <a:r>
              <a:rPr lang="en-AU" dirty="0" smtClean="0"/>
              <a:t>transnational capitalist class</a:t>
            </a:r>
          </a:p>
          <a:p>
            <a:pPr lvl="1"/>
            <a:r>
              <a:rPr lang="en-AU" dirty="0" smtClean="0"/>
              <a:t>political hirelings of the above</a:t>
            </a:r>
          </a:p>
          <a:p>
            <a:endParaRPr lang="en-AU" dirty="0"/>
          </a:p>
        </p:txBody>
      </p:sp>
      <p:sp>
        <p:nvSpPr>
          <p:cNvPr id="4" name="Slide Number Placeholder 3"/>
          <p:cNvSpPr>
            <a:spLocks noGrp="1"/>
          </p:cNvSpPr>
          <p:nvPr>
            <p:ph type="sldNum" sz="quarter" idx="10"/>
          </p:nvPr>
        </p:nvSpPr>
        <p:spPr/>
        <p:txBody>
          <a:bodyPr/>
          <a:lstStyle/>
          <a:p>
            <a:fld id="{1A145000-7445-4C1C-98F7-07FB2400BA47}" type="slidenum">
              <a:rPr lang="en-US" smtClean="0"/>
              <a:pPr/>
              <a:t>103</a:t>
            </a:fld>
            <a:endParaRPr lang="en-US"/>
          </a:p>
        </p:txBody>
      </p:sp>
    </p:spTree>
    <p:extLst>
      <p:ext uri="{BB962C8B-B14F-4D97-AF65-F5344CB8AC3E}">
        <p14:creationId xmlns:p14="http://schemas.microsoft.com/office/powerpoint/2010/main" val="260057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0D5301-16FF-4939-A036-CCABA504FEFF}" type="slidenum">
              <a:rPr lang="en-US"/>
              <a:pPr/>
              <a:t>105</a:t>
            </a:fld>
            <a:endParaRPr lang="en-US"/>
          </a:p>
        </p:txBody>
      </p:sp>
      <p:sp>
        <p:nvSpPr>
          <p:cNvPr id="272386" name="Rectangle 2"/>
          <p:cNvSpPr>
            <a:spLocks noGrp="1" noRot="1" noChangeAspect="1" noChangeArrowheads="1" noTextEdit="1"/>
          </p:cNvSpPr>
          <p:nvPr>
            <p:ph type="sldImg"/>
          </p:nvPr>
        </p:nvSpPr>
        <p:spPr>
          <a:xfrm>
            <a:off x="1371600" y="1143000"/>
            <a:ext cx="4114800" cy="3086100"/>
          </a:xfrm>
          <a:ln/>
        </p:spPr>
      </p:sp>
      <p:sp>
        <p:nvSpPr>
          <p:cNvPr id="272387" name="Rectangle 3"/>
          <p:cNvSpPr>
            <a:spLocks noGrp="1" noChangeArrowheads="1"/>
          </p:cNvSpPr>
          <p:nvPr>
            <p:ph type="body" idx="1"/>
          </p:nvPr>
        </p:nvSpPr>
        <p:spPr/>
        <p:txBody>
          <a:bodyPr/>
          <a:lstStyle/>
          <a:p>
            <a:r>
              <a:rPr lang="en-AU" dirty="0" smtClean="0"/>
              <a:t>There are alternatives to neoliberalism</a:t>
            </a:r>
            <a:r>
              <a:rPr lang="en-AU" baseline="0" dirty="0" smtClean="0"/>
              <a:t> as in the seven principles listed on this slide. </a:t>
            </a:r>
            <a:endParaRPr lang="en-AU" dirty="0"/>
          </a:p>
          <a:p>
            <a:endParaRPr lang="en-AU" dirty="0"/>
          </a:p>
          <a:p>
            <a:endParaRPr lang="en-US" dirty="0"/>
          </a:p>
        </p:txBody>
      </p:sp>
    </p:spTree>
    <p:extLst>
      <p:ext uri="{BB962C8B-B14F-4D97-AF65-F5344CB8AC3E}">
        <p14:creationId xmlns:p14="http://schemas.microsoft.com/office/powerpoint/2010/main" val="183116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The food sovereignty movement rose to prominence via a powerful critique by </a:t>
            </a:r>
            <a:r>
              <a:rPr lang="en-AU" sz="1200" b="0" i="0" u="none" strike="noStrike" kern="1200" baseline="0" dirty="0" err="1" smtClean="0">
                <a:solidFill>
                  <a:schemeClr val="tx1"/>
                </a:solidFill>
                <a:latin typeface="Arial" charset="0"/>
                <a:ea typeface="+mn-ea"/>
                <a:cs typeface="+mn-cs"/>
              </a:rPr>
              <a:t>Vı´a</a:t>
            </a:r>
            <a:r>
              <a:rPr lang="en-AU" sz="1200" b="0" i="0" u="none" strike="noStrike" kern="1200" baseline="0" dirty="0" smtClean="0">
                <a:solidFill>
                  <a:schemeClr val="tx1"/>
                </a:solidFill>
                <a:latin typeface="Arial" charset="0"/>
                <a:ea typeface="+mn-ea"/>
                <a:cs typeface="+mn-cs"/>
              </a:rPr>
              <a:t> </a:t>
            </a:r>
            <a:r>
              <a:rPr lang="en-AU" sz="1200" b="0" i="0" u="none" strike="noStrike" kern="1200" baseline="0" dirty="0" err="1" smtClean="0">
                <a:solidFill>
                  <a:schemeClr val="tx1"/>
                </a:solidFill>
                <a:latin typeface="Arial" charset="0"/>
                <a:ea typeface="+mn-ea"/>
                <a:cs typeface="+mn-cs"/>
              </a:rPr>
              <a:t>Campesina</a:t>
            </a:r>
            <a:r>
              <a:rPr lang="en-AU" sz="1200" b="0" i="0" u="none" strike="noStrike" kern="1200" baseline="0" dirty="0" smtClean="0">
                <a:solidFill>
                  <a:schemeClr val="tx1"/>
                </a:solidFill>
                <a:latin typeface="Arial" charset="0"/>
                <a:ea typeface="+mn-ea"/>
                <a:cs typeface="+mn-cs"/>
              </a:rPr>
              <a:t> of the neoliberal discourse and practice of ‘food security’, describing a privatized food trading system institutionalized in WTO trade rules and managed by transnational food corporations.</a:t>
            </a:r>
          </a:p>
          <a:p>
            <a:r>
              <a:rPr lang="en-AU" sz="1200" b="0" i="0" u="none" strike="noStrike" kern="1200" baseline="0" dirty="0" smtClean="0">
                <a:solidFill>
                  <a:schemeClr val="tx1"/>
                </a:solidFill>
                <a:latin typeface="Arial" charset="0"/>
                <a:ea typeface="+mn-ea"/>
                <a:cs typeface="+mn-cs"/>
              </a:rPr>
              <a:t>The impact of this system was to deepen Southern food dependency on the international grain trade by undermining country-owned food and agricultural policies (already significantly weakened by structural adjustment). Sovereignty was compromised, and those who stood to lose (or had lost) their land and their ability to produce food for themselves and local markets coined the slogan ‘food sovereignty’ (</a:t>
            </a:r>
            <a:r>
              <a:rPr lang="en-AU" sz="1200" b="0" i="0" u="none" strike="noStrike" kern="1200" baseline="0" dirty="0" err="1" smtClean="0">
                <a:solidFill>
                  <a:schemeClr val="tx1"/>
                </a:solidFill>
                <a:latin typeface="Arial" charset="0"/>
                <a:ea typeface="+mn-ea"/>
                <a:cs typeface="+mn-cs"/>
              </a:rPr>
              <a:t>Desmarais</a:t>
            </a:r>
            <a:r>
              <a:rPr lang="en-AU" sz="1200" b="0" i="0" u="none" strike="noStrike" kern="1200" baseline="0" dirty="0" smtClean="0">
                <a:solidFill>
                  <a:schemeClr val="tx1"/>
                </a:solidFill>
                <a:latin typeface="Arial" charset="0"/>
                <a:ea typeface="+mn-ea"/>
                <a:cs typeface="+mn-cs"/>
              </a:rPr>
              <a:t>, 2007; Edelman, 2013; Nicholson &amp; </a:t>
            </a:r>
            <a:r>
              <a:rPr lang="en-AU" sz="1200" b="0" i="0" u="none" strike="noStrike" kern="1200" baseline="0" dirty="0" err="1" smtClean="0">
                <a:solidFill>
                  <a:schemeClr val="tx1"/>
                </a:solidFill>
                <a:latin typeface="Arial" charset="0"/>
                <a:ea typeface="+mn-ea"/>
                <a:cs typeface="+mn-cs"/>
              </a:rPr>
              <a:t>Delforge</a:t>
            </a:r>
            <a:r>
              <a:rPr lang="en-AU" sz="1200" b="0" i="0" u="none" strike="noStrike" kern="1200" baseline="0" dirty="0" smtClean="0">
                <a:solidFill>
                  <a:schemeClr val="tx1"/>
                </a:solidFill>
                <a:latin typeface="Arial" charset="0"/>
                <a:ea typeface="+mn-ea"/>
                <a:cs typeface="+mn-cs"/>
              </a:rPr>
              <a:t>, 2008).</a:t>
            </a:r>
          </a:p>
          <a:p>
            <a:r>
              <a:rPr lang="en-AU" sz="1200" b="0" i="0" u="none" strike="noStrike" kern="1200" baseline="0" dirty="0" smtClean="0">
                <a:solidFill>
                  <a:schemeClr val="tx1"/>
                </a:solidFill>
                <a:latin typeface="Arial" charset="0"/>
                <a:ea typeface="+mn-ea"/>
                <a:cs typeface="+mn-cs"/>
              </a:rPr>
              <a:t>Food sovereignty emerged as a grassroots-based counter-movement to a neoliberal food regime claiming to feed the world through a global system of trade provisioned from ‘global granaries’ such as the USA and the EU. The counter-movement was, in the first instance, protective and restorative.</a:t>
            </a:r>
            <a:endParaRPr lang="en-AU" dirty="0" smtClean="0"/>
          </a:p>
          <a:p>
            <a:endParaRPr lang="en-AU" dirty="0" smtClean="0"/>
          </a:p>
          <a:p>
            <a:r>
              <a:rPr lang="en-AU" dirty="0" smtClean="0"/>
              <a:t>Finally, structural adjustment-imposed indebtedness of African (and Southern) states registers in rising sovereign debt, allowing capital to exert structural power on states to promote its strategic interests—in this case converting regions into supply zones for food and fuel products. As one vector of this structural power, value-chain agriculture, deploying credit relations to incorporate smallholders into commercial farming for corporate markets, expresses the conjunction of </a:t>
            </a:r>
            <a:r>
              <a:rPr lang="en-AU" dirty="0" err="1" smtClean="0"/>
              <a:t>philanthro</a:t>
            </a:r>
            <a:r>
              <a:rPr lang="en-AU" dirty="0" smtClean="0"/>
              <a:t>-capitalism and the financial crisis of neoliberalism.</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24</a:t>
            </a:fld>
            <a:endParaRPr lang="en-US" altLang="en-US"/>
          </a:p>
        </p:txBody>
      </p:sp>
    </p:spTree>
    <p:extLst>
      <p:ext uri="{BB962C8B-B14F-4D97-AF65-F5344CB8AC3E}">
        <p14:creationId xmlns:p14="http://schemas.microsoft.com/office/powerpoint/2010/main" val="575938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The ‘yield gap’ is usually defined to mean the difference between realized productivity and the best that can be achieved using current resources and management practices (Foresight 2011a). Yield gaps can be quite significant - current yields in Africa for maize, oil palm, soybean and sugar cane are estimated at 20%, 32%, 32% and 54% respectively of what they could be (Foresight 2011b). Progress in bridging this ‗yield gap‘ will be important in meeting future world food needs and reducing the need to turn yet more land over to agriculture. </a:t>
            </a:r>
          </a:p>
          <a:p>
            <a:endParaRPr lang="en-AU" dirty="0" smtClean="0"/>
          </a:p>
          <a:p>
            <a:r>
              <a:rPr lang="en-AU" dirty="0" smtClean="0"/>
              <a:t>According to IFAD (2010), approximately 450 million small-scale farmers worldwide provide livelihoods for around 2 billion people. Smallholders are politically weak and their voices are rarely heard. Most of the discussion about ―modernising‖ agriculture and encouraging international investment take place in UN, G20 and World Bank circles, but not in the countries most concerned, nor with the people most affected. Donor and government circles hold a widespread belief that large-scale plantations are needed to ―modernise‖ agriculture, yet there is little evidence to back this up. While a few crops, such as sugar cane and cereals, offer significant economies of scale from mechanised production, many other crops can be grown equally well on small-scale holdings. And some are best grown on small-scale farms. For instance smallholders grow approximately 70 percent of the world‘s cocoa. (Clay 2004). </a:t>
            </a:r>
          </a:p>
          <a:p>
            <a:endParaRPr lang="en-AU" dirty="0" smtClean="0"/>
          </a:p>
          <a:p>
            <a:r>
              <a:rPr lang="en-AU" dirty="0" smtClean="0"/>
              <a:t>Pressures on small farming and third</a:t>
            </a:r>
            <a:r>
              <a:rPr lang="en-AU" baseline="0" dirty="0" smtClean="0"/>
              <a:t> world </a:t>
            </a:r>
            <a:r>
              <a:rPr lang="en-AU" dirty="0" smtClean="0"/>
              <a:t>urbanisation / also gender issues</a:t>
            </a:r>
          </a:p>
          <a:p>
            <a:endParaRPr lang="en-AU" dirty="0" smtClean="0"/>
          </a:p>
          <a:p>
            <a:r>
              <a:rPr lang="en-AU" dirty="0" smtClean="0"/>
              <a:t>Vertical integration,</a:t>
            </a:r>
            <a:r>
              <a:rPr lang="en-AU" baseline="0" dirty="0" smtClean="0"/>
              <a:t> contract farming, power relations</a:t>
            </a:r>
            <a:endParaRPr lang="en-AU" dirty="0" smtClean="0"/>
          </a:p>
          <a:p>
            <a:endParaRPr lang="en-AU" baseline="0" dirty="0" smtClean="0"/>
          </a:p>
          <a:p>
            <a:r>
              <a:rPr lang="en-AU" baseline="0" dirty="0" smtClean="0"/>
              <a:t> </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25</a:t>
            </a:fld>
            <a:endParaRPr lang="en-US" altLang="en-US"/>
          </a:p>
        </p:txBody>
      </p:sp>
    </p:spTree>
    <p:extLst>
      <p:ext uri="{BB962C8B-B14F-4D97-AF65-F5344CB8AC3E}">
        <p14:creationId xmlns:p14="http://schemas.microsoft.com/office/powerpoint/2010/main" val="1457416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Under these circumstances, the strategic question of sovereignty refocuses from asserting the right of states to food policy autonomy to asserting the right of small-scale producers to productive autonomy.</a:t>
            </a:r>
          </a:p>
          <a:p>
            <a:r>
              <a:rPr lang="en-AU" sz="1200" b="0" i="0" u="none" strike="noStrike" kern="1200" baseline="0" dirty="0" smtClean="0">
                <a:solidFill>
                  <a:schemeClr val="tx1"/>
                </a:solidFill>
                <a:latin typeface="Arial" charset="0"/>
                <a:ea typeface="+mn-ea"/>
                <a:cs typeface="+mn-cs"/>
              </a:rPr>
              <a:t>Such refocusing is by no means the whole story of food sovereignty politics, which include questions about public health, rights of consumers to local foods, food justice concerns, worker protections, urban–rural alliance building, territorial rights among land users, food sovereignty constitutionalism, opposition to genetically-modified organisms (GMOs), environmental concerns, and so on.</a:t>
            </a:r>
          </a:p>
          <a:p>
            <a:endParaRPr lang="en-AU" sz="1200" b="0" i="0" u="none" strike="noStrike" kern="1200" baseline="0" dirty="0" smtClean="0">
              <a:solidFill>
                <a:schemeClr val="tx1"/>
              </a:solidFill>
              <a:latin typeface="Arial" charset="0"/>
              <a:ea typeface="+mn-ea"/>
              <a:cs typeface="+mn-cs"/>
            </a:endParaRPr>
          </a:p>
          <a:p>
            <a:r>
              <a:rPr lang="en-AU" sz="1200" b="0" i="0" u="none" strike="noStrike" kern="1200" baseline="0" dirty="0" smtClean="0">
                <a:solidFill>
                  <a:schemeClr val="tx1"/>
                </a:solidFill>
                <a:latin typeface="Arial" charset="0"/>
                <a:ea typeface="+mn-ea"/>
                <a:cs typeface="+mn-cs"/>
              </a:rPr>
              <a:t>Beyond food’s materiality and nutritional qualities, food also has social, cultural, and ecological dimensions that contribute to the breadth and depth of ‘food sovereignty’ visioning.</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26</a:t>
            </a:fld>
            <a:endParaRPr lang="en-US" altLang="en-US"/>
          </a:p>
        </p:txBody>
      </p:sp>
    </p:spTree>
    <p:extLst>
      <p:ext uri="{BB962C8B-B14F-4D97-AF65-F5344CB8AC3E}">
        <p14:creationId xmlns:p14="http://schemas.microsoft.com/office/powerpoint/2010/main" val="393260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Changes in the food supply worldwide over the past five decades are illustrated in</a:t>
            </a:r>
          </a:p>
          <a:p>
            <a:r>
              <a:rPr lang="en-AU" sz="1200" b="0" i="0" u="none" strike="noStrike" kern="1200" baseline="0" dirty="0" smtClean="0">
                <a:solidFill>
                  <a:schemeClr val="tx1"/>
                </a:solidFill>
                <a:latin typeface="Arial" charset="0"/>
                <a:ea typeface="+mn-ea"/>
                <a:cs typeface="+mn-cs"/>
              </a:rPr>
              <a:t>Figure 1. The greatest change in supply was the 204% rise in the supply of meat</a:t>
            </a:r>
          </a:p>
          <a:p>
            <a:r>
              <a:rPr lang="en-AU" sz="1200" b="0" i="0" u="none" strike="noStrike" kern="1200" baseline="0" dirty="0" smtClean="0">
                <a:solidFill>
                  <a:schemeClr val="tx1"/>
                </a:solidFill>
                <a:latin typeface="Arial" charset="0"/>
                <a:ea typeface="+mn-ea"/>
                <a:cs typeface="+mn-cs"/>
              </a:rPr>
              <a:t>products – an increase from 109 kcals/capita/day in 1961 to 222 kcals/capita/day in</a:t>
            </a:r>
          </a:p>
          <a:p>
            <a:r>
              <a:rPr lang="en-AU" sz="1200" b="0" i="0" u="none" strike="noStrike" kern="1200" baseline="0" dirty="0" smtClean="0">
                <a:solidFill>
                  <a:schemeClr val="tx1"/>
                </a:solidFill>
                <a:latin typeface="Arial" charset="0"/>
                <a:ea typeface="+mn-ea"/>
                <a:cs typeface="+mn-cs"/>
              </a:rPr>
              <a:t>2007.</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28</a:t>
            </a:fld>
            <a:endParaRPr lang="en-US" altLang="en-US"/>
          </a:p>
        </p:txBody>
      </p:sp>
    </p:spTree>
    <p:extLst>
      <p:ext uri="{BB962C8B-B14F-4D97-AF65-F5344CB8AC3E}">
        <p14:creationId xmlns:p14="http://schemas.microsoft.com/office/powerpoint/2010/main" val="249080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Arial" charset="0"/>
                <a:ea typeface="+mn-ea"/>
                <a:cs typeface="+mn-cs"/>
              </a:rPr>
              <a:t>The large increase in meat supply was mostly in the form of pig meat and poultry</a:t>
            </a:r>
          </a:p>
          <a:p>
            <a:r>
              <a:rPr lang="en-AU" sz="1200" b="0" i="0" u="none" strike="noStrike" kern="1200" baseline="0" dirty="0" smtClean="0">
                <a:solidFill>
                  <a:schemeClr val="tx1"/>
                </a:solidFill>
                <a:latin typeface="Arial" charset="0"/>
                <a:ea typeface="+mn-ea"/>
                <a:cs typeface="+mn-cs"/>
              </a:rPr>
              <a:t>meat, as shown in Figure 2. The increased meat supply in the form of pig meat</a:t>
            </a:r>
          </a:p>
          <a:p>
            <a:r>
              <a:rPr lang="en-AU" sz="1200" b="0" i="0" u="none" strike="noStrike" kern="1200" baseline="0" dirty="0" smtClean="0">
                <a:solidFill>
                  <a:schemeClr val="tx1"/>
                </a:solidFill>
                <a:latin typeface="Arial" charset="0"/>
                <a:ea typeface="+mn-ea"/>
                <a:cs typeface="+mn-cs"/>
              </a:rPr>
              <a:t>occurred primarily in Southeast Asia, as shown in the figure. While pig meat supplies</a:t>
            </a:r>
          </a:p>
          <a:p>
            <a:r>
              <a:rPr lang="en-AU" sz="1200" b="0" i="0" u="none" strike="noStrike" kern="1200" baseline="0" dirty="0" smtClean="0">
                <a:solidFill>
                  <a:schemeClr val="tx1"/>
                </a:solidFill>
                <a:latin typeface="Arial" charset="0"/>
                <a:ea typeface="+mn-ea"/>
                <a:cs typeface="+mn-cs"/>
              </a:rPr>
              <a:t>increased most substantially in China, the supplies simultaneously decreased in Western</a:t>
            </a:r>
          </a:p>
          <a:p>
            <a:r>
              <a:rPr lang="en-AU" sz="1200" b="0" i="0" u="none" strike="noStrike" kern="1200" baseline="0" dirty="0" smtClean="0">
                <a:solidFill>
                  <a:schemeClr val="tx1"/>
                </a:solidFill>
                <a:latin typeface="Arial" charset="0"/>
                <a:ea typeface="+mn-ea"/>
                <a:cs typeface="+mn-cs"/>
              </a:rPr>
              <a:t>European and Central American countries. By contrast, the increase in poultry meat</a:t>
            </a:r>
          </a:p>
          <a:p>
            <a:r>
              <a:rPr lang="en-AU" sz="1200" b="0" i="0" u="none" strike="noStrike" kern="1200" baseline="0" dirty="0" smtClean="0">
                <a:solidFill>
                  <a:schemeClr val="tx1"/>
                </a:solidFill>
                <a:latin typeface="Arial" charset="0"/>
                <a:ea typeface="+mn-ea"/>
                <a:cs typeface="+mn-cs"/>
              </a:rPr>
              <a:t>supply occurred in nearly all world regions, as shown in Figure 2. The increase in poultry</a:t>
            </a:r>
          </a:p>
          <a:p>
            <a:r>
              <a:rPr lang="en-AU" sz="1200" b="0" i="0" u="none" strike="noStrike" kern="1200" baseline="0" dirty="0" smtClean="0">
                <a:solidFill>
                  <a:schemeClr val="tx1"/>
                </a:solidFill>
                <a:latin typeface="Arial" charset="0"/>
                <a:ea typeface="+mn-ea"/>
                <a:cs typeface="+mn-cs"/>
              </a:rPr>
              <a:t>meat was greatest in North America, where poultry meat consumption increased</a:t>
            </a:r>
          </a:p>
          <a:p>
            <a:r>
              <a:rPr lang="en-AU" sz="1200" b="0" i="0" u="none" strike="noStrike" kern="1200" baseline="0" dirty="0" smtClean="0">
                <a:solidFill>
                  <a:schemeClr val="tx1"/>
                </a:solidFill>
                <a:latin typeface="Arial" charset="0"/>
                <a:ea typeface="+mn-ea"/>
                <a:cs typeface="+mn-cs"/>
              </a:rPr>
              <a:t>316% from 64 kcals/capita/day in 1961 to 202 kcals/capita/day in 2007. As shown in</a:t>
            </a:r>
          </a:p>
          <a:p>
            <a:r>
              <a:rPr lang="en-AU" sz="1200" b="0" i="0" u="none" strike="noStrike" kern="1200" baseline="0" dirty="0" smtClean="0">
                <a:solidFill>
                  <a:schemeClr val="tx1"/>
                </a:solidFill>
                <a:latin typeface="Arial" charset="0"/>
                <a:ea typeface="+mn-ea"/>
                <a:cs typeface="+mn-cs"/>
              </a:rPr>
              <a:t>the figure, increases in poultry meat supply also occurred to a lesser extent in Africa,</a:t>
            </a:r>
          </a:p>
          <a:p>
            <a:r>
              <a:rPr lang="en-AU" sz="1200" b="0" i="0" u="none" strike="noStrike" kern="1200" baseline="0" dirty="0" smtClean="0">
                <a:solidFill>
                  <a:schemeClr val="tx1"/>
                </a:solidFill>
                <a:latin typeface="Arial" charset="0"/>
                <a:ea typeface="+mn-ea"/>
                <a:cs typeface="+mn-cs"/>
              </a:rPr>
              <a:t>Latin America, and Eastern Europe.</a:t>
            </a:r>
            <a:endParaRPr lang="en-AU" dirty="0"/>
          </a:p>
        </p:txBody>
      </p:sp>
      <p:sp>
        <p:nvSpPr>
          <p:cNvPr id="4" name="Slide Number Placeholder 3"/>
          <p:cNvSpPr>
            <a:spLocks noGrp="1"/>
          </p:cNvSpPr>
          <p:nvPr>
            <p:ph type="sldNum" sz="quarter" idx="10"/>
          </p:nvPr>
        </p:nvSpPr>
        <p:spPr/>
        <p:txBody>
          <a:bodyPr/>
          <a:lstStyle/>
          <a:p>
            <a:pPr>
              <a:defRPr/>
            </a:pPr>
            <a:fld id="{FC815A0C-BE58-4BA8-A1A6-4B0CBA71AC17}" type="slidenum">
              <a:rPr lang="en-US" altLang="en-US" smtClean="0"/>
              <a:pPr>
                <a:defRPr/>
              </a:pPr>
              <a:t>29</a:t>
            </a:fld>
            <a:endParaRPr lang="en-US" altLang="en-US"/>
          </a:p>
        </p:txBody>
      </p:sp>
    </p:spTree>
    <p:extLst>
      <p:ext uri="{BB962C8B-B14F-4D97-AF65-F5344CB8AC3E}">
        <p14:creationId xmlns:p14="http://schemas.microsoft.com/office/powerpoint/2010/main" val="193853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7AB4EC6-1AA8-4B7F-B9FF-565DCE5DC4E6}" type="slidenum">
              <a:rPr lang="en-US" altLang="en-US"/>
              <a:pPr>
                <a:defRPr/>
              </a:pPr>
              <a:t>‹#›</a:t>
            </a:fld>
            <a:endParaRPr lang="en-US" altLang="en-US"/>
          </a:p>
        </p:txBody>
      </p:sp>
    </p:spTree>
    <p:extLst>
      <p:ext uri="{BB962C8B-B14F-4D97-AF65-F5344CB8AC3E}">
        <p14:creationId xmlns:p14="http://schemas.microsoft.com/office/powerpoint/2010/main" val="276573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80B15FB-596F-4BCB-B8C3-1B6D244CC534}" type="slidenum">
              <a:rPr lang="en-US" altLang="en-US"/>
              <a:pPr>
                <a:defRPr/>
              </a:pPr>
              <a:t>‹#›</a:t>
            </a:fld>
            <a:endParaRPr lang="en-US" altLang="en-US"/>
          </a:p>
        </p:txBody>
      </p:sp>
    </p:spTree>
    <p:extLst>
      <p:ext uri="{BB962C8B-B14F-4D97-AF65-F5344CB8AC3E}">
        <p14:creationId xmlns:p14="http://schemas.microsoft.com/office/powerpoint/2010/main" val="54771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E8F3DD6-90E3-486C-8515-CCA8CB8D6719}" type="slidenum">
              <a:rPr lang="en-US" altLang="en-US"/>
              <a:pPr>
                <a:defRPr/>
              </a:pPr>
              <a:t>‹#›</a:t>
            </a:fld>
            <a:endParaRPr lang="en-US" altLang="en-US"/>
          </a:p>
        </p:txBody>
      </p:sp>
    </p:spTree>
    <p:extLst>
      <p:ext uri="{BB962C8B-B14F-4D97-AF65-F5344CB8AC3E}">
        <p14:creationId xmlns:p14="http://schemas.microsoft.com/office/powerpoint/2010/main" val="105829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B343F77-07F4-423A-9EBF-FA712705A6B1}" type="slidenum">
              <a:rPr lang="en-US" altLang="en-US"/>
              <a:pPr>
                <a:defRPr/>
              </a:pPr>
              <a:t>‹#›</a:t>
            </a:fld>
            <a:endParaRPr lang="en-US" altLang="en-US"/>
          </a:p>
        </p:txBody>
      </p:sp>
    </p:spTree>
    <p:extLst>
      <p:ext uri="{BB962C8B-B14F-4D97-AF65-F5344CB8AC3E}">
        <p14:creationId xmlns:p14="http://schemas.microsoft.com/office/powerpoint/2010/main" val="253019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2DDA25E-B4C9-40B5-899C-F0B535171A3E}" type="slidenum">
              <a:rPr lang="en-US" altLang="en-US"/>
              <a:pPr>
                <a:defRPr/>
              </a:pPr>
              <a:t>‹#›</a:t>
            </a:fld>
            <a:endParaRPr lang="en-US" altLang="en-US"/>
          </a:p>
        </p:txBody>
      </p:sp>
    </p:spTree>
    <p:extLst>
      <p:ext uri="{BB962C8B-B14F-4D97-AF65-F5344CB8AC3E}">
        <p14:creationId xmlns:p14="http://schemas.microsoft.com/office/powerpoint/2010/main" val="1534933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60DFF3-A238-435B-850A-AF722DD40806}" type="slidenum">
              <a:rPr lang="en-US" altLang="en-US"/>
              <a:pPr>
                <a:defRPr/>
              </a:pPr>
              <a:t>‹#›</a:t>
            </a:fld>
            <a:endParaRPr lang="en-US" altLang="en-US"/>
          </a:p>
        </p:txBody>
      </p:sp>
    </p:spTree>
    <p:extLst>
      <p:ext uri="{BB962C8B-B14F-4D97-AF65-F5344CB8AC3E}">
        <p14:creationId xmlns:p14="http://schemas.microsoft.com/office/powerpoint/2010/main" val="298685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37C23F9-A81C-4F6E-9C0C-CB85D9BE87FB}" type="slidenum">
              <a:rPr lang="en-US" altLang="en-US"/>
              <a:pPr>
                <a:defRPr/>
              </a:pPr>
              <a:t>‹#›</a:t>
            </a:fld>
            <a:endParaRPr lang="en-US" altLang="en-US"/>
          </a:p>
        </p:txBody>
      </p:sp>
    </p:spTree>
    <p:extLst>
      <p:ext uri="{BB962C8B-B14F-4D97-AF65-F5344CB8AC3E}">
        <p14:creationId xmlns:p14="http://schemas.microsoft.com/office/powerpoint/2010/main" val="150001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73112E2-4EA6-449D-905C-DF857D4911B6}" type="slidenum">
              <a:rPr lang="en-US" altLang="en-US"/>
              <a:pPr>
                <a:defRPr/>
              </a:pPr>
              <a:t>‹#›</a:t>
            </a:fld>
            <a:endParaRPr lang="en-US" altLang="en-US"/>
          </a:p>
        </p:txBody>
      </p:sp>
    </p:spTree>
    <p:extLst>
      <p:ext uri="{BB962C8B-B14F-4D97-AF65-F5344CB8AC3E}">
        <p14:creationId xmlns:p14="http://schemas.microsoft.com/office/powerpoint/2010/main" val="20780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DF97D66-7BD8-4CAB-96F3-398AC2EBCFE7}" type="slidenum">
              <a:rPr lang="en-US" altLang="en-US"/>
              <a:pPr>
                <a:defRPr/>
              </a:pPr>
              <a:t>‹#›</a:t>
            </a:fld>
            <a:endParaRPr lang="en-US" altLang="en-US"/>
          </a:p>
        </p:txBody>
      </p:sp>
    </p:spTree>
    <p:extLst>
      <p:ext uri="{BB962C8B-B14F-4D97-AF65-F5344CB8AC3E}">
        <p14:creationId xmlns:p14="http://schemas.microsoft.com/office/powerpoint/2010/main" val="2808105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D4CF029-1ADE-4141-B708-EBC99FF4EE40}" type="slidenum">
              <a:rPr lang="en-US" altLang="en-US"/>
              <a:pPr>
                <a:defRPr/>
              </a:pPr>
              <a:t>‹#›</a:t>
            </a:fld>
            <a:endParaRPr lang="en-US" altLang="en-US"/>
          </a:p>
        </p:txBody>
      </p:sp>
    </p:spTree>
    <p:extLst>
      <p:ext uri="{BB962C8B-B14F-4D97-AF65-F5344CB8AC3E}">
        <p14:creationId xmlns:p14="http://schemas.microsoft.com/office/powerpoint/2010/main" val="350018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A7A1CE-C613-4C61-A91A-6DF5EE737C3D}" type="slidenum">
              <a:rPr lang="en-US" altLang="en-US"/>
              <a:pPr>
                <a:defRPr/>
              </a:pPr>
              <a:t>‹#›</a:t>
            </a:fld>
            <a:endParaRPr lang="en-US" altLang="en-US"/>
          </a:p>
        </p:txBody>
      </p:sp>
    </p:spTree>
    <p:extLst>
      <p:ext uri="{BB962C8B-B14F-4D97-AF65-F5344CB8AC3E}">
        <p14:creationId xmlns:p14="http://schemas.microsoft.com/office/powerpoint/2010/main" val="187010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AFA82D13-1858-4367-BC01-182FEF37EE8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who.int/nutgrowthdb/jme_brochoure2017.pdf?ua=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who.int/gho/ncd/en/" TargetMode="External"/><Relationship Id="rId2" Type="http://schemas.openxmlformats.org/officeDocument/2006/relationships/hyperlink" Target="http://apps.who.int/gho/data/node.sdg.3-4-viz-1?lang=e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http://www.pewtrusts.org/en/about/news-room/news/2013/02/06/recordhigh-antibiotic-sales-for-meat-and-poultry-produc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cspinet.org/new/pdf/outbreaks_antibiotic_resistance_in_foodborne_pathogens_2013.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www.freshplaza.com/article/91536/Three-TNCs-dominate-global-food-industry"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freshplaza.com/article/91542/Global-retail-dominated-by-10-companies"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s://openknowledge.worldbank.org/bitstream/handle/10986/23833/9781464803482.pdf?sequence=3&amp;isAllowed=y#page=105"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oecd.org/tad/agricultural-policies/producerandconsumersupportestimatesdatabase.htm" TargetMode="External"/><Relationship Id="rId2" Type="http://schemas.openxmlformats.org/officeDocument/2006/relationships/hyperlink" Target="http://www.globalresearch.ca/eu-plans-to-dump-milk-butter-in-africa/11079"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ghwatch.or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ghwatch.org/sites/www.ghwatch.org/files/C1_0.pdf"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683568" y="620688"/>
            <a:ext cx="7734672" cy="2952328"/>
          </a:xfrm>
        </p:spPr>
        <p:txBody>
          <a:bodyPr/>
          <a:lstStyle/>
          <a:p>
            <a:r>
              <a:rPr lang="en-AU" altLang="en-US" dirty="0" smtClean="0"/>
              <a:t>Food, h</a:t>
            </a:r>
            <a:r>
              <a:rPr lang="en-AU" dirty="0" smtClean="0"/>
              <a:t>unger </a:t>
            </a:r>
            <a:r>
              <a:rPr lang="en-AU" altLang="en-US" dirty="0" smtClean="0"/>
              <a:t>and NCDs - </a:t>
            </a:r>
            <a:br>
              <a:rPr lang="en-AU" altLang="en-US" dirty="0" smtClean="0"/>
            </a:br>
            <a:r>
              <a:rPr lang="en-AU" altLang="en-US" dirty="0" smtClean="0"/>
              <a:t>food regimes and neoliberal crisis</a:t>
            </a:r>
            <a:endParaRPr lang="en-AU" altLang="en-US" sz="3600" dirty="0" smtClean="0"/>
          </a:p>
        </p:txBody>
      </p:sp>
      <p:sp>
        <p:nvSpPr>
          <p:cNvPr id="4" name="Subtitle 2"/>
          <p:cNvSpPr txBox="1">
            <a:spLocks/>
          </p:cNvSpPr>
          <p:nvPr/>
        </p:nvSpPr>
        <p:spPr bwMode="auto">
          <a:xfrm>
            <a:off x="1331640" y="4797152"/>
            <a:ext cx="6400800" cy="170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AU" altLang="en-US" kern="0" dirty="0" smtClean="0"/>
              <a:t>David Legge</a:t>
            </a:r>
          </a:p>
          <a:p>
            <a:r>
              <a:rPr lang="en-AU" altLang="en-US" dirty="0" smtClean="0"/>
              <a:t>2017</a:t>
            </a:r>
            <a:endParaRPr lang="en-AU" altLang="en-US" kern="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888" t="17802" r="33462" b="35999"/>
          <a:stretch/>
        </p:blipFill>
        <p:spPr>
          <a:xfrm>
            <a:off x="0" y="0"/>
            <a:ext cx="9144000" cy="6858000"/>
          </a:xfrm>
          <a:prstGeom prst="rect">
            <a:avLst/>
          </a:prstGeom>
        </p:spPr>
      </p:pic>
    </p:spTree>
    <p:extLst>
      <p:ext uri="{BB962C8B-B14F-4D97-AF65-F5344CB8AC3E}">
        <p14:creationId xmlns:p14="http://schemas.microsoft.com/office/powerpoint/2010/main" val="21660521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4213" y="188913"/>
            <a:ext cx="7920037" cy="1152525"/>
          </a:xfrm>
        </p:spPr>
        <p:txBody>
          <a:bodyPr>
            <a:normAutofit fontScale="90000"/>
          </a:bodyPr>
          <a:lstStyle/>
          <a:p>
            <a:r>
              <a:rPr lang="en-AU" dirty="0" smtClean="0"/>
              <a:t>Unintended adverse consequences</a:t>
            </a:r>
            <a:endParaRPr lang="en-AU" dirty="0"/>
          </a:p>
        </p:txBody>
      </p:sp>
      <p:sp>
        <p:nvSpPr>
          <p:cNvPr id="126979" name="Rectangle 3"/>
          <p:cNvSpPr>
            <a:spLocks noGrp="1" noChangeArrowheads="1"/>
          </p:cNvSpPr>
          <p:nvPr>
            <p:ph idx="1"/>
          </p:nvPr>
        </p:nvSpPr>
        <p:spPr>
          <a:xfrm>
            <a:off x="720725" y="1628775"/>
            <a:ext cx="8027988" cy="4608513"/>
          </a:xfrm>
        </p:spPr>
        <p:txBody>
          <a:bodyPr>
            <a:normAutofit/>
          </a:bodyPr>
          <a:lstStyle/>
          <a:p>
            <a:pPr>
              <a:lnSpc>
                <a:spcPct val="80000"/>
              </a:lnSpc>
            </a:pPr>
            <a:r>
              <a:rPr lang="en-AU" sz="2400" dirty="0" smtClean="0"/>
              <a:t>Replacing high wage labour with low wages and technology exacerbates the over-hang of productive capacity over effective demand</a:t>
            </a:r>
          </a:p>
          <a:p>
            <a:pPr>
              <a:lnSpc>
                <a:spcPct val="80000"/>
              </a:lnSpc>
            </a:pPr>
            <a:r>
              <a:rPr lang="en-AU" sz="2400" dirty="0" smtClean="0"/>
              <a:t>Increasing economic integration globally creates new barriers to ‘developing countries’ achieving ‘development’</a:t>
            </a:r>
          </a:p>
          <a:p>
            <a:pPr>
              <a:lnSpc>
                <a:spcPct val="80000"/>
              </a:lnSpc>
            </a:pPr>
            <a:r>
              <a:rPr lang="en-AU" sz="2400" dirty="0" smtClean="0"/>
              <a:t>Increasing economic integration expands the market for the established TNC producers but further exacerbates the overhang of productive capacity over effective demand</a:t>
            </a:r>
            <a:endParaRPr lang="en-AU" sz="2400" dirty="0"/>
          </a:p>
          <a:p>
            <a:pPr>
              <a:lnSpc>
                <a:spcPct val="80000"/>
              </a:lnSpc>
            </a:pPr>
            <a:r>
              <a:rPr lang="en-AU" sz="2400" dirty="0" smtClean="0"/>
              <a:t>Deregulation and externalising costs to the environment further destabilises global environment</a:t>
            </a:r>
          </a:p>
        </p:txBody>
      </p:sp>
      <p:sp>
        <p:nvSpPr>
          <p:cNvPr id="4" name="Slide Number Placeholder 3"/>
          <p:cNvSpPr>
            <a:spLocks noGrp="1"/>
          </p:cNvSpPr>
          <p:nvPr>
            <p:ph type="sldNum" sz="quarter" idx="12"/>
          </p:nvPr>
        </p:nvSpPr>
        <p:spPr/>
        <p:txBody>
          <a:bodyPr/>
          <a:lstStyle/>
          <a:p>
            <a:fld id="{BBB4729F-647C-467A-97DE-BC73C7D0E395}" type="slidenum">
              <a:rPr lang="en-US" smtClean="0"/>
              <a:pPr/>
              <a:t>100</a:t>
            </a:fld>
            <a:endParaRPr lang="en-US"/>
          </a:p>
        </p:txBody>
      </p:sp>
    </p:spTree>
    <p:extLst>
      <p:ext uri="{BB962C8B-B14F-4D97-AF65-F5344CB8AC3E}">
        <p14:creationId xmlns:p14="http://schemas.microsoft.com/office/powerpoint/2010/main" val="35374480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116632"/>
            <a:ext cx="8229600" cy="1143000"/>
          </a:xfrm>
        </p:spPr>
        <p:txBody>
          <a:bodyPr>
            <a:normAutofit fontScale="90000"/>
          </a:bodyPr>
          <a:lstStyle/>
          <a:p>
            <a:r>
              <a:rPr lang="en-US" sz="3600" dirty="0"/>
              <a:t>So what prevents the crisis from engulfing the economy globally?</a:t>
            </a:r>
          </a:p>
        </p:txBody>
      </p:sp>
      <p:sp>
        <p:nvSpPr>
          <p:cNvPr id="171011" name="Rectangle 3"/>
          <p:cNvSpPr>
            <a:spLocks noGrp="1" noChangeArrowheads="1"/>
          </p:cNvSpPr>
          <p:nvPr>
            <p:ph idx="1"/>
          </p:nvPr>
        </p:nvSpPr>
        <p:spPr>
          <a:xfrm>
            <a:off x="457200" y="1340768"/>
            <a:ext cx="8229600" cy="5256584"/>
          </a:xfrm>
        </p:spPr>
        <p:txBody>
          <a:bodyPr>
            <a:noAutofit/>
          </a:bodyPr>
          <a:lstStyle/>
          <a:p>
            <a:pPr>
              <a:lnSpc>
                <a:spcPct val="80000"/>
              </a:lnSpc>
            </a:pPr>
            <a:r>
              <a:rPr lang="en-US" sz="2400" dirty="0"/>
              <a:t>The situation is already critical for millions of poorer people (in rich and poor countries)</a:t>
            </a:r>
          </a:p>
          <a:p>
            <a:pPr lvl="1">
              <a:lnSpc>
                <a:spcPct val="80000"/>
              </a:lnSpc>
            </a:pPr>
            <a:r>
              <a:rPr lang="en-US" sz="2000" dirty="0"/>
              <a:t>trading regime which enforces the flow of value from poor to rich countries</a:t>
            </a:r>
          </a:p>
          <a:p>
            <a:pPr lvl="1">
              <a:lnSpc>
                <a:spcPct val="80000"/>
              </a:lnSpc>
            </a:pPr>
            <a:r>
              <a:rPr lang="en-AU" sz="2000" dirty="0"/>
              <a:t>policy regime enforces the divide between those who participate in the new global economy and those who are excluded</a:t>
            </a:r>
          </a:p>
          <a:p>
            <a:pPr lvl="1">
              <a:lnSpc>
                <a:spcPct val="80000"/>
              </a:lnSpc>
            </a:pPr>
            <a:r>
              <a:rPr lang="en-AU" sz="2000" dirty="0"/>
              <a:t>for these latter groups the crisis has already arrived</a:t>
            </a:r>
            <a:endParaRPr lang="en-US" sz="2000" dirty="0"/>
          </a:p>
          <a:p>
            <a:pPr>
              <a:lnSpc>
                <a:spcPct val="80000"/>
              </a:lnSpc>
            </a:pPr>
            <a:r>
              <a:rPr lang="en-US" sz="2400" dirty="0"/>
              <a:t>However, continued growth globally (albeit slower) </a:t>
            </a:r>
            <a:r>
              <a:rPr lang="en-US" sz="2400" dirty="0" smtClean="0"/>
              <a:t>has been </a:t>
            </a:r>
            <a:r>
              <a:rPr lang="en-US" sz="2400" dirty="0"/>
              <a:t>supported through</a:t>
            </a:r>
          </a:p>
          <a:p>
            <a:pPr lvl="1">
              <a:lnSpc>
                <a:spcPct val="80000"/>
              </a:lnSpc>
            </a:pPr>
            <a:r>
              <a:rPr lang="en-AU" sz="2000" dirty="0"/>
              <a:t>growth in China and </a:t>
            </a:r>
            <a:r>
              <a:rPr lang="en-AU" sz="2000" dirty="0" smtClean="0"/>
              <a:t>India (and other ‘emerging economies’)</a:t>
            </a:r>
            <a:endParaRPr lang="en-AU" sz="2000" dirty="0"/>
          </a:p>
          <a:p>
            <a:pPr lvl="1">
              <a:lnSpc>
                <a:spcPct val="80000"/>
              </a:lnSpc>
            </a:pPr>
            <a:r>
              <a:rPr lang="en-AU" sz="2000" dirty="0" err="1"/>
              <a:t>commodification</a:t>
            </a:r>
            <a:r>
              <a:rPr lang="en-AU" sz="2000" dirty="0"/>
              <a:t> of family, community, government functions (including health care)</a:t>
            </a:r>
          </a:p>
          <a:p>
            <a:pPr lvl="1">
              <a:lnSpc>
                <a:spcPct val="80000"/>
              </a:lnSpc>
            </a:pPr>
            <a:r>
              <a:rPr lang="en-AU" sz="2000" dirty="0"/>
              <a:t>unsustainable exploitation of environmental ‘services’</a:t>
            </a:r>
          </a:p>
          <a:p>
            <a:pPr lvl="1">
              <a:lnSpc>
                <a:spcPct val="80000"/>
              </a:lnSpc>
            </a:pPr>
            <a:r>
              <a:rPr lang="en-AU" sz="2000" dirty="0" smtClean="0"/>
              <a:t>role </a:t>
            </a:r>
            <a:r>
              <a:rPr lang="en-AU" sz="2000" dirty="0"/>
              <a:t>of debt in sustaining demand (recycling capital as consumption)</a:t>
            </a:r>
          </a:p>
          <a:p>
            <a:pPr lvl="1">
              <a:lnSpc>
                <a:spcPct val="80000"/>
              </a:lnSpc>
            </a:pPr>
            <a:r>
              <a:rPr lang="en-AU" sz="2000" dirty="0" smtClean="0"/>
              <a:t>global </a:t>
            </a:r>
            <a:r>
              <a:rPr lang="en-AU" sz="2000" dirty="0"/>
              <a:t>support for US consumption (supporting an over-valued dollar)</a:t>
            </a:r>
          </a:p>
          <a:p>
            <a:pPr lvl="1">
              <a:lnSpc>
                <a:spcPct val="80000"/>
              </a:lnSpc>
            </a:pPr>
            <a:r>
              <a:rPr lang="en-AU" sz="2000" dirty="0" smtClean="0"/>
              <a:t>intensified transfer of value from periphery to centre (from South to North)</a:t>
            </a:r>
          </a:p>
        </p:txBody>
      </p:sp>
      <p:sp>
        <p:nvSpPr>
          <p:cNvPr id="4" name="Slide Number Placeholder 3"/>
          <p:cNvSpPr>
            <a:spLocks noGrp="1"/>
          </p:cNvSpPr>
          <p:nvPr>
            <p:ph type="sldNum" sz="quarter" idx="12"/>
          </p:nvPr>
        </p:nvSpPr>
        <p:spPr/>
        <p:txBody>
          <a:bodyPr/>
          <a:lstStyle/>
          <a:p>
            <a:fld id="{BBB4729F-647C-467A-97DE-BC73C7D0E395}" type="slidenum">
              <a:rPr lang="en-US" smtClean="0"/>
              <a:pPr/>
              <a:t>101</a:t>
            </a:fld>
            <a:endParaRPr lang="en-US"/>
          </a:p>
        </p:txBody>
      </p:sp>
    </p:spTree>
    <p:extLst>
      <p:ext uri="{BB962C8B-B14F-4D97-AF65-F5344CB8AC3E}">
        <p14:creationId xmlns:p14="http://schemas.microsoft.com/office/powerpoint/2010/main" val="33428917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normAutofit fontScale="90000"/>
          </a:bodyPr>
          <a:lstStyle/>
          <a:p>
            <a:r>
              <a:rPr lang="en-AU" sz="4000" dirty="0"/>
              <a:t>Continuing transfer of value from periphery to centre (S </a:t>
            </a:r>
            <a:r>
              <a:rPr lang="en-AU" sz="2200" dirty="0">
                <a:sym typeface="Wingdings" pitchFamily="2" charset="2"/>
              </a:rPr>
              <a:t></a:t>
            </a:r>
            <a:r>
              <a:rPr lang="en-AU" sz="4000" dirty="0"/>
              <a:t> N)</a:t>
            </a:r>
            <a:endParaRPr lang="en-US" sz="4000" dirty="0"/>
          </a:p>
        </p:txBody>
      </p:sp>
      <p:sp>
        <p:nvSpPr>
          <p:cNvPr id="224259" name="Rectangle 3"/>
          <p:cNvSpPr>
            <a:spLocks noGrp="1" noChangeArrowheads="1"/>
          </p:cNvSpPr>
          <p:nvPr>
            <p:ph idx="1"/>
          </p:nvPr>
        </p:nvSpPr>
        <p:spPr/>
        <p:txBody>
          <a:bodyPr>
            <a:normAutofit fontScale="92500" lnSpcReduction="10000"/>
          </a:bodyPr>
          <a:lstStyle/>
          <a:p>
            <a:pPr>
              <a:lnSpc>
                <a:spcPct val="90000"/>
              </a:lnSpc>
            </a:pPr>
            <a:r>
              <a:rPr lang="en-AU" sz="2400" dirty="0"/>
              <a:t>Debt repayment</a:t>
            </a:r>
          </a:p>
          <a:p>
            <a:pPr lvl="1">
              <a:lnSpc>
                <a:spcPct val="90000"/>
              </a:lnSpc>
            </a:pPr>
            <a:r>
              <a:rPr lang="en-AU" sz="2000" dirty="0"/>
              <a:t>role of IMF (and SAP / PRSP) as the enforcer</a:t>
            </a:r>
          </a:p>
          <a:p>
            <a:pPr>
              <a:lnSpc>
                <a:spcPct val="90000"/>
              </a:lnSpc>
            </a:pPr>
            <a:r>
              <a:rPr lang="en-AU" sz="2400" dirty="0"/>
              <a:t>Maintaining high dollar reserves (at low interest) as ‘insurance’ against currency crisis means cost of capital (for real investment) is higher</a:t>
            </a:r>
          </a:p>
          <a:p>
            <a:pPr>
              <a:lnSpc>
                <a:spcPct val="90000"/>
              </a:lnSpc>
            </a:pPr>
            <a:r>
              <a:rPr lang="en-AU" sz="2400" dirty="0"/>
              <a:t>Brain drain</a:t>
            </a:r>
          </a:p>
          <a:p>
            <a:pPr>
              <a:lnSpc>
                <a:spcPct val="90000"/>
              </a:lnSpc>
            </a:pPr>
            <a:r>
              <a:rPr lang="en-AU" sz="2400" dirty="0"/>
              <a:t>Tax evasion</a:t>
            </a:r>
          </a:p>
          <a:p>
            <a:pPr>
              <a:lnSpc>
                <a:spcPct val="90000"/>
              </a:lnSpc>
            </a:pPr>
            <a:r>
              <a:rPr lang="en-AU" sz="2400" dirty="0" smtClean="0"/>
              <a:t>Theft</a:t>
            </a:r>
          </a:p>
          <a:p>
            <a:pPr>
              <a:lnSpc>
                <a:spcPct val="90000"/>
              </a:lnSpc>
            </a:pPr>
            <a:r>
              <a:rPr lang="en-AU" sz="2400" dirty="0" smtClean="0"/>
              <a:t>Unfair </a:t>
            </a:r>
            <a:r>
              <a:rPr lang="en-AU" sz="2400" dirty="0"/>
              <a:t>trade</a:t>
            </a:r>
          </a:p>
          <a:p>
            <a:pPr lvl="1">
              <a:lnSpc>
                <a:spcPct val="90000"/>
              </a:lnSpc>
            </a:pPr>
            <a:r>
              <a:rPr lang="en-AU" sz="2000" dirty="0"/>
              <a:t>‘free trade’ in manufactured goods</a:t>
            </a:r>
          </a:p>
          <a:p>
            <a:pPr lvl="1">
              <a:lnSpc>
                <a:spcPct val="90000"/>
              </a:lnSpc>
            </a:pPr>
            <a:r>
              <a:rPr lang="en-AU" sz="2000" dirty="0"/>
              <a:t>protectionism for IP and agriculture </a:t>
            </a:r>
          </a:p>
          <a:p>
            <a:pPr lvl="1">
              <a:lnSpc>
                <a:spcPct val="90000"/>
              </a:lnSpc>
            </a:pPr>
            <a:r>
              <a:rPr lang="en-AU" sz="2000" dirty="0"/>
              <a:t>barriers to free trade in people</a:t>
            </a:r>
            <a:endParaRPr lang="en-US" sz="2000" dirty="0"/>
          </a:p>
          <a:p>
            <a:pPr>
              <a:lnSpc>
                <a:spcPct val="90000"/>
              </a:lnSpc>
            </a:pPr>
            <a:r>
              <a:rPr lang="en-AU" sz="2400" dirty="0"/>
              <a:t>Declining terms of trade</a:t>
            </a:r>
          </a:p>
          <a:p>
            <a:pPr lvl="1">
              <a:lnSpc>
                <a:spcPct val="90000"/>
              </a:lnSpc>
            </a:pPr>
            <a:r>
              <a:rPr lang="en-AU" sz="2000" dirty="0"/>
              <a:t>commodities vs manufactures</a:t>
            </a:r>
          </a:p>
        </p:txBody>
      </p:sp>
      <p:sp>
        <p:nvSpPr>
          <p:cNvPr id="4" name="Slide Number Placeholder 3"/>
          <p:cNvSpPr>
            <a:spLocks noGrp="1"/>
          </p:cNvSpPr>
          <p:nvPr>
            <p:ph type="sldNum" sz="quarter" idx="12"/>
          </p:nvPr>
        </p:nvSpPr>
        <p:spPr/>
        <p:txBody>
          <a:bodyPr/>
          <a:lstStyle/>
          <a:p>
            <a:fld id="{BBB4729F-647C-467A-97DE-BC73C7D0E395}" type="slidenum">
              <a:rPr lang="en-US" smtClean="0"/>
              <a:pPr/>
              <a:t>102</a:t>
            </a:fld>
            <a:endParaRPr lang="en-US"/>
          </a:p>
        </p:txBody>
      </p:sp>
    </p:spTree>
    <p:extLst>
      <p:ext uri="{BB962C8B-B14F-4D97-AF65-F5344CB8AC3E}">
        <p14:creationId xmlns:p14="http://schemas.microsoft.com/office/powerpoint/2010/main" val="33556987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Neoliberalism: a political belief system</a:t>
            </a:r>
            <a:endParaRPr lang="en-AU" dirty="0"/>
          </a:p>
        </p:txBody>
      </p:sp>
      <p:sp>
        <p:nvSpPr>
          <p:cNvPr id="3" name="Content Placeholder 2"/>
          <p:cNvSpPr>
            <a:spLocks noGrp="1"/>
          </p:cNvSpPr>
          <p:nvPr>
            <p:ph sz="half" idx="1"/>
          </p:nvPr>
        </p:nvSpPr>
        <p:spPr/>
        <p:txBody>
          <a:bodyPr>
            <a:normAutofit fontScale="55000" lnSpcReduction="20000"/>
          </a:bodyPr>
          <a:lstStyle/>
          <a:p>
            <a:r>
              <a:rPr lang="en-AU" dirty="0" smtClean="0"/>
              <a:t>Government can’t be trusted</a:t>
            </a:r>
          </a:p>
          <a:p>
            <a:pPr lvl="1"/>
            <a:r>
              <a:rPr lang="en-AU" dirty="0" smtClean="0"/>
              <a:t>markets know better than planners</a:t>
            </a:r>
          </a:p>
          <a:p>
            <a:pPr lvl="1"/>
            <a:r>
              <a:rPr lang="en-AU" dirty="0" smtClean="0"/>
              <a:t>bureaucracies dominated by self-interest </a:t>
            </a:r>
          </a:p>
          <a:p>
            <a:r>
              <a:rPr lang="en-AU" dirty="0" smtClean="0"/>
              <a:t>Markets best mechanism for allocating resources</a:t>
            </a:r>
          </a:p>
          <a:p>
            <a:pPr lvl="1"/>
            <a:r>
              <a:rPr lang="en-AU" dirty="0" smtClean="0"/>
              <a:t>role of the state is to protect and extend markets and private property</a:t>
            </a:r>
          </a:p>
          <a:p>
            <a:pPr lvl="1"/>
            <a:r>
              <a:rPr lang="en-AU" dirty="0" smtClean="0"/>
              <a:t>no role for industry policy (</a:t>
            </a:r>
            <a:r>
              <a:rPr lang="en-AU" dirty="0" err="1" smtClean="0"/>
              <a:t>eg</a:t>
            </a:r>
            <a:r>
              <a:rPr lang="en-AU" dirty="0" smtClean="0"/>
              <a:t> price supports)</a:t>
            </a:r>
          </a:p>
          <a:p>
            <a:r>
              <a:rPr lang="en-AU" dirty="0" smtClean="0"/>
              <a:t>Privileging private property</a:t>
            </a:r>
          </a:p>
          <a:p>
            <a:pPr lvl="1"/>
            <a:r>
              <a:rPr lang="en-AU" dirty="0" smtClean="0"/>
              <a:t>small government, low tax, low public expenditure</a:t>
            </a:r>
          </a:p>
          <a:p>
            <a:pPr lvl="1"/>
            <a:r>
              <a:rPr lang="en-AU" dirty="0" smtClean="0"/>
              <a:t>intellectual property rights, investor protection</a:t>
            </a:r>
          </a:p>
        </p:txBody>
      </p:sp>
      <p:sp>
        <p:nvSpPr>
          <p:cNvPr id="5" name="Content Placeholder 4"/>
          <p:cNvSpPr>
            <a:spLocks noGrp="1"/>
          </p:cNvSpPr>
          <p:nvPr>
            <p:ph sz="half" idx="2"/>
          </p:nvPr>
        </p:nvSpPr>
        <p:spPr/>
        <p:txBody>
          <a:bodyPr>
            <a:normAutofit fontScale="55000" lnSpcReduction="20000"/>
          </a:bodyPr>
          <a:lstStyle/>
          <a:p>
            <a:r>
              <a:rPr lang="en-AU" dirty="0"/>
              <a:t>Global economic integration</a:t>
            </a:r>
          </a:p>
          <a:p>
            <a:pPr lvl="1"/>
            <a:r>
              <a:rPr lang="en-AU" dirty="0"/>
              <a:t>IP protection</a:t>
            </a:r>
          </a:p>
          <a:p>
            <a:pPr lvl="1"/>
            <a:r>
              <a:rPr lang="en-AU" dirty="0"/>
              <a:t>investor protection</a:t>
            </a:r>
          </a:p>
          <a:p>
            <a:pPr lvl="1"/>
            <a:r>
              <a:rPr lang="en-AU" dirty="0"/>
              <a:t>market access, </a:t>
            </a:r>
          </a:p>
          <a:p>
            <a:pPr lvl="1"/>
            <a:r>
              <a:rPr lang="en-AU" dirty="0"/>
              <a:t>covert protection of Northern agriculture</a:t>
            </a:r>
          </a:p>
          <a:p>
            <a:r>
              <a:rPr lang="en-AU" dirty="0" smtClean="0"/>
              <a:t>Economic </a:t>
            </a:r>
            <a:r>
              <a:rPr lang="en-AU" dirty="0"/>
              <a:t>policy principles and tools</a:t>
            </a:r>
          </a:p>
          <a:p>
            <a:pPr lvl="1"/>
            <a:r>
              <a:rPr lang="en-AU" dirty="0"/>
              <a:t>deregulate, commodify and privatise </a:t>
            </a:r>
          </a:p>
          <a:p>
            <a:pPr lvl="1"/>
            <a:r>
              <a:rPr lang="en-AU" dirty="0"/>
              <a:t>low taxation, low public debt, balanced budgets</a:t>
            </a:r>
          </a:p>
          <a:p>
            <a:pPr lvl="1"/>
            <a:r>
              <a:rPr lang="en-AU" dirty="0"/>
              <a:t>free trade, no capital controls, market exchange rates, global economic integration</a:t>
            </a:r>
          </a:p>
          <a:p>
            <a:pPr lvl="1"/>
            <a:r>
              <a:rPr lang="en-AU" dirty="0"/>
              <a:t>interest rates the preferred tool in economic policy (over fiscal policy)</a:t>
            </a:r>
          </a:p>
          <a:p>
            <a:pPr lvl="1"/>
            <a:r>
              <a:rPr lang="en-AU" dirty="0"/>
              <a:t>labour market flexibility / deregulation</a:t>
            </a:r>
          </a:p>
          <a:p>
            <a:pPr lvl="1"/>
            <a:r>
              <a:rPr lang="en-AU" dirty="0"/>
              <a:t>discounting social protection (and equity)</a:t>
            </a:r>
          </a:p>
          <a:p>
            <a:pPr lvl="1"/>
            <a:r>
              <a:rPr lang="en-AU" dirty="0"/>
              <a:t>discounting environmental stewardship</a:t>
            </a:r>
          </a:p>
          <a:p>
            <a:endParaRPr lang="en-GB" dirty="0"/>
          </a:p>
        </p:txBody>
      </p:sp>
      <p:sp>
        <p:nvSpPr>
          <p:cNvPr id="4" name="Slide Number Placeholder 3"/>
          <p:cNvSpPr>
            <a:spLocks noGrp="1"/>
          </p:cNvSpPr>
          <p:nvPr>
            <p:ph type="sldNum" sz="quarter" idx="12"/>
          </p:nvPr>
        </p:nvSpPr>
        <p:spPr/>
        <p:txBody>
          <a:bodyPr/>
          <a:lstStyle/>
          <a:p>
            <a:fld id="{BBB4729F-647C-467A-97DE-BC73C7D0E395}" type="slidenum">
              <a:rPr lang="en-US" smtClean="0"/>
              <a:pPr/>
              <a:t>103</a:t>
            </a:fld>
            <a:endParaRPr lang="en-US"/>
          </a:p>
        </p:txBody>
      </p:sp>
    </p:spTree>
    <p:extLst>
      <p:ext uri="{BB962C8B-B14F-4D97-AF65-F5344CB8AC3E}">
        <p14:creationId xmlns:p14="http://schemas.microsoft.com/office/powerpoint/2010/main" val="5797415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Implications for health of the neoliberal economic policy agenda </a:t>
            </a:r>
            <a:endParaRPr lang="en-AU" dirty="0"/>
          </a:p>
        </p:txBody>
      </p:sp>
      <p:sp>
        <p:nvSpPr>
          <p:cNvPr id="3" name="Content Placeholder 2"/>
          <p:cNvSpPr>
            <a:spLocks noGrp="1"/>
          </p:cNvSpPr>
          <p:nvPr>
            <p:ph idx="1"/>
          </p:nvPr>
        </p:nvSpPr>
        <p:spPr/>
        <p:txBody>
          <a:bodyPr>
            <a:normAutofit fontScale="62500" lnSpcReduction="20000"/>
          </a:bodyPr>
          <a:lstStyle/>
          <a:p>
            <a:r>
              <a:rPr lang="en-AU" dirty="0" smtClean="0"/>
              <a:t>Stratified health care; minimal public funding; private health insurance; private provision</a:t>
            </a:r>
          </a:p>
          <a:p>
            <a:pPr lvl="1"/>
            <a:r>
              <a:rPr lang="en-AU" dirty="0" smtClean="0"/>
              <a:t>access barriers</a:t>
            </a:r>
          </a:p>
          <a:p>
            <a:pPr lvl="1"/>
            <a:r>
              <a:rPr lang="en-AU" dirty="0" smtClean="0"/>
              <a:t>health care impoverishment</a:t>
            </a:r>
          </a:p>
          <a:p>
            <a:pPr lvl="1"/>
            <a:r>
              <a:rPr lang="en-AU" dirty="0" smtClean="0"/>
              <a:t>maternal deaths </a:t>
            </a:r>
          </a:p>
          <a:p>
            <a:r>
              <a:rPr lang="en-AU" dirty="0" smtClean="0"/>
              <a:t>Social determinants of health</a:t>
            </a:r>
          </a:p>
          <a:p>
            <a:pPr lvl="1"/>
            <a:r>
              <a:rPr lang="en-AU" dirty="0" smtClean="0"/>
              <a:t>agriculture</a:t>
            </a:r>
          </a:p>
          <a:p>
            <a:pPr lvl="2"/>
            <a:r>
              <a:rPr lang="en-AU" dirty="0" smtClean="0"/>
              <a:t>farmers driven off their land by dumped agricultural imports; </a:t>
            </a:r>
          </a:p>
          <a:p>
            <a:pPr lvl="2"/>
            <a:r>
              <a:rPr lang="en-AU" dirty="0" smtClean="0"/>
              <a:t>small scale subsistence farming replaced by agribusiness production for export</a:t>
            </a:r>
          </a:p>
          <a:p>
            <a:pPr lvl="2"/>
            <a:r>
              <a:rPr lang="en-AU" dirty="0" smtClean="0"/>
              <a:t>food crisis (meat, petrol, speculation)</a:t>
            </a:r>
          </a:p>
          <a:p>
            <a:pPr lvl="1"/>
            <a:r>
              <a:rPr lang="en-AU" dirty="0" smtClean="0"/>
              <a:t>employment: no or low safety nets; jobs and wages determined by markets; poverty</a:t>
            </a:r>
          </a:p>
          <a:p>
            <a:pPr lvl="1"/>
            <a:r>
              <a:rPr lang="en-AU" dirty="0" smtClean="0"/>
              <a:t>infrastructure: lack of clean water and sanitation, open defaecation</a:t>
            </a:r>
          </a:p>
          <a:p>
            <a:pPr lvl="1"/>
            <a:r>
              <a:rPr lang="en-AU" dirty="0" smtClean="0"/>
              <a:t>violence and conflict</a:t>
            </a:r>
          </a:p>
          <a:p>
            <a:pPr lvl="1"/>
            <a:r>
              <a:rPr lang="en-AU" dirty="0" smtClean="0"/>
              <a:t>mass migrations</a:t>
            </a:r>
          </a:p>
          <a:p>
            <a:pPr lvl="1"/>
            <a:r>
              <a:rPr lang="en-AU" dirty="0" smtClean="0"/>
              <a:t>financial instability and recurring crises </a:t>
            </a:r>
          </a:p>
        </p:txBody>
      </p:sp>
      <p:sp>
        <p:nvSpPr>
          <p:cNvPr id="4" name="Slide Number Placeholder 3"/>
          <p:cNvSpPr>
            <a:spLocks noGrp="1"/>
          </p:cNvSpPr>
          <p:nvPr>
            <p:ph type="sldNum" sz="quarter" idx="12"/>
          </p:nvPr>
        </p:nvSpPr>
        <p:spPr/>
        <p:txBody>
          <a:bodyPr/>
          <a:lstStyle/>
          <a:p>
            <a:fld id="{BBB4729F-647C-467A-97DE-BC73C7D0E395}" type="slidenum">
              <a:rPr lang="en-US" smtClean="0"/>
              <a:pPr/>
              <a:t>104</a:t>
            </a:fld>
            <a:endParaRPr lang="en-US"/>
          </a:p>
        </p:txBody>
      </p:sp>
    </p:spTree>
    <p:extLst>
      <p:ext uri="{BB962C8B-B14F-4D97-AF65-F5344CB8AC3E}">
        <p14:creationId xmlns:p14="http://schemas.microsoft.com/office/powerpoint/2010/main" val="27650542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en-AU" dirty="0" smtClean="0"/>
              <a:t>Alternatives to neoliberalism</a:t>
            </a:r>
            <a:endParaRPr lang="en-US" dirty="0"/>
          </a:p>
        </p:txBody>
      </p:sp>
      <p:sp>
        <p:nvSpPr>
          <p:cNvPr id="271363" name="Rectangle 3"/>
          <p:cNvSpPr>
            <a:spLocks noGrp="1" noChangeArrowheads="1"/>
          </p:cNvSpPr>
          <p:nvPr>
            <p:ph idx="1"/>
          </p:nvPr>
        </p:nvSpPr>
        <p:spPr/>
        <p:txBody>
          <a:bodyPr>
            <a:normAutofit fontScale="62500" lnSpcReduction="20000"/>
          </a:bodyPr>
          <a:lstStyle/>
          <a:p>
            <a:pPr>
              <a:lnSpc>
                <a:spcPct val="120000"/>
              </a:lnSpc>
            </a:pPr>
            <a:r>
              <a:rPr lang="en-AU" dirty="0"/>
              <a:t>Restore sovereignty to the Nation State (regulate the transnational corporations and banks)</a:t>
            </a:r>
          </a:p>
          <a:p>
            <a:pPr>
              <a:lnSpc>
                <a:spcPct val="120000"/>
              </a:lnSpc>
            </a:pPr>
            <a:r>
              <a:rPr lang="en-AU" dirty="0"/>
              <a:t>Move towards greater democracy in global governance (away from big power hegemony)</a:t>
            </a:r>
          </a:p>
          <a:p>
            <a:pPr>
              <a:lnSpc>
                <a:spcPct val="120000"/>
              </a:lnSpc>
            </a:pPr>
            <a:r>
              <a:rPr lang="en-AU" dirty="0"/>
              <a:t>Protect local production, local supply, local services (the Chinese path); regionalism</a:t>
            </a:r>
          </a:p>
          <a:p>
            <a:pPr>
              <a:lnSpc>
                <a:spcPct val="120000"/>
              </a:lnSpc>
            </a:pPr>
            <a:r>
              <a:rPr lang="en-AU" dirty="0"/>
              <a:t>Forge new alliances between progressive forces in the North and in the global South</a:t>
            </a:r>
          </a:p>
          <a:p>
            <a:pPr>
              <a:lnSpc>
                <a:spcPct val="120000"/>
              </a:lnSpc>
            </a:pPr>
            <a:r>
              <a:rPr lang="en-AU" dirty="0"/>
              <a:t>Domestic security (economic and cultural) as a condition for generosity (eg to refugees)</a:t>
            </a:r>
          </a:p>
          <a:p>
            <a:pPr>
              <a:lnSpc>
                <a:spcPct val="120000"/>
              </a:lnSpc>
            </a:pPr>
            <a:r>
              <a:rPr lang="en-AU" dirty="0"/>
              <a:t>Living well (</a:t>
            </a:r>
            <a:r>
              <a:rPr lang="en-AU" dirty="0" err="1"/>
              <a:t>buen</a:t>
            </a:r>
            <a:r>
              <a:rPr lang="en-AU" dirty="0"/>
              <a:t> </a:t>
            </a:r>
            <a:r>
              <a:rPr lang="en-AU" dirty="0" err="1"/>
              <a:t>vivir</a:t>
            </a:r>
            <a:r>
              <a:rPr lang="en-AU" dirty="0"/>
              <a:t>) as alternative to materialism</a:t>
            </a:r>
          </a:p>
          <a:p>
            <a:pPr>
              <a:lnSpc>
                <a:spcPct val="120000"/>
              </a:lnSpc>
            </a:pPr>
            <a:r>
              <a:rPr lang="en-AU" dirty="0"/>
              <a:t>Communication and personal contact as conditions for solidarity</a:t>
            </a:r>
          </a:p>
        </p:txBody>
      </p:sp>
      <p:sp>
        <p:nvSpPr>
          <p:cNvPr id="4" name="Slide Number Placeholder 3"/>
          <p:cNvSpPr>
            <a:spLocks noGrp="1"/>
          </p:cNvSpPr>
          <p:nvPr>
            <p:ph type="sldNum" sz="quarter" idx="12"/>
          </p:nvPr>
        </p:nvSpPr>
        <p:spPr/>
        <p:txBody>
          <a:bodyPr/>
          <a:lstStyle/>
          <a:p>
            <a:fld id="{BBB4729F-647C-467A-97DE-BC73C7D0E395}" type="slidenum">
              <a:rPr lang="en-US" smtClean="0"/>
              <a:pPr/>
              <a:t>105</a:t>
            </a:fld>
            <a:endParaRPr lang="en-US"/>
          </a:p>
        </p:txBody>
      </p:sp>
    </p:spTree>
    <p:extLst>
      <p:ext uri="{BB962C8B-B14F-4D97-AF65-F5344CB8AC3E}">
        <p14:creationId xmlns:p14="http://schemas.microsoft.com/office/powerpoint/2010/main" val="458710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442" t="63617" r="33778" b="4367"/>
          <a:stretch/>
        </p:blipFill>
        <p:spPr>
          <a:xfrm>
            <a:off x="0" y="-243408"/>
            <a:ext cx="9144000" cy="5293895"/>
          </a:xfrm>
          <a:prstGeom prst="rect">
            <a:avLst/>
          </a:prstGeom>
        </p:spPr>
      </p:pic>
    </p:spTree>
    <p:extLst>
      <p:ext uri="{BB962C8B-B14F-4D97-AF65-F5344CB8AC3E}">
        <p14:creationId xmlns:p14="http://schemas.microsoft.com/office/powerpoint/2010/main" val="1173317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1888" t="19502" r="33462" b="33200"/>
          <a:stretch/>
        </p:blipFill>
        <p:spPr>
          <a:xfrm>
            <a:off x="0" y="44624"/>
            <a:ext cx="9144000" cy="7021194"/>
          </a:xfrm>
          <a:prstGeom prst="rect">
            <a:avLst/>
          </a:prstGeom>
        </p:spPr>
      </p:pic>
    </p:spTree>
    <p:extLst>
      <p:ext uri="{BB962C8B-B14F-4D97-AF65-F5344CB8AC3E}">
        <p14:creationId xmlns:p14="http://schemas.microsoft.com/office/powerpoint/2010/main" val="3117128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675" t="16401" r="33463" b="31801"/>
          <a:stretch/>
        </p:blipFill>
        <p:spPr>
          <a:xfrm>
            <a:off x="-6694" y="-1"/>
            <a:ext cx="9150694" cy="7873853"/>
          </a:xfrm>
          <a:prstGeom prst="rect">
            <a:avLst/>
          </a:prstGeom>
        </p:spPr>
      </p:pic>
    </p:spTree>
    <p:extLst>
      <p:ext uri="{BB962C8B-B14F-4D97-AF65-F5344CB8AC3E}">
        <p14:creationId xmlns:p14="http://schemas.microsoft.com/office/powerpoint/2010/main" val="3870198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lstStyle/>
          <a:p>
            <a:r>
              <a:rPr lang="en-AU" dirty="0" smtClean="0">
                <a:hlinkClick r:id="rId2"/>
              </a:rPr>
              <a:t>Levels And Trends In Child Malnutrition UNICEF </a:t>
            </a:r>
            <a:r>
              <a:rPr lang="en-AU" dirty="0">
                <a:hlinkClick r:id="rId2"/>
              </a:rPr>
              <a:t>/ WHO / </a:t>
            </a:r>
            <a:r>
              <a:rPr lang="en-AU" dirty="0" smtClean="0">
                <a:hlinkClick r:id="rId2"/>
              </a:rPr>
              <a:t>WB </a:t>
            </a:r>
            <a:r>
              <a:rPr lang="en-AU" dirty="0">
                <a:hlinkClick r:id="rId2"/>
              </a:rPr>
              <a:t>Joint Child Malnutrition </a:t>
            </a:r>
            <a:r>
              <a:rPr lang="en-AU" dirty="0" smtClean="0">
                <a:hlinkClick r:id="rId2"/>
              </a:rPr>
              <a:t>Estimates. </a:t>
            </a:r>
            <a:r>
              <a:rPr lang="en-AU" dirty="0">
                <a:hlinkClick r:id="rId2"/>
              </a:rPr>
              <a:t>Key findings of the 2017 </a:t>
            </a:r>
            <a:r>
              <a:rPr lang="en-AU" dirty="0" smtClean="0">
                <a:hlinkClick r:id="rId2"/>
              </a:rPr>
              <a:t>edition</a:t>
            </a:r>
            <a:endParaRPr lang="en-AU" dirty="0" smtClean="0"/>
          </a:p>
        </p:txBody>
      </p:sp>
    </p:spTree>
    <p:extLst>
      <p:ext uri="{BB962C8B-B14F-4D97-AF65-F5344CB8AC3E}">
        <p14:creationId xmlns:p14="http://schemas.microsoft.com/office/powerpoint/2010/main" val="1012587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226" t="19201" r="21650" b="17800"/>
          <a:stretch/>
        </p:blipFill>
        <p:spPr>
          <a:xfrm>
            <a:off x="-36512" y="404663"/>
            <a:ext cx="9185022" cy="5904657"/>
          </a:xfrm>
          <a:prstGeom prst="rect">
            <a:avLst/>
          </a:prstGeom>
        </p:spPr>
      </p:pic>
    </p:spTree>
    <p:extLst>
      <p:ext uri="{BB962C8B-B14F-4D97-AF65-F5344CB8AC3E}">
        <p14:creationId xmlns:p14="http://schemas.microsoft.com/office/powerpoint/2010/main" val="3653147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326" t="23400" r="18500" b="28346"/>
          <a:stretch/>
        </p:blipFill>
        <p:spPr>
          <a:xfrm>
            <a:off x="107504" y="216561"/>
            <a:ext cx="8928992" cy="3140431"/>
          </a:xfrm>
          <a:prstGeom prst="rect">
            <a:avLst/>
          </a:prstGeom>
        </p:spPr>
      </p:pic>
      <p:sp>
        <p:nvSpPr>
          <p:cNvPr id="3" name="TextBox 2"/>
          <p:cNvSpPr txBox="1"/>
          <p:nvPr/>
        </p:nvSpPr>
        <p:spPr>
          <a:xfrm>
            <a:off x="4644008" y="2710661"/>
            <a:ext cx="4320480" cy="646331"/>
          </a:xfrm>
          <a:prstGeom prst="rect">
            <a:avLst/>
          </a:prstGeom>
          <a:solidFill>
            <a:schemeClr val="bg1"/>
          </a:solidFill>
        </p:spPr>
        <p:txBody>
          <a:bodyPr wrap="square" rtlCol="0">
            <a:spAutoFit/>
          </a:bodyPr>
          <a:lstStyle/>
          <a:p>
            <a:r>
              <a:rPr lang="en-AU" sz="1200" dirty="0"/>
              <a:t>Fernald, L. C. and L. M. Neufeld (2006). "Overweight with concurrent stunting in very young children from </a:t>
            </a:r>
            <a:r>
              <a:rPr lang="en-AU" sz="1200" dirty="0" smtClean="0"/>
              <a:t>rural Mexico:</a:t>
            </a:r>
            <a:r>
              <a:rPr lang="en-GB" sz="1200" dirty="0" smtClean="0"/>
              <a:t> </a:t>
            </a:r>
            <a:r>
              <a:rPr lang="en-GB" sz="1200" dirty="0"/>
              <a:t>prevalence and associated factors</a:t>
            </a:r>
            <a:endParaRPr lang="en-AU" sz="1200" b="1" u="sng" dirty="0"/>
          </a:p>
        </p:txBody>
      </p:sp>
      <p:pic>
        <p:nvPicPr>
          <p:cNvPr id="4" name="Picture 3"/>
          <p:cNvPicPr>
            <a:picLocks noChangeAspect="1"/>
          </p:cNvPicPr>
          <p:nvPr/>
        </p:nvPicPr>
        <p:blipFill rotWithShape="1">
          <a:blip r:embed="rId3"/>
          <a:srcRect l="7476" t="15001" r="23225" b="51400"/>
          <a:stretch/>
        </p:blipFill>
        <p:spPr>
          <a:xfrm>
            <a:off x="-8642" y="3501008"/>
            <a:ext cx="9045137" cy="2466856"/>
          </a:xfrm>
          <a:prstGeom prst="rect">
            <a:avLst/>
          </a:prstGeom>
        </p:spPr>
      </p:pic>
      <p:sp>
        <p:nvSpPr>
          <p:cNvPr id="5" name="TextBox 4"/>
          <p:cNvSpPr txBox="1"/>
          <p:nvPr/>
        </p:nvSpPr>
        <p:spPr>
          <a:xfrm>
            <a:off x="107504" y="6351711"/>
            <a:ext cx="8928992" cy="461665"/>
          </a:xfrm>
          <a:prstGeom prst="rect">
            <a:avLst/>
          </a:prstGeom>
          <a:noFill/>
        </p:spPr>
        <p:txBody>
          <a:bodyPr wrap="square" rtlCol="0">
            <a:spAutoFit/>
          </a:bodyPr>
          <a:lstStyle/>
          <a:p>
            <a:r>
              <a:rPr lang="en-AU" sz="1200" dirty="0" err="1"/>
              <a:t>Rachmi</a:t>
            </a:r>
            <a:r>
              <a:rPr lang="en-AU" sz="1200" dirty="0"/>
              <a:t>, C. N., et al. (2016). "Stunting coexisting with overweight in 2·0–4·9-year-old Indonesian children: prevalence, trends and associated risk factors from repeated cross-sectional surveys." </a:t>
            </a:r>
            <a:r>
              <a:rPr lang="en-AU" sz="1200" u="sng" dirty="0"/>
              <a:t>Public Health Nutrition </a:t>
            </a:r>
            <a:r>
              <a:rPr lang="en-AU" sz="1200" b="1" u="sng" dirty="0"/>
              <a:t>19(15): 2698-2707</a:t>
            </a:r>
            <a:r>
              <a:rPr lang="en-AU" sz="1200" b="1" u="sng" dirty="0" smtClean="0"/>
              <a:t>.</a:t>
            </a:r>
            <a:endParaRPr lang="en-GB" sz="1200" dirty="0"/>
          </a:p>
        </p:txBody>
      </p:sp>
    </p:spTree>
    <p:extLst>
      <p:ext uri="{BB962C8B-B14F-4D97-AF65-F5344CB8AC3E}">
        <p14:creationId xmlns:p14="http://schemas.microsoft.com/office/powerpoint/2010/main" val="2029570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0508"/>
            <a:ext cx="9144000" cy="6456983"/>
          </a:xfrm>
          <a:prstGeom prst="rect">
            <a:avLst/>
          </a:prstGeom>
        </p:spPr>
      </p:pic>
    </p:spTree>
    <p:extLst>
      <p:ext uri="{BB962C8B-B14F-4D97-AF65-F5344CB8AC3E}">
        <p14:creationId xmlns:p14="http://schemas.microsoft.com/office/powerpoint/2010/main" val="724636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AU" dirty="0" smtClean="0">
                <a:hlinkClick r:id="rId2"/>
              </a:rPr>
              <a:t>Probability of dying from NCD 30-70</a:t>
            </a:r>
            <a:endParaRPr lang="en-AU" dirty="0" smtClean="0">
              <a:hlinkClick r:id="rId3"/>
            </a:endParaRPr>
          </a:p>
          <a:p>
            <a:r>
              <a:rPr lang="en-AU" dirty="0" smtClean="0">
                <a:hlinkClick r:id="rId3"/>
              </a:rPr>
              <a:t>WHO </a:t>
            </a:r>
            <a:r>
              <a:rPr lang="en-AU" dirty="0">
                <a:hlinkClick r:id="rId3"/>
              </a:rPr>
              <a:t>GHO NCDs </a:t>
            </a:r>
            <a:r>
              <a:rPr lang="en-AU" dirty="0" smtClean="0">
                <a:hlinkClick r:id="rId3"/>
              </a:rPr>
              <a:t>portal</a:t>
            </a:r>
            <a:endParaRPr lang="en-GB" dirty="0"/>
          </a:p>
        </p:txBody>
      </p:sp>
    </p:spTree>
    <p:extLst>
      <p:ext uri="{BB962C8B-B14F-4D97-AF65-F5344CB8AC3E}">
        <p14:creationId xmlns:p14="http://schemas.microsoft.com/office/powerpoint/2010/main" val="1705935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AU" dirty="0" smtClean="0"/>
              <a:t>Agriculture Globally</a:t>
            </a:r>
            <a:endParaRPr lang="en-AU" dirty="0"/>
          </a:p>
        </p:txBody>
      </p:sp>
      <p:sp>
        <p:nvSpPr>
          <p:cNvPr id="3" name="Subtitle 2"/>
          <p:cNvSpPr>
            <a:spLocks noGrp="1"/>
          </p:cNvSpPr>
          <p:nvPr>
            <p:ph idx="1"/>
          </p:nvPr>
        </p:nvSpPr>
        <p:spPr>
          <a:xfrm>
            <a:off x="457200" y="1268760"/>
            <a:ext cx="8229600" cy="4464496"/>
          </a:xfrm>
        </p:spPr>
        <p:txBody>
          <a:bodyPr/>
          <a:lstStyle/>
          <a:p>
            <a:r>
              <a:rPr lang="en-AU" sz="2800" dirty="0" smtClean="0"/>
              <a:t>7 </a:t>
            </a:r>
            <a:r>
              <a:rPr lang="en-AU" sz="2800" dirty="0"/>
              <a:t>billion </a:t>
            </a:r>
            <a:r>
              <a:rPr lang="en-AU" sz="2800" dirty="0" smtClean="0"/>
              <a:t>hectare emerged land (including forest </a:t>
            </a:r>
            <a:r>
              <a:rPr lang="en-AU" sz="2800" dirty="0"/>
              <a:t>and savannah </a:t>
            </a:r>
            <a:r>
              <a:rPr lang="en-AU" sz="2800" dirty="0" smtClean="0"/>
              <a:t>lands)</a:t>
            </a:r>
          </a:p>
          <a:p>
            <a:r>
              <a:rPr lang="en-AU" sz="2800" dirty="0" smtClean="0"/>
              <a:t>3.7 b ha land </a:t>
            </a:r>
            <a:r>
              <a:rPr lang="en-AU" sz="2800" dirty="0"/>
              <a:t>area with potential for rain-fed </a:t>
            </a:r>
            <a:r>
              <a:rPr lang="en-AU" sz="2800" dirty="0" smtClean="0"/>
              <a:t>cultivation</a:t>
            </a:r>
          </a:p>
          <a:p>
            <a:r>
              <a:rPr lang="en-AU" sz="2800" dirty="0" smtClean="0"/>
              <a:t>1.5 b ha under crops (maximum </a:t>
            </a:r>
            <a:r>
              <a:rPr lang="en-AU" sz="2800" dirty="0"/>
              <a:t>of 1.7 billion ha of </a:t>
            </a:r>
            <a:r>
              <a:rPr lang="en-AU" sz="2800" dirty="0" smtClean="0"/>
              <a:t>available)</a:t>
            </a:r>
            <a:endParaRPr lang="en-AU" sz="2800" dirty="0"/>
          </a:p>
          <a:p>
            <a:r>
              <a:rPr lang="en-AU" sz="2800" dirty="0"/>
              <a:t>450m small farmers, </a:t>
            </a:r>
            <a:endParaRPr lang="en-AU" sz="2800" dirty="0" smtClean="0"/>
          </a:p>
          <a:p>
            <a:pPr lvl="1"/>
            <a:r>
              <a:rPr lang="en-AU" sz="2400" dirty="0" smtClean="0"/>
              <a:t>2 </a:t>
            </a:r>
            <a:r>
              <a:rPr lang="en-AU" sz="2400" dirty="0"/>
              <a:t>b employed</a:t>
            </a:r>
          </a:p>
          <a:p>
            <a:pPr lvl="1"/>
            <a:r>
              <a:rPr lang="en-AU" sz="2400" dirty="0"/>
              <a:t>50% world food </a:t>
            </a:r>
            <a:r>
              <a:rPr lang="en-AU" sz="2400" dirty="0" smtClean="0"/>
              <a:t>production</a:t>
            </a:r>
            <a:endParaRPr lang="en-AU" sz="2400" dirty="0"/>
          </a:p>
        </p:txBody>
      </p:sp>
      <p:sp>
        <p:nvSpPr>
          <p:cNvPr id="4" name="TextBox 3"/>
          <p:cNvSpPr txBox="1"/>
          <p:nvPr/>
        </p:nvSpPr>
        <p:spPr>
          <a:xfrm>
            <a:off x="323528" y="6279703"/>
            <a:ext cx="8496944" cy="461665"/>
          </a:xfrm>
          <a:prstGeom prst="rect">
            <a:avLst/>
          </a:prstGeom>
          <a:noFill/>
        </p:spPr>
        <p:txBody>
          <a:bodyPr wrap="square" rtlCol="0">
            <a:spAutoFit/>
          </a:bodyPr>
          <a:lstStyle/>
          <a:p>
            <a:r>
              <a:rPr lang="en-AU" sz="1200" dirty="0"/>
              <a:t>The High Level Panel of Experts on Food Security and Nutrition. "Land Tenure and International Investments in Agriculture ". Rome: Committee on Food Security, FAO, 2011</a:t>
            </a:r>
            <a:r>
              <a:rPr lang="en-AU" sz="1200" dirty="0" smtClean="0"/>
              <a:t>.</a:t>
            </a:r>
            <a:endParaRPr lang="en-AU" sz="1200" dirty="0"/>
          </a:p>
        </p:txBody>
      </p:sp>
    </p:spTree>
    <p:extLst>
      <p:ext uri="{BB962C8B-B14F-4D97-AF65-F5344CB8AC3E}">
        <p14:creationId xmlns:p14="http://schemas.microsoft.com/office/powerpoint/2010/main" val="4137923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94122"/>
          </a:xfrm>
        </p:spPr>
        <p:txBody>
          <a:bodyPr/>
          <a:lstStyle/>
          <a:p>
            <a:r>
              <a:rPr lang="en-AU" sz="3600" dirty="0" smtClean="0"/>
              <a:t>Overview</a:t>
            </a:r>
            <a:endParaRPr lang="en-AU" sz="3600" dirty="0"/>
          </a:p>
        </p:txBody>
      </p:sp>
      <p:sp>
        <p:nvSpPr>
          <p:cNvPr id="3" name="Content Placeholder 2"/>
          <p:cNvSpPr>
            <a:spLocks noGrp="1"/>
          </p:cNvSpPr>
          <p:nvPr>
            <p:ph idx="1"/>
          </p:nvPr>
        </p:nvSpPr>
        <p:spPr>
          <a:xfrm>
            <a:off x="457200" y="1484784"/>
            <a:ext cx="8229600" cy="5184576"/>
          </a:xfrm>
        </p:spPr>
        <p:txBody>
          <a:bodyPr/>
          <a:lstStyle/>
          <a:p>
            <a:r>
              <a:rPr lang="en-AU" sz="2000" dirty="0" smtClean="0"/>
              <a:t>Stunting, overweight, wasting and NCDs</a:t>
            </a:r>
          </a:p>
          <a:p>
            <a:r>
              <a:rPr lang="en-AU" sz="2000" dirty="0" smtClean="0"/>
              <a:t>Agriculture: a global perspective (including global warming)</a:t>
            </a:r>
          </a:p>
          <a:p>
            <a:r>
              <a:rPr lang="en-AU" sz="2000" dirty="0" smtClean="0"/>
              <a:t>Agro technology choices</a:t>
            </a:r>
          </a:p>
          <a:p>
            <a:r>
              <a:rPr lang="en-AU" sz="2000" dirty="0" smtClean="0"/>
              <a:t>Land use choices / water use choices</a:t>
            </a:r>
          </a:p>
          <a:p>
            <a:pPr lvl="1"/>
            <a:r>
              <a:rPr lang="en-AU" sz="1800" dirty="0" smtClean="0"/>
              <a:t>meat production (and antibiotic abuse and </a:t>
            </a:r>
            <a:r>
              <a:rPr lang="en-AU" sz="1800" dirty="0" err="1" smtClean="0"/>
              <a:t>biorisk</a:t>
            </a:r>
            <a:r>
              <a:rPr lang="en-AU" sz="1800" dirty="0" smtClean="0"/>
              <a:t>)</a:t>
            </a:r>
            <a:endParaRPr lang="en-AU" sz="1600" dirty="0" smtClean="0"/>
          </a:p>
          <a:p>
            <a:pPr lvl="1"/>
            <a:r>
              <a:rPr lang="en-AU" sz="1800" dirty="0" smtClean="0"/>
              <a:t>biofuels</a:t>
            </a:r>
          </a:p>
          <a:p>
            <a:pPr lvl="1"/>
            <a:r>
              <a:rPr lang="en-AU" sz="1800" dirty="0" smtClean="0"/>
              <a:t>land grabbing</a:t>
            </a:r>
          </a:p>
          <a:p>
            <a:r>
              <a:rPr lang="en-AU" sz="2000" dirty="0" smtClean="0"/>
              <a:t>Consumption choices</a:t>
            </a:r>
          </a:p>
          <a:p>
            <a:pPr lvl="1"/>
            <a:r>
              <a:rPr lang="en-AU" sz="1600" dirty="0" smtClean="0"/>
              <a:t>foodstuffs </a:t>
            </a:r>
            <a:r>
              <a:rPr lang="en-AU" sz="1600" dirty="0"/>
              <a:t>and technologies</a:t>
            </a:r>
          </a:p>
          <a:p>
            <a:pPr lvl="1"/>
            <a:r>
              <a:rPr lang="en-AU" sz="1600" dirty="0" smtClean="0"/>
              <a:t>value </a:t>
            </a:r>
            <a:r>
              <a:rPr lang="en-AU" sz="1600" dirty="0"/>
              <a:t>chains and </a:t>
            </a:r>
            <a:r>
              <a:rPr lang="en-AU" sz="1600" dirty="0" smtClean="0"/>
              <a:t>markets</a:t>
            </a:r>
          </a:p>
          <a:p>
            <a:r>
              <a:rPr lang="en-AU" sz="2000" dirty="0" smtClean="0"/>
              <a:t>Global food systems within the global economy: food regimes</a:t>
            </a:r>
          </a:p>
          <a:p>
            <a:r>
              <a:rPr lang="en-AU" sz="2000" dirty="0" smtClean="0"/>
              <a:t>Global economic governance and food systems</a:t>
            </a:r>
          </a:p>
          <a:p>
            <a:r>
              <a:rPr lang="en-AU" sz="2000" dirty="0" smtClean="0"/>
              <a:t>The crisis of over-production: the failed solutions of neoliberalism</a:t>
            </a:r>
          </a:p>
          <a:p>
            <a:endParaRPr lang="en-AU" sz="2000" dirty="0" smtClean="0"/>
          </a:p>
        </p:txBody>
      </p:sp>
    </p:spTree>
    <p:extLst>
      <p:ext uri="{BB962C8B-B14F-4D97-AF65-F5344CB8AC3E}">
        <p14:creationId xmlns:p14="http://schemas.microsoft.com/office/powerpoint/2010/main" val="735998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2125" t="20601" r="13775" b="13600"/>
          <a:stretch/>
        </p:blipFill>
        <p:spPr>
          <a:xfrm>
            <a:off x="-36512" y="-27384"/>
            <a:ext cx="8208912" cy="6889622"/>
          </a:xfrm>
          <a:prstGeom prst="rect">
            <a:avLst/>
          </a:prstGeom>
        </p:spPr>
      </p:pic>
      <p:sp>
        <p:nvSpPr>
          <p:cNvPr id="5" name="TextBox 4"/>
          <p:cNvSpPr txBox="1"/>
          <p:nvPr/>
        </p:nvSpPr>
        <p:spPr>
          <a:xfrm>
            <a:off x="7596336" y="5013176"/>
            <a:ext cx="1512168" cy="1692771"/>
          </a:xfrm>
          <a:prstGeom prst="rect">
            <a:avLst/>
          </a:prstGeom>
          <a:solidFill>
            <a:schemeClr val="bg1"/>
          </a:solidFill>
        </p:spPr>
        <p:txBody>
          <a:bodyPr wrap="square" rtlCol="0">
            <a:spAutoFit/>
          </a:bodyPr>
          <a:lstStyle/>
          <a:p>
            <a:r>
              <a:rPr lang="en-AU" sz="800" dirty="0"/>
              <a:t>Porter, J. R., et al. (2014). Food security and food production systems. </a:t>
            </a:r>
            <a:r>
              <a:rPr lang="en-AU" sz="800" u="sng" dirty="0"/>
              <a:t>Climate Change 2014: Impacts, Adaptation, and Vulnerability. Part A: Global and Sectoral Aspects. Contribution of Working Group II to the Fifth Assessment Report of the Intergovernmental Panel of Climate Change. </a:t>
            </a:r>
            <a:r>
              <a:rPr lang="en-AU" sz="800" u="sng" dirty="0" smtClean="0"/>
              <a:t>Cambridge </a:t>
            </a:r>
            <a:r>
              <a:rPr lang="en-AU" sz="800" u="sng" dirty="0"/>
              <a:t>University Press</a:t>
            </a:r>
            <a:r>
              <a:rPr lang="en-AU" sz="800" b="1" u="sng" dirty="0"/>
              <a:t>: 485-533</a:t>
            </a:r>
            <a:r>
              <a:rPr lang="en-AU" sz="800" b="1" u="sng" dirty="0" smtClean="0"/>
              <a:t>.</a:t>
            </a:r>
            <a:endParaRPr lang="en-GB" sz="800" dirty="0"/>
          </a:p>
        </p:txBody>
      </p:sp>
    </p:spTree>
    <p:extLst>
      <p:ext uri="{BB962C8B-B14F-4D97-AF65-F5344CB8AC3E}">
        <p14:creationId xmlns:p14="http://schemas.microsoft.com/office/powerpoint/2010/main" val="3192383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Agro technology choices</a:t>
            </a:r>
            <a:endParaRPr lang="en-AU" dirty="0"/>
          </a:p>
        </p:txBody>
      </p:sp>
      <p:sp>
        <p:nvSpPr>
          <p:cNvPr id="3" name="Content Placeholder 2"/>
          <p:cNvSpPr>
            <a:spLocks noGrp="1"/>
          </p:cNvSpPr>
          <p:nvPr>
            <p:ph type="subTitle" idx="1"/>
          </p:nvPr>
        </p:nvSpPr>
        <p:spPr/>
        <p:txBody>
          <a:bodyPr/>
          <a:lstStyle/>
          <a:p>
            <a:endParaRPr lang="en-AU" dirty="0" smtClean="0"/>
          </a:p>
        </p:txBody>
      </p:sp>
    </p:spTree>
    <p:extLst>
      <p:ext uri="{BB962C8B-B14F-4D97-AF65-F5344CB8AC3E}">
        <p14:creationId xmlns:p14="http://schemas.microsoft.com/office/powerpoint/2010/main" val="9293208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445" t="2750" r="12448" b="25851"/>
          <a:stretch/>
        </p:blipFill>
        <p:spPr>
          <a:xfrm>
            <a:off x="0" y="0"/>
            <a:ext cx="4336676" cy="6858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1223" t="20601" r="24002" b="47900"/>
          <a:stretch/>
        </p:blipFill>
        <p:spPr>
          <a:xfrm>
            <a:off x="4502692" y="1052736"/>
            <a:ext cx="4644878" cy="4495043"/>
          </a:xfrm>
          <a:prstGeom prst="rect">
            <a:avLst/>
          </a:prstGeom>
        </p:spPr>
      </p:pic>
    </p:spTree>
    <p:extLst>
      <p:ext uri="{BB962C8B-B14F-4D97-AF65-F5344CB8AC3E}">
        <p14:creationId xmlns:p14="http://schemas.microsoft.com/office/powerpoint/2010/main" val="2994857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50106"/>
          </a:xfrm>
        </p:spPr>
        <p:txBody>
          <a:bodyPr/>
          <a:lstStyle/>
          <a:p>
            <a:r>
              <a:rPr lang="en-AU" dirty="0" smtClean="0"/>
              <a:t>Green revolution (from 1940s)</a:t>
            </a:r>
            <a:endParaRPr lang="en-GB" dirty="0"/>
          </a:p>
        </p:txBody>
      </p:sp>
      <p:sp>
        <p:nvSpPr>
          <p:cNvPr id="3" name="Content Placeholder 2"/>
          <p:cNvSpPr>
            <a:spLocks noGrp="1"/>
          </p:cNvSpPr>
          <p:nvPr>
            <p:ph sz="half" idx="1"/>
          </p:nvPr>
        </p:nvSpPr>
        <p:spPr>
          <a:xfrm>
            <a:off x="457200" y="1124744"/>
            <a:ext cx="4038600" cy="5001419"/>
          </a:xfrm>
        </p:spPr>
        <p:txBody>
          <a:bodyPr/>
          <a:lstStyle/>
          <a:p>
            <a:r>
              <a:rPr lang="en-AU" sz="2400" dirty="0" smtClean="0"/>
              <a:t>Productivity increases</a:t>
            </a:r>
          </a:p>
          <a:p>
            <a:pPr lvl="1"/>
            <a:r>
              <a:rPr lang="en-AU" sz="2000" dirty="0" smtClean="0"/>
              <a:t>more inputs</a:t>
            </a:r>
          </a:p>
          <a:p>
            <a:pPr lvl="2"/>
            <a:r>
              <a:rPr lang="en-AU" sz="1800" dirty="0" smtClean="0"/>
              <a:t>fertilisers</a:t>
            </a:r>
          </a:p>
          <a:p>
            <a:pPr lvl="2"/>
            <a:r>
              <a:rPr lang="en-AU" sz="1800" dirty="0" smtClean="0"/>
              <a:t>herbicides &amp; pesticides</a:t>
            </a:r>
          </a:p>
          <a:p>
            <a:pPr lvl="2"/>
            <a:r>
              <a:rPr lang="en-AU" sz="1800" dirty="0" smtClean="0"/>
              <a:t>energy (machines)</a:t>
            </a:r>
          </a:p>
          <a:p>
            <a:pPr lvl="2"/>
            <a:r>
              <a:rPr lang="en-AU" sz="1800" dirty="0" smtClean="0"/>
              <a:t>water</a:t>
            </a:r>
          </a:p>
          <a:p>
            <a:pPr lvl="1"/>
            <a:r>
              <a:rPr lang="en-AU" sz="2000" dirty="0" smtClean="0"/>
              <a:t>patented seed varieties</a:t>
            </a:r>
          </a:p>
          <a:p>
            <a:pPr lvl="2"/>
            <a:r>
              <a:rPr lang="en-AU" sz="1800" dirty="0" smtClean="0"/>
              <a:t>hybrids</a:t>
            </a:r>
          </a:p>
          <a:p>
            <a:pPr lvl="2"/>
            <a:r>
              <a:rPr lang="en-AU" sz="1800" dirty="0" smtClean="0"/>
              <a:t>GMOs</a:t>
            </a:r>
          </a:p>
          <a:p>
            <a:r>
              <a:rPr lang="en-AU" sz="2000" dirty="0"/>
              <a:t>Impact on food security / sovereignty</a:t>
            </a:r>
          </a:p>
          <a:p>
            <a:pPr lvl="1"/>
            <a:r>
              <a:rPr lang="en-AU" sz="1800" dirty="0"/>
              <a:t>loss of market share</a:t>
            </a:r>
          </a:p>
          <a:p>
            <a:pPr lvl="1"/>
            <a:r>
              <a:rPr lang="en-AU" sz="1800" dirty="0"/>
              <a:t>dependence on </a:t>
            </a:r>
            <a:r>
              <a:rPr lang="en-AU" sz="1800" dirty="0" smtClean="0"/>
              <a:t>imports</a:t>
            </a:r>
          </a:p>
          <a:p>
            <a:pPr lvl="1"/>
            <a:r>
              <a:rPr lang="en-AU" sz="1800" dirty="0" smtClean="0"/>
              <a:t>power and profit for TNCs (Bayer, Monsanto, </a:t>
            </a:r>
            <a:r>
              <a:rPr lang="en-AU" sz="1800" dirty="0" err="1" smtClean="0"/>
              <a:t>etc</a:t>
            </a:r>
            <a:r>
              <a:rPr lang="en-AU" sz="1800" dirty="0" smtClean="0"/>
              <a:t>)</a:t>
            </a:r>
            <a:endParaRPr lang="en-GB" sz="1800" dirty="0"/>
          </a:p>
        </p:txBody>
      </p:sp>
      <p:sp>
        <p:nvSpPr>
          <p:cNvPr id="4" name="Content Placeholder 3"/>
          <p:cNvSpPr>
            <a:spLocks noGrp="1"/>
          </p:cNvSpPr>
          <p:nvPr>
            <p:ph sz="half" idx="2"/>
          </p:nvPr>
        </p:nvSpPr>
        <p:spPr>
          <a:xfrm>
            <a:off x="4648200" y="1124744"/>
            <a:ext cx="4038600" cy="5001419"/>
          </a:xfrm>
        </p:spPr>
        <p:txBody>
          <a:bodyPr/>
          <a:lstStyle/>
          <a:p>
            <a:r>
              <a:rPr lang="en-AU" sz="2000" dirty="0" smtClean="0"/>
              <a:t>Impacts on small farmers</a:t>
            </a:r>
          </a:p>
          <a:p>
            <a:pPr lvl="1"/>
            <a:r>
              <a:rPr lang="en-AU" sz="1800" dirty="0" smtClean="0"/>
              <a:t>unemployment from import competition (mechanised broad acre farming supported by cheap energy)</a:t>
            </a:r>
          </a:p>
          <a:p>
            <a:pPr lvl="1"/>
            <a:r>
              <a:rPr lang="en-AU" sz="1800" dirty="0" smtClean="0"/>
              <a:t>peonage (dependence on seeds, herbicides &amp; pesticides, fertilisers, and credit)</a:t>
            </a:r>
          </a:p>
          <a:p>
            <a:pPr lvl="1"/>
            <a:r>
              <a:rPr lang="en-AU" sz="1800" dirty="0" smtClean="0"/>
              <a:t>toxicity </a:t>
            </a:r>
          </a:p>
          <a:p>
            <a:pPr lvl="1"/>
            <a:r>
              <a:rPr lang="en-AU" sz="1800" dirty="0" smtClean="0"/>
              <a:t>urban migration</a:t>
            </a:r>
          </a:p>
          <a:p>
            <a:r>
              <a:rPr lang="en-AU" sz="2000" dirty="0" smtClean="0"/>
              <a:t>Impact on environment</a:t>
            </a:r>
          </a:p>
          <a:p>
            <a:pPr lvl="1"/>
            <a:r>
              <a:rPr lang="en-AU" sz="1800" dirty="0" smtClean="0"/>
              <a:t>use of water</a:t>
            </a:r>
          </a:p>
          <a:p>
            <a:pPr lvl="1"/>
            <a:r>
              <a:rPr lang="en-AU" sz="1800" dirty="0" smtClean="0"/>
              <a:t>soil degradation</a:t>
            </a:r>
          </a:p>
          <a:p>
            <a:pPr lvl="1"/>
            <a:r>
              <a:rPr lang="en-AU" sz="1800" dirty="0" smtClean="0"/>
              <a:t>run-off</a:t>
            </a:r>
          </a:p>
          <a:p>
            <a:pPr lvl="1"/>
            <a:r>
              <a:rPr lang="en-AU" sz="1800" dirty="0" smtClean="0"/>
              <a:t>energy</a:t>
            </a:r>
          </a:p>
        </p:txBody>
      </p:sp>
    </p:spTree>
    <p:extLst>
      <p:ext uri="{BB962C8B-B14F-4D97-AF65-F5344CB8AC3E}">
        <p14:creationId xmlns:p14="http://schemas.microsoft.com/office/powerpoint/2010/main" val="3813684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r>
              <a:rPr lang="en-AU" dirty="0" smtClean="0"/>
              <a:t>Large </a:t>
            </a:r>
            <a:r>
              <a:rPr lang="en-AU" dirty="0"/>
              <a:t>scale industrial farming</a:t>
            </a:r>
          </a:p>
        </p:txBody>
      </p:sp>
      <p:sp>
        <p:nvSpPr>
          <p:cNvPr id="4" name="Content Placeholder 3"/>
          <p:cNvSpPr>
            <a:spLocks noGrp="1"/>
          </p:cNvSpPr>
          <p:nvPr>
            <p:ph idx="1"/>
          </p:nvPr>
        </p:nvSpPr>
        <p:spPr>
          <a:xfrm>
            <a:off x="457200" y="1667941"/>
            <a:ext cx="8229600" cy="4713387"/>
          </a:xfrm>
        </p:spPr>
        <p:txBody>
          <a:bodyPr/>
          <a:lstStyle/>
          <a:p>
            <a:r>
              <a:rPr lang="en-AU" sz="2400" dirty="0" smtClean="0"/>
              <a:t>Input intense: seeds, herbicides, pesticides, fertiliser, water, energy and credit</a:t>
            </a:r>
          </a:p>
          <a:p>
            <a:r>
              <a:rPr lang="en-AU" sz="2400" dirty="0" smtClean="0"/>
              <a:t>Biased towards meat (stockfeed), biofuels and junk (sugary beverages and packaged foods) </a:t>
            </a:r>
          </a:p>
          <a:p>
            <a:r>
              <a:rPr lang="en-AU" sz="2400" dirty="0" smtClean="0"/>
              <a:t>Industrial meat production </a:t>
            </a:r>
          </a:p>
          <a:p>
            <a:r>
              <a:rPr lang="en-AU" sz="2400" dirty="0" smtClean="0"/>
              <a:t>Integrated in global value chains </a:t>
            </a:r>
            <a:r>
              <a:rPr lang="en-AU" sz="2400" dirty="0"/>
              <a:t>managed by </a:t>
            </a:r>
            <a:r>
              <a:rPr lang="en-AU" sz="2400" dirty="0" smtClean="0"/>
              <a:t>TNCs (including seeds, chemicals, manufacturing, and big finance)</a:t>
            </a:r>
          </a:p>
          <a:p>
            <a:r>
              <a:rPr lang="en-AU" sz="2400" dirty="0" smtClean="0"/>
              <a:t>Supported through import protection and tariff barriers</a:t>
            </a:r>
          </a:p>
          <a:p>
            <a:r>
              <a:rPr lang="en-AU" sz="2400" dirty="0" smtClean="0"/>
              <a:t>Regulated by WTO, PTAs &amp; BITs</a:t>
            </a:r>
          </a:p>
        </p:txBody>
      </p:sp>
    </p:spTree>
    <p:extLst>
      <p:ext uri="{BB962C8B-B14F-4D97-AF65-F5344CB8AC3E}">
        <p14:creationId xmlns:p14="http://schemas.microsoft.com/office/powerpoint/2010/main" val="581510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AU" sz="3600" dirty="0" smtClean="0"/>
              <a:t>Small farming under pressure in developing countries</a:t>
            </a:r>
            <a:endParaRPr lang="en-AU" sz="3600" dirty="0"/>
          </a:p>
        </p:txBody>
      </p:sp>
      <p:sp>
        <p:nvSpPr>
          <p:cNvPr id="3" name="Content Placeholder 2"/>
          <p:cNvSpPr>
            <a:spLocks noGrp="1"/>
          </p:cNvSpPr>
          <p:nvPr>
            <p:ph idx="1"/>
          </p:nvPr>
        </p:nvSpPr>
        <p:spPr>
          <a:xfrm>
            <a:off x="457200" y="1628800"/>
            <a:ext cx="8229600" cy="4752528"/>
          </a:xfrm>
        </p:spPr>
        <p:txBody>
          <a:bodyPr/>
          <a:lstStyle/>
          <a:p>
            <a:r>
              <a:rPr lang="en-AU" sz="2800" dirty="0" smtClean="0"/>
              <a:t>Food self-sufficiency weakened by </a:t>
            </a:r>
          </a:p>
          <a:p>
            <a:pPr lvl="1"/>
            <a:r>
              <a:rPr lang="en-AU" sz="2400" dirty="0" smtClean="0"/>
              <a:t>structural adjustment (move to cash crops)</a:t>
            </a:r>
          </a:p>
          <a:p>
            <a:pPr lvl="1"/>
            <a:r>
              <a:rPr lang="en-AU" sz="2400" dirty="0" smtClean="0"/>
              <a:t>rich world protectionism</a:t>
            </a:r>
          </a:p>
          <a:p>
            <a:pPr lvl="1"/>
            <a:r>
              <a:rPr lang="en-AU" sz="2400" dirty="0" smtClean="0"/>
              <a:t>price volatility from speculation</a:t>
            </a:r>
          </a:p>
          <a:p>
            <a:r>
              <a:rPr lang="en-AU" sz="2800" dirty="0" smtClean="0"/>
              <a:t>Social impact</a:t>
            </a:r>
          </a:p>
          <a:p>
            <a:pPr lvl="1"/>
            <a:r>
              <a:rPr lang="en-AU" sz="2400" dirty="0" smtClean="0"/>
              <a:t>farmer suicides</a:t>
            </a:r>
          </a:p>
          <a:p>
            <a:pPr lvl="1"/>
            <a:r>
              <a:rPr lang="en-AU" sz="2400" dirty="0" smtClean="0"/>
              <a:t>urban migration with huge slums in big cities</a:t>
            </a:r>
          </a:p>
          <a:p>
            <a:pPr lvl="1"/>
            <a:r>
              <a:rPr lang="en-AU" sz="2400" dirty="0" smtClean="0"/>
              <a:t>periodic food crises </a:t>
            </a:r>
            <a:endParaRPr lang="en-AU" sz="2400" dirty="0"/>
          </a:p>
          <a:p>
            <a:pPr lvl="2"/>
            <a:r>
              <a:rPr lang="en-AU" sz="2000" dirty="0" smtClean="0"/>
              <a:t>food aid (surplus/subsidised) further jeopardises local farmers</a:t>
            </a:r>
          </a:p>
        </p:txBody>
      </p:sp>
    </p:spTree>
    <p:extLst>
      <p:ext uri="{BB962C8B-B14F-4D97-AF65-F5344CB8AC3E}">
        <p14:creationId xmlns:p14="http://schemas.microsoft.com/office/powerpoint/2010/main" val="20688226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Food </a:t>
            </a:r>
            <a:r>
              <a:rPr lang="en-AU" dirty="0"/>
              <a:t>sovereignty or food security</a:t>
            </a:r>
            <a:r>
              <a:rPr lang="en-AU" dirty="0" smtClean="0"/>
              <a:t>?</a:t>
            </a:r>
            <a:endParaRPr lang="en-AU" dirty="0"/>
          </a:p>
        </p:txBody>
      </p:sp>
      <p:sp>
        <p:nvSpPr>
          <p:cNvPr id="3" name="Content Placeholder 2"/>
          <p:cNvSpPr>
            <a:spLocks noGrp="1"/>
          </p:cNvSpPr>
          <p:nvPr>
            <p:ph idx="1"/>
          </p:nvPr>
        </p:nvSpPr>
        <p:spPr/>
        <p:txBody>
          <a:bodyPr/>
          <a:lstStyle/>
          <a:p>
            <a:r>
              <a:rPr lang="en-AU" sz="2800" dirty="0"/>
              <a:t>Food </a:t>
            </a:r>
            <a:r>
              <a:rPr lang="en-AU" sz="2800" dirty="0" smtClean="0"/>
              <a:t>sovereignty</a:t>
            </a:r>
          </a:p>
          <a:p>
            <a:pPr lvl="1"/>
            <a:r>
              <a:rPr lang="en-AU" sz="2400" dirty="0" smtClean="0"/>
              <a:t>national food policy autonomy</a:t>
            </a:r>
          </a:p>
          <a:p>
            <a:pPr lvl="1"/>
            <a:r>
              <a:rPr lang="en-AU" sz="2400" dirty="0" smtClean="0"/>
              <a:t>small scale productive sovereignty </a:t>
            </a:r>
          </a:p>
          <a:p>
            <a:r>
              <a:rPr lang="en-AU" sz="2800" dirty="0" smtClean="0"/>
              <a:t>Food security</a:t>
            </a:r>
          </a:p>
          <a:p>
            <a:pPr lvl="1"/>
            <a:r>
              <a:rPr lang="en-AU" sz="2400" dirty="0" smtClean="0"/>
              <a:t>continued dependence on imported foods from the protected North</a:t>
            </a:r>
          </a:p>
          <a:p>
            <a:pPr lvl="1"/>
            <a:r>
              <a:rPr lang="en-AU" sz="2400" dirty="0" smtClean="0"/>
              <a:t>small farms integrated within global value chains</a:t>
            </a:r>
            <a:endParaRPr lang="en-AU" sz="2400" dirty="0"/>
          </a:p>
          <a:p>
            <a:pPr lvl="2"/>
            <a:r>
              <a:rPr lang="en-AU" sz="2000" dirty="0" smtClean="0"/>
              <a:t>input dependent </a:t>
            </a:r>
          </a:p>
          <a:p>
            <a:pPr lvl="2"/>
            <a:r>
              <a:rPr lang="en-AU" sz="2000" dirty="0" smtClean="0"/>
              <a:t>controlled </a:t>
            </a:r>
            <a:r>
              <a:rPr lang="en-AU" sz="2000" dirty="0"/>
              <a:t>by the procurement choices of processors and retailers</a:t>
            </a:r>
          </a:p>
          <a:p>
            <a:pPr lvl="2"/>
            <a:r>
              <a:rPr lang="en-AU" sz="2000" dirty="0" smtClean="0"/>
              <a:t>generating </a:t>
            </a:r>
            <a:r>
              <a:rPr lang="en-AU" sz="2000" dirty="0"/>
              <a:t>foreign </a:t>
            </a:r>
            <a:r>
              <a:rPr lang="en-AU" sz="2000" dirty="0" smtClean="0"/>
              <a:t>currency</a:t>
            </a:r>
            <a:endParaRPr lang="en-AU" sz="2000" dirty="0"/>
          </a:p>
        </p:txBody>
      </p:sp>
    </p:spTree>
    <p:extLst>
      <p:ext uri="{BB962C8B-B14F-4D97-AF65-F5344CB8AC3E}">
        <p14:creationId xmlns:p14="http://schemas.microsoft.com/office/powerpoint/2010/main" val="19824789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052736"/>
            <a:ext cx="7772400" cy="2403698"/>
          </a:xfrm>
        </p:spPr>
        <p:txBody>
          <a:bodyPr/>
          <a:lstStyle/>
          <a:p>
            <a:r>
              <a:rPr lang="en-AU" dirty="0" smtClean="0"/>
              <a:t>Land use choices (and water)</a:t>
            </a:r>
            <a:endParaRPr lang="en-GB" dirty="0"/>
          </a:p>
        </p:txBody>
      </p:sp>
      <p:sp>
        <p:nvSpPr>
          <p:cNvPr id="5" name="Subtitle 4"/>
          <p:cNvSpPr>
            <a:spLocks noGrp="1"/>
          </p:cNvSpPr>
          <p:nvPr>
            <p:ph type="subTitle" idx="1"/>
          </p:nvPr>
        </p:nvSpPr>
        <p:spPr/>
        <p:txBody>
          <a:bodyPr/>
          <a:lstStyle/>
          <a:p>
            <a:r>
              <a:rPr lang="en-AU" dirty="0" smtClean="0"/>
              <a:t>meat</a:t>
            </a:r>
          </a:p>
          <a:p>
            <a:r>
              <a:rPr lang="en-AU" dirty="0" smtClean="0"/>
              <a:t>biofuels</a:t>
            </a:r>
          </a:p>
          <a:p>
            <a:r>
              <a:rPr lang="en-AU" dirty="0" smtClean="0"/>
              <a:t>land grabbing</a:t>
            </a:r>
            <a:endParaRPr lang="en-GB" dirty="0"/>
          </a:p>
        </p:txBody>
      </p:sp>
    </p:spTree>
    <p:extLst>
      <p:ext uri="{BB962C8B-B14F-4D97-AF65-F5344CB8AC3E}">
        <p14:creationId xmlns:p14="http://schemas.microsoft.com/office/powerpoint/2010/main" val="4126950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251" t="18627" r="61471" b="51052"/>
          <a:stretch/>
        </p:blipFill>
        <p:spPr bwMode="auto">
          <a:xfrm>
            <a:off x="85018" y="104909"/>
            <a:ext cx="3356917" cy="3313509"/>
          </a:xfrm>
          <a:prstGeom prst="rect">
            <a:avLst/>
          </a:prstGeom>
          <a:noFill/>
          <a:ln w="19050">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43297" y="4915034"/>
            <a:ext cx="3204568" cy="1754326"/>
          </a:xfrm>
          <a:prstGeom prst="rect">
            <a:avLst/>
          </a:prstGeom>
          <a:noFill/>
          <a:ln>
            <a:solidFill>
              <a:schemeClr val="tx1"/>
            </a:solidFill>
          </a:ln>
        </p:spPr>
        <p:txBody>
          <a:bodyPr wrap="square" rtlCol="0">
            <a:spAutoFit/>
          </a:bodyPr>
          <a:lstStyle/>
          <a:p>
            <a:r>
              <a:rPr lang="en-AU" dirty="0"/>
              <a:t>Figure 1. Changes to food supply worldwide (A) in all major food groups and (B) with </a:t>
            </a:r>
            <a:r>
              <a:rPr lang="en-AU" dirty="0" smtClean="0"/>
              <a:t>cereals excluded </a:t>
            </a:r>
            <a:r>
              <a:rPr lang="en-AU" dirty="0"/>
              <a:t>to allow closer visualization of the rise in meat supply.</a:t>
            </a:r>
          </a:p>
        </p:txBody>
      </p:sp>
      <p:sp>
        <p:nvSpPr>
          <p:cNvPr id="5" name="TextBox 4"/>
          <p:cNvSpPr txBox="1"/>
          <p:nvPr/>
        </p:nvSpPr>
        <p:spPr>
          <a:xfrm>
            <a:off x="3491880" y="6309320"/>
            <a:ext cx="5472608" cy="415498"/>
          </a:xfrm>
          <a:prstGeom prst="rect">
            <a:avLst/>
          </a:prstGeom>
          <a:noFill/>
        </p:spPr>
        <p:txBody>
          <a:bodyPr wrap="square" rtlCol="0">
            <a:spAutoFit/>
          </a:bodyPr>
          <a:lstStyle/>
          <a:p>
            <a:r>
              <a:rPr lang="en-AU" sz="1000" dirty="0" err="1"/>
              <a:t>Basu</a:t>
            </a:r>
            <a:r>
              <a:rPr lang="en-AU" sz="1000" dirty="0"/>
              <a:t>, Sanjay. "The Transitional Dynamics of Caloric Ecosystems: Changes in the Food Supply around the World." </a:t>
            </a:r>
            <a:r>
              <a:rPr lang="en-AU" sz="1000" i="1" dirty="0"/>
              <a:t>Critical Public Health 25, no. 3 (2015/05/27 2014): 248-64.</a:t>
            </a: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86" t="49128" r="54932" b="18368"/>
          <a:stretch/>
        </p:blipFill>
        <p:spPr bwMode="auto">
          <a:xfrm>
            <a:off x="3421793" y="1116180"/>
            <a:ext cx="5676584" cy="4401052"/>
          </a:xfrm>
          <a:prstGeom prst="rect">
            <a:avLst/>
          </a:prstGeom>
          <a:noFill/>
          <a:ln w="19050">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536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6351711"/>
            <a:ext cx="8856984" cy="461665"/>
          </a:xfrm>
          <a:prstGeom prst="rect">
            <a:avLst/>
          </a:prstGeom>
          <a:noFill/>
        </p:spPr>
        <p:txBody>
          <a:bodyPr wrap="square" rtlCol="0">
            <a:spAutoFit/>
          </a:bodyPr>
          <a:lstStyle/>
          <a:p>
            <a:r>
              <a:rPr lang="en-AU" sz="1200" dirty="0" err="1"/>
              <a:t>Basu</a:t>
            </a:r>
            <a:r>
              <a:rPr lang="en-AU" sz="1200" dirty="0"/>
              <a:t>, Sanjay. "The Transitional Dynamics of Caloric Ecosystems: Changes in the Food Supply around the World." </a:t>
            </a:r>
            <a:r>
              <a:rPr lang="en-AU" sz="1200" i="1" dirty="0"/>
              <a:t>Critical Public Health 25, no. 3 (2015/05/27 2014): 248-64.</a:t>
            </a:r>
          </a:p>
        </p:txBody>
      </p:sp>
      <p:sp>
        <p:nvSpPr>
          <p:cNvPr id="8" name="TextBox 7"/>
          <p:cNvSpPr txBox="1"/>
          <p:nvPr/>
        </p:nvSpPr>
        <p:spPr>
          <a:xfrm>
            <a:off x="107505" y="44624"/>
            <a:ext cx="8856984" cy="461665"/>
          </a:xfrm>
          <a:prstGeom prst="rect">
            <a:avLst/>
          </a:prstGeom>
          <a:solidFill>
            <a:schemeClr val="bg1"/>
          </a:solidFill>
          <a:ln>
            <a:solidFill>
              <a:schemeClr val="tx1"/>
            </a:solidFill>
          </a:ln>
        </p:spPr>
        <p:txBody>
          <a:bodyPr wrap="square" rtlCol="0">
            <a:spAutoFit/>
          </a:bodyPr>
          <a:lstStyle/>
          <a:p>
            <a:pPr algn="ctr"/>
            <a:r>
              <a:rPr lang="en-AU" sz="2400" b="1" dirty="0"/>
              <a:t>Figure 2. Rise in meat </a:t>
            </a:r>
            <a:r>
              <a:rPr lang="en-AU" sz="2400" b="1" dirty="0" smtClean="0"/>
              <a:t>supply (worldwide)</a:t>
            </a:r>
            <a:endParaRPr lang="en-AU"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387" y="909637"/>
            <a:ext cx="6753225" cy="5038725"/>
          </a:xfrm>
          <a:prstGeom prst="rect">
            <a:avLst/>
          </a:prstGeom>
        </p:spPr>
      </p:pic>
    </p:spTree>
    <p:extLst>
      <p:ext uri="{BB962C8B-B14F-4D97-AF65-F5344CB8AC3E}">
        <p14:creationId xmlns:p14="http://schemas.microsoft.com/office/powerpoint/2010/main" val="198755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Stunting, overweight, wasting and NCDs</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1632900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751" y="44624"/>
            <a:ext cx="8678738" cy="461665"/>
          </a:xfrm>
          <a:prstGeom prst="rect">
            <a:avLst/>
          </a:prstGeom>
          <a:noFill/>
          <a:ln>
            <a:solidFill>
              <a:schemeClr val="tx1"/>
            </a:solidFill>
          </a:ln>
        </p:spPr>
        <p:txBody>
          <a:bodyPr wrap="square" rtlCol="0">
            <a:spAutoFit/>
          </a:bodyPr>
          <a:lstStyle/>
          <a:p>
            <a:pPr algn="ctr"/>
            <a:r>
              <a:rPr lang="en-AU" sz="2400" dirty="0"/>
              <a:t>Figure 3. Vegetable supply changes worldwide.</a:t>
            </a:r>
          </a:p>
        </p:txBody>
      </p:sp>
      <p:sp>
        <p:nvSpPr>
          <p:cNvPr id="5" name="TextBox 4"/>
          <p:cNvSpPr txBox="1"/>
          <p:nvPr/>
        </p:nvSpPr>
        <p:spPr>
          <a:xfrm>
            <a:off x="107504" y="6351711"/>
            <a:ext cx="8856984" cy="461665"/>
          </a:xfrm>
          <a:prstGeom prst="rect">
            <a:avLst/>
          </a:prstGeom>
          <a:noFill/>
        </p:spPr>
        <p:txBody>
          <a:bodyPr wrap="square" rtlCol="0">
            <a:spAutoFit/>
          </a:bodyPr>
          <a:lstStyle/>
          <a:p>
            <a:r>
              <a:rPr lang="en-AU" sz="1200" dirty="0" err="1"/>
              <a:t>Basu</a:t>
            </a:r>
            <a:r>
              <a:rPr lang="en-AU" sz="1200" dirty="0"/>
              <a:t>, Sanjay. "The Transitional Dynamics of Caloric Ecosystems: Changes in the Food Supply around the World." </a:t>
            </a:r>
            <a:r>
              <a:rPr lang="en-AU" sz="1200" i="1" dirty="0"/>
              <a:t>Critical Public Health 25, no. 3 (2015/05/27 2014): 248-64.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087" y="823912"/>
            <a:ext cx="6981825" cy="5210175"/>
          </a:xfrm>
          <a:prstGeom prst="rect">
            <a:avLst/>
          </a:prstGeom>
        </p:spPr>
      </p:pic>
    </p:spTree>
    <p:extLst>
      <p:ext uri="{BB962C8B-B14F-4D97-AF65-F5344CB8AC3E}">
        <p14:creationId xmlns:p14="http://schemas.microsoft.com/office/powerpoint/2010/main" val="40198687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1" y="44624"/>
            <a:ext cx="8678738" cy="830997"/>
          </a:xfrm>
          <a:prstGeom prst="rect">
            <a:avLst/>
          </a:prstGeom>
          <a:noFill/>
          <a:ln>
            <a:noFill/>
          </a:ln>
        </p:spPr>
        <p:txBody>
          <a:bodyPr wrap="square" rtlCol="0">
            <a:spAutoFit/>
          </a:bodyPr>
          <a:lstStyle/>
          <a:p>
            <a:pPr algn="ctr"/>
            <a:r>
              <a:rPr lang="en-AU" sz="2400" b="1" dirty="0" smtClean="0"/>
              <a:t>Intraregional </a:t>
            </a:r>
            <a:r>
              <a:rPr lang="en-AU" sz="2400" b="1" dirty="0"/>
              <a:t>supply changes: </a:t>
            </a:r>
            <a:r>
              <a:rPr lang="en-AU" sz="2400" b="1" dirty="0" smtClean="0"/>
              <a:t/>
            </a:r>
            <a:br>
              <a:rPr lang="en-AU" sz="2400" b="1" dirty="0" smtClean="0"/>
            </a:br>
            <a:r>
              <a:rPr lang="en-AU" sz="2400" b="1" dirty="0" smtClean="0"/>
              <a:t>(</a:t>
            </a:r>
            <a:r>
              <a:rPr lang="en-AU" sz="2400" b="1" dirty="0"/>
              <a:t>A) </a:t>
            </a:r>
            <a:r>
              <a:rPr lang="en-AU" sz="2400" b="1" dirty="0" smtClean="0"/>
              <a:t>meat </a:t>
            </a:r>
            <a:r>
              <a:rPr lang="en-AU" sz="2400" b="1" dirty="0"/>
              <a:t>supply in Southeast Asia; </a:t>
            </a:r>
          </a:p>
        </p:txBody>
      </p:sp>
      <p:sp>
        <p:nvSpPr>
          <p:cNvPr id="6" name="TextBox 5"/>
          <p:cNvSpPr txBox="1"/>
          <p:nvPr/>
        </p:nvSpPr>
        <p:spPr>
          <a:xfrm>
            <a:off x="107504" y="6351711"/>
            <a:ext cx="8856984" cy="461665"/>
          </a:xfrm>
          <a:prstGeom prst="rect">
            <a:avLst/>
          </a:prstGeom>
          <a:noFill/>
        </p:spPr>
        <p:txBody>
          <a:bodyPr wrap="square" rtlCol="0">
            <a:spAutoFit/>
          </a:bodyPr>
          <a:lstStyle/>
          <a:p>
            <a:r>
              <a:rPr lang="en-AU" sz="1200" dirty="0" err="1"/>
              <a:t>Basu</a:t>
            </a:r>
            <a:r>
              <a:rPr lang="en-AU" sz="1200" dirty="0"/>
              <a:t>, Sanjay. "The Transitional Dynamics of Caloric Ecosystems: Changes in the Food Supply around the World." </a:t>
            </a:r>
            <a:r>
              <a:rPr lang="en-AU" sz="1200" i="1" dirty="0"/>
              <a:t>Critical Public Health 25, no. 3 (2015/05/27 2014): 248-64.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004887"/>
            <a:ext cx="4724400" cy="4848225"/>
          </a:xfrm>
          <a:prstGeom prst="rect">
            <a:avLst/>
          </a:prstGeom>
        </p:spPr>
      </p:pic>
    </p:spTree>
    <p:extLst>
      <p:ext uri="{BB962C8B-B14F-4D97-AF65-F5344CB8AC3E}">
        <p14:creationId xmlns:p14="http://schemas.microsoft.com/office/powerpoint/2010/main" val="3657372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1" y="44624"/>
            <a:ext cx="8678738" cy="1200329"/>
          </a:xfrm>
          <a:prstGeom prst="rect">
            <a:avLst/>
          </a:prstGeom>
          <a:noFill/>
          <a:ln>
            <a:noFill/>
          </a:ln>
        </p:spPr>
        <p:txBody>
          <a:bodyPr wrap="square" rtlCol="0">
            <a:spAutoFit/>
          </a:bodyPr>
          <a:lstStyle/>
          <a:p>
            <a:pPr algn="ctr"/>
            <a:r>
              <a:rPr lang="en-AU" sz="2400" b="1" dirty="0" smtClean="0"/>
              <a:t>Intraregional </a:t>
            </a:r>
            <a:r>
              <a:rPr lang="en-AU" sz="2400" b="1" dirty="0"/>
              <a:t>supply changes: </a:t>
            </a:r>
            <a:endParaRPr lang="en-AU" sz="2400" b="1" dirty="0" smtClean="0"/>
          </a:p>
          <a:p>
            <a:pPr algn="ctr"/>
            <a:r>
              <a:rPr lang="en-AU" sz="2400" b="1" dirty="0" smtClean="0"/>
              <a:t>(</a:t>
            </a:r>
            <a:r>
              <a:rPr lang="en-AU" sz="2400" b="1" dirty="0"/>
              <a:t>B) </a:t>
            </a:r>
            <a:r>
              <a:rPr lang="en-AU" sz="2400" b="1" dirty="0" smtClean="0"/>
              <a:t>relative </a:t>
            </a:r>
            <a:r>
              <a:rPr lang="en-AU" sz="2400" b="1" dirty="0"/>
              <a:t>stability in meat supply in South Asia despite economic growth in </a:t>
            </a:r>
            <a:r>
              <a:rPr lang="en-AU" sz="2400" b="1" dirty="0" smtClean="0"/>
              <a:t>India</a:t>
            </a:r>
            <a:endParaRPr lang="en-AU" sz="2400" b="1" dirty="0"/>
          </a:p>
        </p:txBody>
      </p:sp>
      <p:sp>
        <p:nvSpPr>
          <p:cNvPr id="6" name="TextBox 5"/>
          <p:cNvSpPr txBox="1"/>
          <p:nvPr/>
        </p:nvSpPr>
        <p:spPr>
          <a:xfrm>
            <a:off x="107504" y="6351711"/>
            <a:ext cx="8856984" cy="461665"/>
          </a:xfrm>
          <a:prstGeom prst="rect">
            <a:avLst/>
          </a:prstGeom>
          <a:noFill/>
        </p:spPr>
        <p:txBody>
          <a:bodyPr wrap="square" rtlCol="0">
            <a:spAutoFit/>
          </a:bodyPr>
          <a:lstStyle/>
          <a:p>
            <a:r>
              <a:rPr lang="en-AU" sz="1200" dirty="0" err="1"/>
              <a:t>Basu</a:t>
            </a:r>
            <a:r>
              <a:rPr lang="en-AU" sz="1200" dirty="0"/>
              <a:t>, Sanjay. "The Transitional Dynamics of Caloric Ecosystems: Changes in the Food Supply around the World." </a:t>
            </a:r>
            <a:r>
              <a:rPr lang="en-AU" sz="1200" i="1" dirty="0"/>
              <a:t>Critical Public Health 25, no. 3 (2015/05/27 2014): 248-64.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325" y="1330796"/>
            <a:ext cx="4705350" cy="4762500"/>
          </a:xfrm>
          <a:prstGeom prst="rect">
            <a:avLst/>
          </a:prstGeom>
        </p:spPr>
      </p:pic>
    </p:spTree>
    <p:extLst>
      <p:ext uri="{BB962C8B-B14F-4D97-AF65-F5344CB8AC3E}">
        <p14:creationId xmlns:p14="http://schemas.microsoft.com/office/powerpoint/2010/main" val="4241492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Use of land for meat</a:t>
            </a:r>
            <a:endParaRPr lang="en-AU" dirty="0"/>
          </a:p>
        </p:txBody>
      </p:sp>
      <p:sp>
        <p:nvSpPr>
          <p:cNvPr id="3" name="Content Placeholder 2"/>
          <p:cNvSpPr>
            <a:spLocks noGrp="1"/>
          </p:cNvSpPr>
          <p:nvPr>
            <p:ph idx="1"/>
          </p:nvPr>
        </p:nvSpPr>
        <p:spPr>
          <a:xfrm>
            <a:off x="457200" y="1600200"/>
            <a:ext cx="8229600" cy="4421087"/>
          </a:xfrm>
        </p:spPr>
        <p:txBody>
          <a:bodyPr/>
          <a:lstStyle/>
          <a:p>
            <a:pPr>
              <a:tabLst>
                <a:tab pos="4297363" algn="l"/>
              </a:tabLst>
            </a:pPr>
            <a:r>
              <a:rPr lang="en-AU" dirty="0" smtClean="0"/>
              <a:t>Pasture 	35 m km</a:t>
            </a:r>
            <a:r>
              <a:rPr lang="en-AU" baseline="30000" dirty="0" smtClean="0"/>
              <a:t>2</a:t>
            </a:r>
            <a:endParaRPr lang="en-AU" dirty="0" smtClean="0"/>
          </a:p>
          <a:p>
            <a:pPr>
              <a:tabLst>
                <a:tab pos="4297363" algn="l"/>
              </a:tabLst>
            </a:pPr>
            <a:r>
              <a:rPr lang="en-AU" dirty="0" smtClean="0"/>
              <a:t>Cropland	14 m km</a:t>
            </a:r>
            <a:r>
              <a:rPr lang="en-AU" baseline="30000" dirty="0" smtClean="0"/>
              <a:t>2</a:t>
            </a:r>
            <a:endParaRPr lang="en-AU" dirty="0"/>
          </a:p>
          <a:p>
            <a:pPr lvl="1">
              <a:tabLst>
                <a:tab pos="3859213" algn="l"/>
                <a:tab pos="4297363" algn="l"/>
              </a:tabLst>
            </a:pPr>
            <a:r>
              <a:rPr lang="en-AU" dirty="0" smtClean="0"/>
              <a:t>Human plant feed	9.4 m km</a:t>
            </a:r>
            <a:r>
              <a:rPr lang="en-AU" baseline="30000" dirty="0" smtClean="0"/>
              <a:t>2</a:t>
            </a:r>
            <a:r>
              <a:rPr lang="en-AU" dirty="0" smtClean="0"/>
              <a:t> </a:t>
            </a:r>
          </a:p>
          <a:p>
            <a:pPr lvl="1">
              <a:tabLst>
                <a:tab pos="3859213" algn="l"/>
                <a:tab pos="4297363" algn="l"/>
              </a:tabLst>
            </a:pPr>
            <a:r>
              <a:rPr lang="en-AU" dirty="0" smtClean="0"/>
              <a:t>Stockfeed 	4.7 m km</a:t>
            </a:r>
            <a:r>
              <a:rPr lang="en-AU" baseline="30000" dirty="0" smtClean="0"/>
              <a:t>2</a:t>
            </a:r>
            <a:endParaRPr lang="en-AU" dirty="0"/>
          </a:p>
          <a:p>
            <a:pPr>
              <a:tabLst>
                <a:tab pos="4297363" algn="l"/>
              </a:tabLst>
            </a:pPr>
            <a:r>
              <a:rPr lang="en-AU" dirty="0" smtClean="0"/>
              <a:t>Total meat output</a:t>
            </a:r>
          </a:p>
          <a:p>
            <a:pPr lvl="1">
              <a:tabLst>
                <a:tab pos="4297363" algn="l"/>
              </a:tabLst>
            </a:pPr>
            <a:r>
              <a:rPr lang="en-AU" dirty="0" smtClean="0"/>
              <a:t>Grazing	8%</a:t>
            </a:r>
          </a:p>
          <a:p>
            <a:pPr lvl="1">
              <a:tabLst>
                <a:tab pos="4297363" algn="l"/>
              </a:tabLst>
            </a:pPr>
            <a:r>
              <a:rPr lang="en-AU" dirty="0" smtClean="0"/>
              <a:t>Mixed	46%</a:t>
            </a:r>
          </a:p>
          <a:p>
            <a:pPr lvl="1">
              <a:tabLst>
                <a:tab pos="4297363" algn="l"/>
              </a:tabLst>
            </a:pPr>
            <a:r>
              <a:rPr lang="en-AU" dirty="0" smtClean="0"/>
              <a:t>Intensive	45%</a:t>
            </a:r>
            <a:endParaRPr lang="en-AU" dirty="0"/>
          </a:p>
        </p:txBody>
      </p:sp>
      <p:sp>
        <p:nvSpPr>
          <p:cNvPr id="4" name="TextBox 3"/>
          <p:cNvSpPr txBox="1"/>
          <p:nvPr/>
        </p:nvSpPr>
        <p:spPr>
          <a:xfrm>
            <a:off x="144016" y="6279703"/>
            <a:ext cx="8820472" cy="461665"/>
          </a:xfrm>
          <a:prstGeom prst="rect">
            <a:avLst/>
          </a:prstGeom>
          <a:noFill/>
        </p:spPr>
        <p:txBody>
          <a:bodyPr wrap="square" rtlCol="0">
            <a:spAutoFit/>
          </a:bodyPr>
          <a:lstStyle/>
          <a:p>
            <a:r>
              <a:rPr lang="en-AU" sz="1200" dirty="0" err="1"/>
              <a:t>Steinfeld</a:t>
            </a:r>
            <a:r>
              <a:rPr lang="en-AU" sz="1200" dirty="0"/>
              <a:t>, Henning, Pierre Gerber, Tom </a:t>
            </a:r>
            <a:r>
              <a:rPr lang="en-AU" sz="1200" dirty="0" err="1"/>
              <a:t>Wassenaar</a:t>
            </a:r>
            <a:r>
              <a:rPr lang="en-AU" sz="1200" dirty="0"/>
              <a:t>, Vincent Castel, Mauricio Rosales, and Cees de </a:t>
            </a:r>
            <a:r>
              <a:rPr lang="en-AU" sz="1200" dirty="0" err="1"/>
              <a:t>Haan</a:t>
            </a:r>
            <a:r>
              <a:rPr lang="en-AU" sz="1200" dirty="0"/>
              <a:t>. "Livestock's Long Shadow: Environmental Issues and Options." Rome: FAO, 2006</a:t>
            </a:r>
            <a:r>
              <a:rPr lang="en-AU" sz="1200" dirty="0" smtClean="0"/>
              <a:t>.</a:t>
            </a:r>
            <a:endParaRPr lang="en-AU" sz="1200" dirty="0"/>
          </a:p>
        </p:txBody>
      </p:sp>
    </p:spTree>
    <p:extLst>
      <p:ext uri="{BB962C8B-B14F-4D97-AF65-F5344CB8AC3E}">
        <p14:creationId xmlns:p14="http://schemas.microsoft.com/office/powerpoint/2010/main" val="25088081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cost of meat protein</a:t>
            </a:r>
            <a:endParaRPr lang="en-AU" dirty="0"/>
          </a:p>
        </p:txBody>
      </p:sp>
      <p:sp>
        <p:nvSpPr>
          <p:cNvPr id="3" name="Content Placeholder 2"/>
          <p:cNvSpPr>
            <a:spLocks noGrp="1"/>
          </p:cNvSpPr>
          <p:nvPr>
            <p:ph idx="1"/>
          </p:nvPr>
        </p:nvSpPr>
        <p:spPr>
          <a:xfrm>
            <a:off x="457200" y="1600201"/>
            <a:ext cx="8229600" cy="3773016"/>
          </a:xfrm>
        </p:spPr>
        <p:txBody>
          <a:bodyPr/>
          <a:lstStyle/>
          <a:p>
            <a:r>
              <a:rPr lang="en-AU" dirty="0" smtClean="0"/>
              <a:t>Producing 1 kg of </a:t>
            </a:r>
            <a:r>
              <a:rPr lang="en-AU" dirty="0"/>
              <a:t>high-quality animal protein </a:t>
            </a:r>
            <a:r>
              <a:rPr lang="en-AU" dirty="0" smtClean="0"/>
              <a:t>requires:</a:t>
            </a:r>
          </a:p>
          <a:p>
            <a:pPr lvl="1"/>
            <a:r>
              <a:rPr lang="en-AU" dirty="0" smtClean="0"/>
              <a:t>6 kg plant protein</a:t>
            </a:r>
          </a:p>
          <a:p>
            <a:pPr lvl="1"/>
            <a:r>
              <a:rPr lang="en-AU" dirty="0" smtClean="0"/>
              <a:t>100 </a:t>
            </a:r>
            <a:r>
              <a:rPr lang="en-AU" dirty="0"/>
              <a:t>times more water than </a:t>
            </a:r>
            <a:r>
              <a:rPr lang="en-AU" dirty="0" smtClean="0"/>
              <a:t>1 </a:t>
            </a:r>
            <a:r>
              <a:rPr lang="en-AU" dirty="0"/>
              <a:t>kg of grain </a:t>
            </a:r>
            <a:r>
              <a:rPr lang="en-AU" dirty="0" smtClean="0"/>
              <a:t>protein</a:t>
            </a:r>
          </a:p>
          <a:p>
            <a:pPr lvl="1"/>
            <a:r>
              <a:rPr lang="en-AU" dirty="0" smtClean="0"/>
              <a:t>11 times more fossil </a:t>
            </a:r>
            <a:r>
              <a:rPr lang="en-AU" dirty="0"/>
              <a:t>energy </a:t>
            </a:r>
            <a:r>
              <a:rPr lang="en-AU" dirty="0" smtClean="0"/>
              <a:t>than for </a:t>
            </a:r>
            <a:r>
              <a:rPr lang="en-AU" dirty="0"/>
              <a:t>grain protein </a:t>
            </a:r>
            <a:r>
              <a:rPr lang="en-AU" dirty="0" smtClean="0"/>
              <a:t>production</a:t>
            </a:r>
            <a:endParaRPr lang="en-AU" dirty="0"/>
          </a:p>
        </p:txBody>
      </p:sp>
      <p:sp>
        <p:nvSpPr>
          <p:cNvPr id="4" name="TextBox 3"/>
          <p:cNvSpPr txBox="1"/>
          <p:nvPr/>
        </p:nvSpPr>
        <p:spPr>
          <a:xfrm>
            <a:off x="395536" y="6002124"/>
            <a:ext cx="8424936" cy="523220"/>
          </a:xfrm>
          <a:prstGeom prst="rect">
            <a:avLst/>
          </a:prstGeom>
          <a:noFill/>
        </p:spPr>
        <p:txBody>
          <a:bodyPr wrap="square" rtlCol="0">
            <a:spAutoFit/>
          </a:bodyPr>
          <a:lstStyle/>
          <a:p>
            <a:r>
              <a:rPr lang="en-AU" sz="1400" dirty="0"/>
              <a:t>Pimentel, David, and Marcia Pimentel. "Sustainability of Meat-Based and Plant-Based Diets and the Environment." </a:t>
            </a:r>
            <a:r>
              <a:rPr lang="en-AU" sz="1400" i="1" dirty="0"/>
              <a:t>The American Journal of Clinical Nutrition 78, no. 3 (September 1, 2003 2003): 660S-63S</a:t>
            </a:r>
            <a:endParaRPr lang="en-AU" sz="1400" dirty="0"/>
          </a:p>
        </p:txBody>
      </p:sp>
    </p:spTree>
    <p:extLst>
      <p:ext uri="{BB962C8B-B14F-4D97-AF65-F5344CB8AC3E}">
        <p14:creationId xmlns:p14="http://schemas.microsoft.com/office/powerpoint/2010/main" val="14875144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Fossil energy cost for 1 kcal protein (ratio input to output)</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6605579"/>
              </p:ext>
            </p:extLst>
          </p:nvPr>
        </p:nvGraphicFramePr>
        <p:xfrm>
          <a:off x="493204" y="1916832"/>
          <a:ext cx="8229600" cy="347472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AU" sz="2000" dirty="0" smtClean="0">
                          <a:solidFill>
                            <a:schemeClr val="tx1"/>
                          </a:solidFill>
                        </a:rPr>
                        <a:t>Product</a:t>
                      </a:r>
                      <a:endParaRPr lang="en-AU" sz="2000" dirty="0">
                        <a:solidFill>
                          <a:schemeClr val="tx1"/>
                        </a:solidFill>
                      </a:endParaRPr>
                    </a:p>
                  </a:txBody>
                  <a:tcPr/>
                </a:tc>
                <a:tc>
                  <a:txBody>
                    <a:bodyPr/>
                    <a:lstStyle/>
                    <a:p>
                      <a:r>
                        <a:rPr lang="en-AU" sz="2000" dirty="0" smtClean="0">
                          <a:solidFill>
                            <a:schemeClr val="tx1"/>
                          </a:solidFill>
                        </a:rPr>
                        <a:t>Energy cost (ratio</a:t>
                      </a:r>
                      <a:r>
                        <a:rPr lang="en-AU" sz="2000" baseline="0" dirty="0" smtClean="0">
                          <a:solidFill>
                            <a:schemeClr val="tx1"/>
                          </a:solidFill>
                        </a:rPr>
                        <a:t> of input: output)</a:t>
                      </a:r>
                      <a:endParaRPr lang="en-AU" sz="2000" dirty="0">
                        <a:solidFill>
                          <a:schemeClr val="tx1"/>
                        </a:solidFill>
                      </a:endParaRPr>
                    </a:p>
                  </a:txBody>
                  <a:tcPr/>
                </a:tc>
              </a:tr>
              <a:tr h="370840">
                <a:tc>
                  <a:txBody>
                    <a:bodyPr/>
                    <a:lstStyle/>
                    <a:p>
                      <a:r>
                        <a:rPr lang="en-AU" sz="2000" dirty="0" smtClean="0"/>
                        <a:t>Lamb</a:t>
                      </a:r>
                      <a:endParaRPr lang="en-AU" sz="2000" dirty="0"/>
                    </a:p>
                  </a:txBody>
                  <a:tcPr/>
                </a:tc>
                <a:tc>
                  <a:txBody>
                    <a:bodyPr/>
                    <a:lstStyle/>
                    <a:p>
                      <a:r>
                        <a:rPr lang="en-AU" sz="2000" dirty="0" smtClean="0"/>
                        <a:t>57</a:t>
                      </a:r>
                      <a:endParaRPr lang="en-AU" sz="2000" dirty="0"/>
                    </a:p>
                  </a:txBody>
                  <a:tcPr/>
                </a:tc>
              </a:tr>
              <a:tr h="370840">
                <a:tc>
                  <a:txBody>
                    <a:bodyPr/>
                    <a:lstStyle/>
                    <a:p>
                      <a:r>
                        <a:rPr lang="en-AU" sz="2000" dirty="0" smtClean="0"/>
                        <a:t>Beef</a:t>
                      </a:r>
                      <a:endParaRPr lang="en-AU" sz="2000" dirty="0"/>
                    </a:p>
                  </a:txBody>
                  <a:tcPr/>
                </a:tc>
                <a:tc>
                  <a:txBody>
                    <a:bodyPr/>
                    <a:lstStyle/>
                    <a:p>
                      <a:r>
                        <a:rPr lang="en-AU" sz="2000" dirty="0" smtClean="0"/>
                        <a:t>40</a:t>
                      </a:r>
                      <a:endParaRPr lang="en-AU" sz="2000" dirty="0"/>
                    </a:p>
                  </a:txBody>
                  <a:tcPr/>
                </a:tc>
              </a:tr>
              <a:tr h="370840">
                <a:tc>
                  <a:txBody>
                    <a:bodyPr/>
                    <a:lstStyle/>
                    <a:p>
                      <a:r>
                        <a:rPr lang="en-AU" sz="2000" dirty="0" smtClean="0"/>
                        <a:t>Eggs</a:t>
                      </a:r>
                      <a:endParaRPr lang="en-AU" sz="2000" dirty="0"/>
                    </a:p>
                  </a:txBody>
                  <a:tcPr/>
                </a:tc>
                <a:tc>
                  <a:txBody>
                    <a:bodyPr/>
                    <a:lstStyle/>
                    <a:p>
                      <a:r>
                        <a:rPr lang="en-AU" sz="2000" dirty="0" smtClean="0"/>
                        <a:t>39</a:t>
                      </a:r>
                      <a:endParaRPr lang="en-AU" sz="2000" dirty="0"/>
                    </a:p>
                  </a:txBody>
                  <a:tcPr/>
                </a:tc>
              </a:tr>
              <a:tr h="370840">
                <a:tc>
                  <a:txBody>
                    <a:bodyPr/>
                    <a:lstStyle/>
                    <a:p>
                      <a:r>
                        <a:rPr lang="en-AU" sz="2000" dirty="0" smtClean="0"/>
                        <a:t>Pork</a:t>
                      </a:r>
                      <a:endParaRPr lang="en-AU" sz="2000" dirty="0"/>
                    </a:p>
                  </a:txBody>
                  <a:tcPr/>
                </a:tc>
                <a:tc>
                  <a:txBody>
                    <a:bodyPr/>
                    <a:lstStyle/>
                    <a:p>
                      <a:r>
                        <a:rPr lang="en-AU" sz="2000" dirty="0" smtClean="0"/>
                        <a:t>14</a:t>
                      </a:r>
                      <a:endParaRPr lang="en-AU" sz="2000" dirty="0"/>
                    </a:p>
                  </a:txBody>
                  <a:tcPr/>
                </a:tc>
              </a:tr>
              <a:tr h="370840">
                <a:tc>
                  <a:txBody>
                    <a:bodyPr/>
                    <a:lstStyle/>
                    <a:p>
                      <a:r>
                        <a:rPr lang="en-AU" sz="2000" dirty="0" smtClean="0"/>
                        <a:t>Milk</a:t>
                      </a:r>
                      <a:endParaRPr lang="en-AU" sz="2000" dirty="0"/>
                    </a:p>
                  </a:txBody>
                  <a:tcPr/>
                </a:tc>
                <a:tc>
                  <a:txBody>
                    <a:bodyPr/>
                    <a:lstStyle/>
                    <a:p>
                      <a:r>
                        <a:rPr lang="en-AU" sz="2000" dirty="0" smtClean="0"/>
                        <a:t>14</a:t>
                      </a:r>
                      <a:endParaRPr lang="en-AU" sz="2000" dirty="0"/>
                    </a:p>
                  </a:txBody>
                  <a:tcPr/>
                </a:tc>
              </a:tr>
              <a:tr h="370840">
                <a:tc>
                  <a:txBody>
                    <a:bodyPr/>
                    <a:lstStyle/>
                    <a:p>
                      <a:r>
                        <a:rPr lang="en-AU" sz="2000" dirty="0" smtClean="0"/>
                        <a:t>Poultry</a:t>
                      </a:r>
                      <a:endParaRPr lang="en-AU" sz="2000" dirty="0"/>
                    </a:p>
                  </a:txBody>
                  <a:tcPr/>
                </a:tc>
                <a:tc>
                  <a:txBody>
                    <a:bodyPr/>
                    <a:lstStyle/>
                    <a:p>
                      <a:r>
                        <a:rPr lang="en-AU" sz="2000" dirty="0" smtClean="0"/>
                        <a:t>4</a:t>
                      </a:r>
                      <a:endParaRPr lang="en-AU" sz="2000" dirty="0"/>
                    </a:p>
                  </a:txBody>
                  <a:tcPr/>
                </a:tc>
              </a:tr>
              <a:tr h="370840">
                <a:tc>
                  <a:txBody>
                    <a:bodyPr/>
                    <a:lstStyle/>
                    <a:p>
                      <a:r>
                        <a:rPr lang="en-AU" sz="2000" dirty="0" smtClean="0"/>
                        <a:t>Grain </a:t>
                      </a:r>
                      <a:endParaRPr lang="en-AU" sz="2000" dirty="0"/>
                    </a:p>
                  </a:txBody>
                  <a:tcPr/>
                </a:tc>
                <a:tc>
                  <a:txBody>
                    <a:bodyPr/>
                    <a:lstStyle/>
                    <a:p>
                      <a:r>
                        <a:rPr lang="en-AU" sz="2000" dirty="0" smtClean="0"/>
                        <a:t>0.25</a:t>
                      </a:r>
                      <a:endParaRPr lang="en-AU" sz="2000" dirty="0"/>
                    </a:p>
                  </a:txBody>
                  <a:tcPr/>
                </a:tc>
              </a:tr>
            </a:tbl>
          </a:graphicData>
        </a:graphic>
      </p:graphicFrame>
      <p:sp>
        <p:nvSpPr>
          <p:cNvPr id="5" name="TextBox 4"/>
          <p:cNvSpPr txBox="1"/>
          <p:nvPr/>
        </p:nvSpPr>
        <p:spPr>
          <a:xfrm>
            <a:off x="395536" y="5877272"/>
            <a:ext cx="8424936" cy="923330"/>
          </a:xfrm>
          <a:prstGeom prst="rect">
            <a:avLst/>
          </a:prstGeom>
          <a:noFill/>
        </p:spPr>
        <p:txBody>
          <a:bodyPr wrap="square" rtlCol="0">
            <a:spAutoFit/>
          </a:bodyPr>
          <a:lstStyle/>
          <a:p>
            <a:r>
              <a:rPr lang="en-AU" dirty="0"/>
              <a:t>Pimentel, David, and Marcia Pimentel. "Sustainability of Meat-Based and Plant-Based Diets and the Environment." </a:t>
            </a:r>
            <a:r>
              <a:rPr lang="en-AU" i="1" dirty="0"/>
              <a:t>The American Journal of Clinical Nutrition 78, no. 3 (September 1, 2003 2003): 660S-63S</a:t>
            </a:r>
            <a:endParaRPr lang="en-AU" dirty="0"/>
          </a:p>
        </p:txBody>
      </p:sp>
    </p:spTree>
    <p:extLst>
      <p:ext uri="{BB962C8B-B14F-4D97-AF65-F5344CB8AC3E}">
        <p14:creationId xmlns:p14="http://schemas.microsoft.com/office/powerpoint/2010/main" val="41127175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016" y="6279703"/>
            <a:ext cx="8820472" cy="461665"/>
          </a:xfrm>
          <a:prstGeom prst="rect">
            <a:avLst/>
          </a:prstGeom>
          <a:noFill/>
        </p:spPr>
        <p:txBody>
          <a:bodyPr wrap="square" rtlCol="0">
            <a:spAutoFit/>
          </a:bodyPr>
          <a:lstStyle/>
          <a:p>
            <a:r>
              <a:rPr lang="en-AU" sz="1200" dirty="0" err="1"/>
              <a:t>Steinfeld</a:t>
            </a:r>
            <a:r>
              <a:rPr lang="en-AU" sz="1200" dirty="0"/>
              <a:t>, Henning, Pierre Gerber, Tom </a:t>
            </a:r>
            <a:r>
              <a:rPr lang="en-AU" sz="1200" dirty="0" err="1"/>
              <a:t>Wassenaar</a:t>
            </a:r>
            <a:r>
              <a:rPr lang="en-AU" sz="1200" dirty="0"/>
              <a:t>, Vincent Castel, Mauricio Rosales, and Cees de </a:t>
            </a:r>
            <a:r>
              <a:rPr lang="en-AU" sz="1200" dirty="0" err="1"/>
              <a:t>Haan</a:t>
            </a:r>
            <a:r>
              <a:rPr lang="en-AU" sz="1200" dirty="0"/>
              <a:t>. "Livestock's Long Shadow: Environmental Issues and Options." Rome: FAO, 2006</a:t>
            </a:r>
            <a:r>
              <a:rPr lang="en-AU" sz="1200" dirty="0" smtClean="0"/>
              <a:t>.</a:t>
            </a:r>
            <a:endParaRPr lang="en-AU" sz="1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302" y="404664"/>
            <a:ext cx="4533900" cy="5562600"/>
          </a:xfrm>
          <a:prstGeom prst="rect">
            <a:avLst/>
          </a:prstGeom>
        </p:spPr>
      </p:pic>
    </p:spTree>
    <p:extLst>
      <p:ext uri="{BB962C8B-B14F-4D97-AF65-F5344CB8AC3E}">
        <p14:creationId xmlns:p14="http://schemas.microsoft.com/office/powerpoint/2010/main" val="3721790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024" y="6423719"/>
            <a:ext cx="8820472" cy="461665"/>
          </a:xfrm>
          <a:prstGeom prst="rect">
            <a:avLst/>
          </a:prstGeom>
          <a:noFill/>
        </p:spPr>
        <p:txBody>
          <a:bodyPr wrap="square" rtlCol="0">
            <a:spAutoFit/>
          </a:bodyPr>
          <a:lstStyle/>
          <a:p>
            <a:r>
              <a:rPr lang="en-AU" sz="1200" dirty="0" err="1"/>
              <a:t>Steinfeld</a:t>
            </a:r>
            <a:r>
              <a:rPr lang="en-AU" sz="1200" dirty="0"/>
              <a:t>, Henning, Pierre Gerber, Tom </a:t>
            </a:r>
            <a:r>
              <a:rPr lang="en-AU" sz="1200" dirty="0" err="1"/>
              <a:t>Wassenaar</a:t>
            </a:r>
            <a:r>
              <a:rPr lang="en-AU" sz="1200" dirty="0"/>
              <a:t>, Vincent Castel, Mauricio Rosales, and Cees de </a:t>
            </a:r>
            <a:r>
              <a:rPr lang="en-AU" sz="1200" dirty="0" err="1"/>
              <a:t>Haan</a:t>
            </a:r>
            <a:r>
              <a:rPr lang="en-AU" sz="1200" dirty="0"/>
              <a:t>. "Livestock's Long Shadow: Environmental Issues and Options." Rome: FAO, 2006</a:t>
            </a:r>
            <a:r>
              <a:rPr lang="en-AU" sz="1200" dirty="0" smtClean="0"/>
              <a:t>.</a:t>
            </a:r>
            <a:endParaRPr lang="en-AU" sz="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44624"/>
            <a:ext cx="7886700" cy="6276975"/>
          </a:xfrm>
          <a:prstGeom prst="rect">
            <a:avLst/>
          </a:prstGeom>
        </p:spPr>
      </p:pic>
    </p:spTree>
    <p:extLst>
      <p:ext uri="{BB962C8B-B14F-4D97-AF65-F5344CB8AC3E}">
        <p14:creationId xmlns:p14="http://schemas.microsoft.com/office/powerpoint/2010/main" val="42551053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Antibiotics</a:t>
            </a:r>
            <a:endParaRPr lang="en-GB" dirty="0"/>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3281461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AU" sz="4000" dirty="0" smtClean="0"/>
              <a:t>80% of antibiotics sold in USA are for use in factory farming</a:t>
            </a:r>
            <a:endParaRPr lang="en-AU" sz="4000" dirty="0"/>
          </a:p>
        </p:txBody>
      </p:sp>
      <p:sp>
        <p:nvSpPr>
          <p:cNvPr id="4" name="TextBox 3"/>
          <p:cNvSpPr txBox="1"/>
          <p:nvPr/>
        </p:nvSpPr>
        <p:spPr>
          <a:xfrm>
            <a:off x="179512" y="6309320"/>
            <a:ext cx="8712968" cy="461665"/>
          </a:xfrm>
          <a:prstGeom prst="rect">
            <a:avLst/>
          </a:prstGeom>
          <a:noFill/>
        </p:spPr>
        <p:txBody>
          <a:bodyPr wrap="square" rtlCol="0">
            <a:spAutoFit/>
          </a:bodyPr>
          <a:lstStyle/>
          <a:p>
            <a:r>
              <a:rPr lang="en-AU" sz="1200" dirty="0" smtClean="0"/>
              <a:t>Pew </a:t>
            </a:r>
            <a:r>
              <a:rPr lang="en-AU" sz="1200" dirty="0"/>
              <a:t>Charitable Trusts (2013). </a:t>
            </a:r>
            <a:r>
              <a:rPr lang="en-AU" sz="1200" dirty="0">
                <a:hlinkClick r:id="rId2"/>
              </a:rPr>
              <a:t>http://</a:t>
            </a:r>
            <a:r>
              <a:rPr lang="en-AU" sz="1200" dirty="0" smtClean="0">
                <a:hlinkClick r:id="rId2"/>
              </a:rPr>
              <a:t>www.pewtrusts.org/en/about/news-room/news/2013/02/06/recordhigh-antibiotic-sales-for-meat-and-poultry-production</a:t>
            </a:r>
            <a:r>
              <a:rPr lang="en-AU" sz="1200" dirty="0" smtClean="0"/>
              <a:t> </a:t>
            </a:r>
            <a:endParaRPr lang="en-AU"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037" y="1373088"/>
            <a:ext cx="5495925" cy="4648200"/>
          </a:xfrm>
          <a:prstGeom prst="rect">
            <a:avLst/>
          </a:prstGeom>
        </p:spPr>
      </p:pic>
    </p:spTree>
    <p:extLst>
      <p:ext uri="{BB962C8B-B14F-4D97-AF65-F5344CB8AC3E}">
        <p14:creationId xmlns:p14="http://schemas.microsoft.com/office/powerpoint/2010/main" val="2832363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1888" t="16401" r="33138" b="5201"/>
          <a:stretch/>
        </p:blipFill>
        <p:spPr>
          <a:xfrm>
            <a:off x="1872208" y="0"/>
            <a:ext cx="5436096" cy="6854529"/>
          </a:xfrm>
          <a:prstGeom prst="rect">
            <a:avLst/>
          </a:prstGeom>
        </p:spPr>
      </p:pic>
    </p:spTree>
    <p:extLst>
      <p:ext uri="{BB962C8B-B14F-4D97-AF65-F5344CB8AC3E}">
        <p14:creationId xmlns:p14="http://schemas.microsoft.com/office/powerpoint/2010/main" val="3375869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55 foodborne outbreaks between 1973 and 2011 </a:t>
            </a:r>
            <a:r>
              <a:rPr lang="en-AU" sz="2800" dirty="0" smtClean="0"/>
              <a:t>caused </a:t>
            </a:r>
            <a:r>
              <a:rPr lang="en-AU" sz="2800" dirty="0"/>
              <a:t>by bacteria resistant to at least one </a:t>
            </a:r>
            <a:r>
              <a:rPr lang="en-AU" sz="2800" dirty="0" smtClean="0"/>
              <a:t>antibiotic </a:t>
            </a:r>
            <a:endParaRPr lang="en-AU" sz="2800" dirty="0"/>
          </a:p>
        </p:txBody>
      </p:sp>
      <p:sp>
        <p:nvSpPr>
          <p:cNvPr id="4" name="TextBox 3"/>
          <p:cNvSpPr txBox="1"/>
          <p:nvPr/>
        </p:nvSpPr>
        <p:spPr>
          <a:xfrm>
            <a:off x="251520" y="6309320"/>
            <a:ext cx="8640960" cy="553998"/>
          </a:xfrm>
          <a:prstGeom prst="rect">
            <a:avLst/>
          </a:prstGeom>
          <a:noFill/>
        </p:spPr>
        <p:txBody>
          <a:bodyPr wrap="square" rtlCol="0">
            <a:spAutoFit/>
          </a:bodyPr>
          <a:lstStyle/>
          <a:p>
            <a:r>
              <a:rPr lang="en-AU" sz="1200" dirty="0" smtClean="0"/>
              <a:t>Centre for Science in the Public Interest (2013). Antibiotic resistance in </a:t>
            </a:r>
            <a:r>
              <a:rPr lang="en-AU" sz="1200" dirty="0"/>
              <a:t>food borne pathogens. </a:t>
            </a:r>
            <a:r>
              <a:rPr lang="en-AU" sz="1200" dirty="0">
                <a:hlinkClick r:id="rId3"/>
              </a:rPr>
              <a:t>http://</a:t>
            </a:r>
            <a:r>
              <a:rPr lang="en-AU" sz="1200" dirty="0" smtClean="0">
                <a:hlinkClick r:id="rId3"/>
              </a:rPr>
              <a:t>cspinet.org/new/pdf/outbreaks_antibiotic_resistance_in_foodborne_pathogens_2013.pdf</a:t>
            </a:r>
            <a:r>
              <a:rPr lang="en-AU" sz="1200" dirty="0" smtClean="0"/>
              <a:t> </a:t>
            </a:r>
            <a:r>
              <a:rPr lang="en-AU" dirty="0" smtClean="0"/>
              <a:t> </a:t>
            </a:r>
            <a:endParaRPr lang="en-AU" dirty="0"/>
          </a:p>
        </p:txBody>
      </p:sp>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2793" r="16076" b="48921"/>
          <a:stretch/>
        </p:blipFill>
        <p:spPr bwMode="auto">
          <a:xfrm>
            <a:off x="179512" y="1618481"/>
            <a:ext cx="4392488" cy="2788406"/>
          </a:xfrm>
          <a:prstGeom prst="rect">
            <a:avLst/>
          </a:prstGeom>
          <a:noFill/>
          <a:ln w="19050">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0593" r="15075" b="23514"/>
          <a:stretch/>
        </p:blipFill>
        <p:spPr bwMode="auto">
          <a:xfrm>
            <a:off x="4427984" y="3561770"/>
            <a:ext cx="4505517" cy="2604584"/>
          </a:xfrm>
          <a:prstGeom prst="rect">
            <a:avLst/>
          </a:prstGeom>
          <a:noFill/>
          <a:ln w="19050">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42494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Biosecurity</a:t>
            </a:r>
            <a:endParaRPr lang="en-GB" dirty="0"/>
          </a:p>
        </p:txBody>
      </p:sp>
      <p:sp>
        <p:nvSpPr>
          <p:cNvPr id="3" name="Content Placeholder 2"/>
          <p:cNvSpPr>
            <a:spLocks noGrp="1"/>
          </p:cNvSpPr>
          <p:nvPr>
            <p:ph idx="1"/>
          </p:nvPr>
        </p:nvSpPr>
        <p:spPr/>
        <p:txBody>
          <a:bodyPr/>
          <a:lstStyle/>
          <a:p>
            <a:r>
              <a:rPr lang="en-AU" dirty="0" smtClean="0"/>
              <a:t>Industrial farming (poultry and pigs especially) and generation of new pandemics</a:t>
            </a:r>
            <a:endParaRPr lang="en-GB" dirty="0"/>
          </a:p>
        </p:txBody>
      </p:sp>
    </p:spTree>
    <p:extLst>
      <p:ext uri="{BB962C8B-B14F-4D97-AF65-F5344CB8AC3E}">
        <p14:creationId xmlns:p14="http://schemas.microsoft.com/office/powerpoint/2010/main" val="3354177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139" t="12201" r="35825" b="12201"/>
          <a:stretch/>
        </p:blipFill>
        <p:spPr>
          <a:xfrm>
            <a:off x="0" y="0"/>
            <a:ext cx="7747000" cy="6858000"/>
          </a:xfrm>
          <a:prstGeom prst="rect">
            <a:avLst/>
          </a:prstGeom>
        </p:spPr>
      </p:pic>
      <p:sp>
        <p:nvSpPr>
          <p:cNvPr id="5" name="TextBox 4"/>
          <p:cNvSpPr txBox="1"/>
          <p:nvPr/>
        </p:nvSpPr>
        <p:spPr>
          <a:xfrm rot="16200000">
            <a:off x="6916906" y="4900518"/>
            <a:ext cx="2880320" cy="369332"/>
          </a:xfrm>
          <a:prstGeom prst="rect">
            <a:avLst/>
          </a:prstGeom>
          <a:noFill/>
        </p:spPr>
        <p:txBody>
          <a:bodyPr wrap="square" rtlCol="0">
            <a:spAutoFit/>
          </a:bodyPr>
          <a:lstStyle/>
          <a:p>
            <a:r>
              <a:rPr lang="en-AU" dirty="0" smtClean="0"/>
              <a:t>Food Tank (2014) </a:t>
            </a:r>
            <a:endParaRPr lang="en-GB" dirty="0"/>
          </a:p>
        </p:txBody>
      </p:sp>
    </p:spTree>
    <p:extLst>
      <p:ext uri="{BB962C8B-B14F-4D97-AF65-F5344CB8AC3E}">
        <p14:creationId xmlns:p14="http://schemas.microsoft.com/office/powerpoint/2010/main" val="3623762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563" t="20601" r="35825" b="16400"/>
          <a:stretch/>
        </p:blipFill>
        <p:spPr>
          <a:xfrm>
            <a:off x="17484" y="21866"/>
            <a:ext cx="9104869" cy="6503478"/>
          </a:xfrm>
          <a:prstGeom prst="rect">
            <a:avLst/>
          </a:prstGeom>
        </p:spPr>
      </p:pic>
      <p:sp>
        <p:nvSpPr>
          <p:cNvPr id="5" name="TextBox 4"/>
          <p:cNvSpPr txBox="1"/>
          <p:nvPr/>
        </p:nvSpPr>
        <p:spPr>
          <a:xfrm>
            <a:off x="2267744" y="6577607"/>
            <a:ext cx="4824536" cy="307777"/>
          </a:xfrm>
          <a:prstGeom prst="rect">
            <a:avLst/>
          </a:prstGeom>
          <a:noFill/>
        </p:spPr>
        <p:txBody>
          <a:bodyPr wrap="square" rtlCol="0">
            <a:spAutoFit/>
          </a:bodyPr>
          <a:lstStyle/>
          <a:p>
            <a:r>
              <a:rPr lang="en-AU" sz="1400" dirty="0" smtClean="0"/>
              <a:t>Food Tank (2014) Rethinking industrial animal production </a:t>
            </a:r>
            <a:endParaRPr lang="en-GB" sz="1400" dirty="0"/>
          </a:p>
        </p:txBody>
      </p:sp>
    </p:spTree>
    <p:extLst>
      <p:ext uri="{BB962C8B-B14F-4D97-AF65-F5344CB8AC3E}">
        <p14:creationId xmlns:p14="http://schemas.microsoft.com/office/powerpoint/2010/main" val="335768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226" t="19201" r="60237" b="10800"/>
          <a:stretch/>
        </p:blipFill>
        <p:spPr>
          <a:xfrm>
            <a:off x="-36512" y="16997"/>
            <a:ext cx="2880320" cy="6857905"/>
          </a:xfrm>
          <a:prstGeom prst="rect">
            <a:avLst/>
          </a:prstGeom>
        </p:spPr>
      </p:pic>
      <p:sp>
        <p:nvSpPr>
          <p:cNvPr id="3" name="TextBox 2"/>
          <p:cNvSpPr txBox="1"/>
          <p:nvPr/>
        </p:nvSpPr>
        <p:spPr>
          <a:xfrm>
            <a:off x="3419872" y="5733256"/>
            <a:ext cx="4608512" cy="646331"/>
          </a:xfrm>
          <a:prstGeom prst="rect">
            <a:avLst/>
          </a:prstGeom>
          <a:noFill/>
        </p:spPr>
        <p:txBody>
          <a:bodyPr wrap="square" rtlCol="0">
            <a:spAutoFit/>
          </a:bodyPr>
          <a:lstStyle/>
          <a:p>
            <a:r>
              <a:rPr lang="en-GB" i="1" dirty="0" err="1" smtClean="0"/>
              <a:t>Branswell</a:t>
            </a:r>
            <a:r>
              <a:rPr lang="en-GB" i="1" dirty="0" smtClean="0"/>
              <a:t> (2011) ‘Flu factories’ </a:t>
            </a:r>
            <a:r>
              <a:rPr lang="en-GB" i="1" dirty="0" err="1" smtClean="0"/>
              <a:t>Sci</a:t>
            </a:r>
            <a:r>
              <a:rPr lang="en-GB" i="1" dirty="0" smtClean="0"/>
              <a:t> Am Jan 2011, p 46</a:t>
            </a:r>
            <a:endParaRPr lang="en-GB" dirty="0"/>
          </a:p>
        </p:txBody>
      </p:sp>
      <p:pic>
        <p:nvPicPr>
          <p:cNvPr id="4" name="Picture 3"/>
          <p:cNvPicPr>
            <a:picLocks noChangeAspect="1"/>
          </p:cNvPicPr>
          <p:nvPr/>
        </p:nvPicPr>
        <p:blipFill rotWithShape="1">
          <a:blip r:embed="rId3"/>
          <a:srcRect l="19288" t="13601" r="41338" b="22000"/>
          <a:stretch/>
        </p:blipFill>
        <p:spPr>
          <a:xfrm>
            <a:off x="3450088" y="-37900"/>
            <a:ext cx="5725109" cy="5267100"/>
          </a:xfrm>
          <a:prstGeom prst="rect">
            <a:avLst/>
          </a:prstGeom>
        </p:spPr>
      </p:pic>
    </p:spTree>
    <p:extLst>
      <p:ext uri="{BB962C8B-B14F-4D97-AF65-F5344CB8AC3E}">
        <p14:creationId xmlns:p14="http://schemas.microsoft.com/office/powerpoint/2010/main" val="483512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538" t="15695" r="48289" b="7399"/>
          <a:stretch/>
        </p:blipFill>
        <p:spPr>
          <a:xfrm>
            <a:off x="12088" y="25962"/>
            <a:ext cx="4659669" cy="6715405"/>
          </a:xfrm>
          <a:prstGeom prst="rect">
            <a:avLst/>
          </a:prstGeom>
        </p:spPr>
      </p:pic>
      <p:sp>
        <p:nvSpPr>
          <p:cNvPr id="3" name="TextBox 2"/>
          <p:cNvSpPr txBox="1"/>
          <p:nvPr/>
        </p:nvSpPr>
        <p:spPr>
          <a:xfrm>
            <a:off x="5508104" y="5157192"/>
            <a:ext cx="2771800" cy="923330"/>
          </a:xfrm>
          <a:prstGeom prst="rect">
            <a:avLst/>
          </a:prstGeom>
          <a:noFill/>
        </p:spPr>
        <p:txBody>
          <a:bodyPr wrap="square" rtlCol="0">
            <a:spAutoFit/>
          </a:bodyPr>
          <a:lstStyle/>
          <a:p>
            <a:r>
              <a:rPr lang="en-GB" dirty="0" err="1" smtClean="0"/>
              <a:t>Morens</a:t>
            </a:r>
            <a:r>
              <a:rPr lang="en-GB" dirty="0" smtClean="0"/>
              <a:t>, </a:t>
            </a:r>
            <a:r>
              <a:rPr lang="en-GB" dirty="0" err="1" smtClean="0"/>
              <a:t>Taubenberger</a:t>
            </a:r>
            <a:r>
              <a:rPr lang="en-GB" dirty="0"/>
              <a:t>, </a:t>
            </a:r>
            <a:r>
              <a:rPr lang="en-GB" dirty="0" err="1" smtClean="0"/>
              <a:t>Fauci</a:t>
            </a:r>
            <a:r>
              <a:rPr lang="en-GB" dirty="0" smtClean="0"/>
              <a:t> (2009) NEJM 361,3,225</a:t>
            </a:r>
            <a:endParaRPr lang="en-GB" dirty="0"/>
          </a:p>
        </p:txBody>
      </p:sp>
    </p:spTree>
    <p:extLst>
      <p:ext uri="{BB962C8B-B14F-4D97-AF65-F5344CB8AC3E}">
        <p14:creationId xmlns:p14="http://schemas.microsoft.com/office/powerpoint/2010/main" val="2398750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Biofuels</a:t>
            </a:r>
            <a:endParaRPr lang="en-AU" dirty="0"/>
          </a:p>
        </p:txBody>
      </p:sp>
      <p:sp>
        <p:nvSpPr>
          <p:cNvPr id="5" name="Subtitle 4"/>
          <p:cNvSpPr>
            <a:spLocks noGrp="1"/>
          </p:cNvSpPr>
          <p:nvPr>
            <p:ph type="subTitle" idx="1"/>
          </p:nvPr>
        </p:nvSpPr>
        <p:spPr/>
        <p:txBody>
          <a:bodyPr/>
          <a:lstStyle/>
          <a:p>
            <a:endParaRPr lang="en-AU"/>
          </a:p>
        </p:txBody>
      </p:sp>
    </p:spTree>
    <p:extLst>
      <p:ext uri="{BB962C8B-B14F-4D97-AF65-F5344CB8AC3E}">
        <p14:creationId xmlns:p14="http://schemas.microsoft.com/office/powerpoint/2010/main" val="3452064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392361"/>
            <a:ext cx="8640960" cy="276999"/>
          </a:xfrm>
          <a:prstGeom prst="rect">
            <a:avLst/>
          </a:prstGeom>
          <a:noFill/>
        </p:spPr>
        <p:txBody>
          <a:bodyPr wrap="square" rtlCol="0">
            <a:spAutoFit/>
          </a:bodyPr>
          <a:lstStyle/>
          <a:p>
            <a:r>
              <a:rPr lang="en-AU" sz="1200" dirty="0" smtClean="0"/>
              <a:t>High Level Panel of Experts on Food Security and Nutrition. "Biofuels and Food Security." Rome: FAO, 2013.</a:t>
            </a:r>
            <a:endParaRPr lang="en-AU" sz="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 y="188640"/>
            <a:ext cx="9029700" cy="6105525"/>
          </a:xfrm>
          <a:prstGeom prst="rect">
            <a:avLst/>
          </a:prstGeom>
        </p:spPr>
      </p:pic>
    </p:spTree>
    <p:extLst>
      <p:ext uri="{BB962C8B-B14F-4D97-AF65-F5344CB8AC3E}">
        <p14:creationId xmlns:p14="http://schemas.microsoft.com/office/powerpoint/2010/main" val="1972873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Land grabbing</a:t>
            </a:r>
            <a:endParaRPr lang="en-AU" dirty="0"/>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18831771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5392638" y="1801366"/>
            <a:ext cx="5055468" cy="1656184"/>
          </a:xfrm>
        </p:spPr>
        <p:txBody>
          <a:bodyPr/>
          <a:lstStyle/>
          <a:p>
            <a:r>
              <a:rPr lang="en-AU" sz="3200" dirty="0" smtClean="0"/>
              <a:t>Foreign investment in big farms(land grabbing)</a:t>
            </a:r>
            <a:endParaRPr lang="en-AU" sz="3200"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37" t="19595" r="54059" b="24414"/>
          <a:stretch/>
        </p:blipFill>
        <p:spPr bwMode="auto">
          <a:xfrm>
            <a:off x="251520" y="404664"/>
            <a:ext cx="6491628" cy="6120680"/>
          </a:xfrm>
          <a:prstGeom prst="rect">
            <a:avLst/>
          </a:prstGeom>
          <a:noFill/>
          <a:ln w="19050">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804248" y="5253007"/>
            <a:ext cx="2232248" cy="1384995"/>
          </a:xfrm>
          <a:prstGeom prst="rect">
            <a:avLst/>
          </a:prstGeom>
          <a:noFill/>
        </p:spPr>
        <p:txBody>
          <a:bodyPr wrap="square" rtlCol="0">
            <a:spAutoFit/>
          </a:bodyPr>
          <a:lstStyle/>
          <a:p>
            <a:r>
              <a:rPr lang="en-AU" sz="1200" dirty="0"/>
              <a:t>The High Level Panel of Experts on Food Security and Nutrition. "Land Tenure and International Investments in Agriculture ". Rome: Committee on Food Security, FAO, 2011</a:t>
            </a:r>
            <a:r>
              <a:rPr lang="en-AU" sz="1200" dirty="0" smtClean="0"/>
              <a:t>.</a:t>
            </a:r>
            <a:endParaRPr lang="en-AU" sz="1200" dirty="0"/>
          </a:p>
        </p:txBody>
      </p:sp>
    </p:spTree>
    <p:extLst>
      <p:ext uri="{BB962C8B-B14F-4D97-AF65-F5344CB8AC3E}">
        <p14:creationId xmlns:p14="http://schemas.microsoft.com/office/powerpoint/2010/main" val="2822753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888" t="17801" r="33462" b="5201"/>
          <a:stretch/>
        </p:blipFill>
        <p:spPr>
          <a:xfrm>
            <a:off x="1907704" y="-27384"/>
            <a:ext cx="5508104" cy="6885130"/>
          </a:xfrm>
          <a:prstGeom prst="rect">
            <a:avLst/>
          </a:prstGeom>
        </p:spPr>
      </p:pic>
    </p:spTree>
    <p:extLst>
      <p:ext uri="{BB962C8B-B14F-4D97-AF65-F5344CB8AC3E}">
        <p14:creationId xmlns:p14="http://schemas.microsoft.com/office/powerpoint/2010/main" val="35263582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smtClean="0"/>
              <a:t>Land grabbing: the drivers</a:t>
            </a:r>
            <a:endParaRPr lang="en-AU" sz="4000" dirty="0"/>
          </a:p>
        </p:txBody>
      </p:sp>
      <p:sp>
        <p:nvSpPr>
          <p:cNvPr id="3" name="Content Placeholder 2"/>
          <p:cNvSpPr>
            <a:spLocks noGrp="1"/>
          </p:cNvSpPr>
          <p:nvPr>
            <p:ph idx="1"/>
          </p:nvPr>
        </p:nvSpPr>
        <p:spPr>
          <a:xfrm>
            <a:off x="1259632" y="1960240"/>
            <a:ext cx="6779096" cy="3340968"/>
          </a:xfrm>
        </p:spPr>
        <p:txBody>
          <a:bodyPr/>
          <a:lstStyle/>
          <a:p>
            <a:r>
              <a:rPr lang="en-AU" dirty="0" smtClean="0"/>
              <a:t>Domestic food security</a:t>
            </a:r>
          </a:p>
          <a:p>
            <a:r>
              <a:rPr lang="en-AU" dirty="0" smtClean="0"/>
              <a:t>Export (food, feedstock, biofuel stock)</a:t>
            </a:r>
          </a:p>
          <a:p>
            <a:r>
              <a:rPr lang="en-AU" dirty="0" smtClean="0"/>
              <a:t>Forestry</a:t>
            </a:r>
          </a:p>
          <a:p>
            <a:r>
              <a:rPr lang="en-AU" dirty="0" smtClean="0"/>
              <a:t>Carbon credits</a:t>
            </a:r>
          </a:p>
          <a:p>
            <a:r>
              <a:rPr lang="en-AU" dirty="0" smtClean="0"/>
              <a:t>Speculation</a:t>
            </a:r>
          </a:p>
          <a:p>
            <a:endParaRPr lang="en-AU" dirty="0"/>
          </a:p>
        </p:txBody>
      </p:sp>
    </p:spTree>
    <p:extLst>
      <p:ext uri="{BB962C8B-B14F-4D97-AF65-F5344CB8AC3E}">
        <p14:creationId xmlns:p14="http://schemas.microsoft.com/office/powerpoint/2010/main" val="28227536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47" t="39479" r="39570" b="19903"/>
          <a:stretch/>
        </p:blipFill>
        <p:spPr bwMode="auto">
          <a:xfrm>
            <a:off x="0" y="188640"/>
            <a:ext cx="9176139" cy="4691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6290156"/>
            <a:ext cx="8640960" cy="523220"/>
          </a:xfrm>
          <a:prstGeom prst="rect">
            <a:avLst/>
          </a:prstGeom>
          <a:noFill/>
        </p:spPr>
        <p:txBody>
          <a:bodyPr wrap="square" rtlCol="0">
            <a:spAutoFit/>
          </a:bodyPr>
          <a:lstStyle/>
          <a:p>
            <a:r>
              <a:rPr lang="en-AU" sz="1400" dirty="0" err="1"/>
              <a:t>Cotula</a:t>
            </a:r>
            <a:r>
              <a:rPr lang="en-AU" sz="1400" dirty="0"/>
              <a:t>, Lorenzo, Sonja </a:t>
            </a:r>
            <a:r>
              <a:rPr lang="en-AU" sz="1400" dirty="0" err="1"/>
              <a:t>Vermeulen</a:t>
            </a:r>
            <a:r>
              <a:rPr lang="en-AU" sz="1400" dirty="0"/>
              <a:t>, Rebeca Leonard, and James Keeley. "</a:t>
            </a:r>
            <a:r>
              <a:rPr lang="en-AU" sz="1400" dirty="0" smtClean="0"/>
              <a:t>Land grab or development </a:t>
            </a:r>
            <a:r>
              <a:rPr lang="en-AU" sz="1400" dirty="0"/>
              <a:t>Opportunity? Agricultural Investment and International Land Deals in </a:t>
            </a:r>
            <a:r>
              <a:rPr lang="en-AU" sz="1400" dirty="0" smtClean="0"/>
              <a:t>Africa." </a:t>
            </a:r>
            <a:r>
              <a:rPr lang="en-AU" sz="1400" dirty="0"/>
              <a:t>Rome: FAO, 2009</a:t>
            </a:r>
            <a:r>
              <a:rPr lang="en-AU" sz="1400" dirty="0" smtClean="0"/>
              <a:t>.</a:t>
            </a:r>
            <a:endParaRPr lang="en-AU" sz="1400" dirty="0"/>
          </a:p>
        </p:txBody>
      </p:sp>
    </p:spTree>
    <p:extLst>
      <p:ext uri="{BB962C8B-B14F-4D97-AF65-F5344CB8AC3E}">
        <p14:creationId xmlns:p14="http://schemas.microsoft.com/office/powerpoint/2010/main" val="33261282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81" t="34183" r="39026" b="21783"/>
          <a:stretch/>
        </p:blipFill>
        <p:spPr bwMode="auto">
          <a:xfrm>
            <a:off x="1" y="333771"/>
            <a:ext cx="9144000" cy="518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6290156"/>
            <a:ext cx="8640960" cy="523220"/>
          </a:xfrm>
          <a:prstGeom prst="rect">
            <a:avLst/>
          </a:prstGeom>
          <a:noFill/>
        </p:spPr>
        <p:txBody>
          <a:bodyPr wrap="square" rtlCol="0">
            <a:spAutoFit/>
          </a:bodyPr>
          <a:lstStyle/>
          <a:p>
            <a:r>
              <a:rPr lang="en-AU" sz="1400" dirty="0" err="1"/>
              <a:t>Cotula</a:t>
            </a:r>
            <a:r>
              <a:rPr lang="en-AU" sz="1400" dirty="0"/>
              <a:t>, Lorenzo, Sonja </a:t>
            </a:r>
            <a:r>
              <a:rPr lang="en-AU" sz="1400" dirty="0" err="1"/>
              <a:t>Vermeulen</a:t>
            </a:r>
            <a:r>
              <a:rPr lang="en-AU" sz="1400" dirty="0"/>
              <a:t>, Rebeca Leonard, and James Keeley. "</a:t>
            </a:r>
            <a:r>
              <a:rPr lang="en-AU" sz="1400" dirty="0" smtClean="0"/>
              <a:t>Land grab or development </a:t>
            </a:r>
            <a:r>
              <a:rPr lang="en-AU" sz="1400" dirty="0"/>
              <a:t>Opportunity? Agricultural Investment and International Land Deals in Afric." Rome: FAO, 2009</a:t>
            </a:r>
            <a:r>
              <a:rPr lang="en-AU" sz="1400" dirty="0" smtClean="0"/>
              <a:t>.</a:t>
            </a:r>
            <a:endParaRPr lang="en-AU" sz="1400" dirty="0"/>
          </a:p>
        </p:txBody>
      </p:sp>
    </p:spTree>
    <p:extLst>
      <p:ext uri="{BB962C8B-B14F-4D97-AF65-F5344CB8AC3E}">
        <p14:creationId xmlns:p14="http://schemas.microsoft.com/office/powerpoint/2010/main" val="4853779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89" t="17971" r="46436" b="37784"/>
          <a:stretch/>
        </p:blipFill>
        <p:spPr bwMode="auto">
          <a:xfrm>
            <a:off x="812480" y="223675"/>
            <a:ext cx="7575944" cy="5437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7708" y="6167045"/>
            <a:ext cx="9070796" cy="646331"/>
          </a:xfrm>
          <a:prstGeom prst="rect">
            <a:avLst/>
          </a:prstGeom>
        </p:spPr>
        <p:txBody>
          <a:bodyPr wrap="square">
            <a:spAutoFit/>
          </a:bodyPr>
          <a:lstStyle/>
          <a:p>
            <a:r>
              <a:rPr lang="en-AU" sz="1200" dirty="0"/>
              <a:t>Health Poverty Action, Jubilee Debt Campaign, World Development Movement, African Forum and Network on Debt and Development (AFRODAD), Friends of the Earth Africa, Tax Justice Network, People’s Health Movement Kenya Zimbabwe and UK</a:t>
            </a:r>
            <a:r>
              <a:rPr lang="en-AU" sz="1200" i="1" dirty="0"/>
              <a:t>, et al. "Honest Accounts? The True Story of Africa's Billion Dollar Losses." 2014.</a:t>
            </a:r>
          </a:p>
        </p:txBody>
      </p:sp>
    </p:spTree>
    <p:extLst>
      <p:ext uri="{BB962C8B-B14F-4D97-AF65-F5344CB8AC3E}">
        <p14:creationId xmlns:p14="http://schemas.microsoft.com/office/powerpoint/2010/main" val="24501686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6712"/>
            <a:ext cx="7772400" cy="1899642"/>
          </a:xfrm>
        </p:spPr>
        <p:txBody>
          <a:bodyPr/>
          <a:lstStyle/>
          <a:p>
            <a:r>
              <a:rPr lang="en-AU" dirty="0" smtClean="0"/>
              <a:t>Consumption choices </a:t>
            </a:r>
            <a:endParaRPr lang="en-AU" dirty="0"/>
          </a:p>
        </p:txBody>
      </p:sp>
      <p:sp>
        <p:nvSpPr>
          <p:cNvPr id="3" name="Subtitle 2"/>
          <p:cNvSpPr>
            <a:spLocks noGrp="1"/>
          </p:cNvSpPr>
          <p:nvPr>
            <p:ph type="subTitle" idx="1"/>
          </p:nvPr>
        </p:nvSpPr>
        <p:spPr>
          <a:xfrm>
            <a:off x="1371600" y="3886200"/>
            <a:ext cx="6400800" cy="1415008"/>
          </a:xfrm>
        </p:spPr>
        <p:txBody>
          <a:bodyPr/>
          <a:lstStyle/>
          <a:p>
            <a:r>
              <a:rPr lang="en-AU" dirty="0" smtClean="0"/>
              <a:t>Foodstuffs and technologies</a:t>
            </a:r>
          </a:p>
          <a:p>
            <a:r>
              <a:rPr lang="en-AU" dirty="0" smtClean="0"/>
              <a:t>Value chains and markets</a:t>
            </a:r>
            <a:endParaRPr lang="en-AU" dirty="0"/>
          </a:p>
        </p:txBody>
      </p:sp>
    </p:spTree>
    <p:extLst>
      <p:ext uri="{BB962C8B-B14F-4D97-AF65-F5344CB8AC3E}">
        <p14:creationId xmlns:p14="http://schemas.microsoft.com/office/powerpoint/2010/main" val="29679492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Foodstuffs and technologies</a:t>
            </a:r>
            <a:endParaRPr lang="en-GB" dirty="0"/>
          </a:p>
        </p:txBody>
      </p:sp>
      <p:sp>
        <p:nvSpPr>
          <p:cNvPr id="3" name="Content Placeholder 2"/>
          <p:cNvSpPr>
            <a:spLocks noGrp="1"/>
          </p:cNvSpPr>
          <p:nvPr>
            <p:ph idx="1"/>
          </p:nvPr>
        </p:nvSpPr>
        <p:spPr/>
        <p:txBody>
          <a:bodyPr/>
          <a:lstStyle/>
          <a:p>
            <a:r>
              <a:rPr lang="en-AU" sz="2400" dirty="0" smtClean="0"/>
              <a:t>Sugar, high fructose corn syrup, salt, fat</a:t>
            </a:r>
          </a:p>
          <a:p>
            <a:pPr lvl="1"/>
            <a:r>
              <a:rPr lang="en-AU" sz="1600" dirty="0" smtClean="0"/>
              <a:t>taste </a:t>
            </a:r>
          </a:p>
          <a:p>
            <a:pPr lvl="1"/>
            <a:r>
              <a:rPr lang="en-AU" sz="1600" dirty="0" smtClean="0"/>
              <a:t>marketing</a:t>
            </a:r>
          </a:p>
          <a:p>
            <a:r>
              <a:rPr lang="en-AU" sz="2400" dirty="0" smtClean="0"/>
              <a:t>Cereals (</a:t>
            </a:r>
            <a:r>
              <a:rPr lang="en-AU" sz="2400" dirty="0" err="1" smtClean="0"/>
              <a:t>eg</a:t>
            </a:r>
            <a:r>
              <a:rPr lang="en-AU" sz="2400" dirty="0" smtClean="0"/>
              <a:t> maize, millet, rice, wheat)</a:t>
            </a:r>
          </a:p>
          <a:p>
            <a:pPr lvl="1"/>
            <a:r>
              <a:rPr lang="en-AU" sz="1800" dirty="0" smtClean="0"/>
              <a:t>local versus imported</a:t>
            </a:r>
          </a:p>
          <a:p>
            <a:r>
              <a:rPr lang="en-AU" sz="2400" dirty="0" smtClean="0"/>
              <a:t>Protein</a:t>
            </a:r>
          </a:p>
          <a:p>
            <a:pPr lvl="1"/>
            <a:r>
              <a:rPr lang="en-AU" sz="1800" dirty="0" smtClean="0"/>
              <a:t>meat, dairy, beans</a:t>
            </a:r>
          </a:p>
          <a:p>
            <a:pPr lvl="1"/>
            <a:r>
              <a:rPr lang="en-AU" sz="1800" dirty="0" smtClean="0"/>
              <a:t>cost and access</a:t>
            </a:r>
          </a:p>
          <a:p>
            <a:r>
              <a:rPr lang="en-AU" sz="2400" dirty="0" smtClean="0"/>
              <a:t>Water content, freight costs and shelf life</a:t>
            </a:r>
          </a:p>
          <a:p>
            <a:pPr lvl="1"/>
            <a:r>
              <a:rPr lang="en-AU" sz="1800" dirty="0" smtClean="0"/>
              <a:t>fresh fruit and vegetables versus highly processed food products</a:t>
            </a:r>
          </a:p>
          <a:p>
            <a:pPr lvl="1"/>
            <a:r>
              <a:rPr lang="en-AU" sz="1800" dirty="0" smtClean="0"/>
              <a:t>local production versus global sourcing</a:t>
            </a:r>
          </a:p>
        </p:txBody>
      </p:sp>
    </p:spTree>
    <p:extLst>
      <p:ext uri="{BB962C8B-B14F-4D97-AF65-F5344CB8AC3E}">
        <p14:creationId xmlns:p14="http://schemas.microsoft.com/office/powerpoint/2010/main" val="4193906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Foodstuffs, value chains and markets</a:t>
            </a:r>
            <a:endParaRPr lang="en-GB" dirty="0"/>
          </a:p>
        </p:txBody>
      </p:sp>
      <p:sp>
        <p:nvSpPr>
          <p:cNvPr id="3" name="Content Placeholder 2"/>
          <p:cNvSpPr>
            <a:spLocks noGrp="1"/>
          </p:cNvSpPr>
          <p:nvPr>
            <p:ph idx="1"/>
          </p:nvPr>
        </p:nvSpPr>
        <p:spPr/>
        <p:txBody>
          <a:bodyPr/>
          <a:lstStyle/>
          <a:p>
            <a:r>
              <a:rPr lang="en-AU" sz="2000" dirty="0" smtClean="0"/>
              <a:t>Monopoly and global value chains</a:t>
            </a:r>
          </a:p>
          <a:p>
            <a:pPr lvl="1"/>
            <a:r>
              <a:rPr lang="en-AU" sz="1800" dirty="0" smtClean="0"/>
              <a:t>farm workers and farmers</a:t>
            </a:r>
          </a:p>
          <a:p>
            <a:pPr lvl="1"/>
            <a:r>
              <a:rPr lang="en-AU" sz="1800" dirty="0" smtClean="0"/>
              <a:t>commodity traders, food manufacturers</a:t>
            </a:r>
          </a:p>
          <a:p>
            <a:pPr lvl="1"/>
            <a:r>
              <a:rPr lang="en-AU" sz="1800" dirty="0" smtClean="0"/>
              <a:t>brand marketing</a:t>
            </a:r>
          </a:p>
          <a:p>
            <a:pPr lvl="1"/>
            <a:r>
              <a:rPr lang="en-AU" sz="1800" dirty="0" smtClean="0"/>
              <a:t>retail including supermarkets</a:t>
            </a:r>
          </a:p>
          <a:p>
            <a:pPr lvl="1"/>
            <a:r>
              <a:rPr lang="en-AU" sz="1800" dirty="0" smtClean="0"/>
              <a:t>consumers</a:t>
            </a:r>
          </a:p>
          <a:p>
            <a:r>
              <a:rPr lang="en-AU" sz="2400" dirty="0" smtClean="0"/>
              <a:t>Different markets</a:t>
            </a:r>
          </a:p>
          <a:p>
            <a:pPr lvl="1"/>
            <a:r>
              <a:rPr lang="en-AU" sz="1800" dirty="0" smtClean="0"/>
              <a:t>Europe</a:t>
            </a:r>
            <a:endParaRPr lang="en-AU" sz="1800" dirty="0"/>
          </a:p>
          <a:p>
            <a:pPr lvl="1"/>
            <a:r>
              <a:rPr lang="en-AU" sz="1800" dirty="0" smtClean="0"/>
              <a:t>South Asia</a:t>
            </a:r>
          </a:p>
          <a:p>
            <a:pPr lvl="1"/>
            <a:r>
              <a:rPr lang="en-AU" sz="1800" dirty="0" smtClean="0"/>
              <a:t>East Asia</a:t>
            </a:r>
          </a:p>
          <a:p>
            <a:pPr lvl="1"/>
            <a:r>
              <a:rPr lang="en-AU" sz="1800" dirty="0" smtClean="0"/>
              <a:t>USA</a:t>
            </a:r>
          </a:p>
          <a:p>
            <a:pPr lvl="1"/>
            <a:r>
              <a:rPr lang="en-AU" sz="1800" dirty="0" smtClean="0"/>
              <a:t>Oceania</a:t>
            </a:r>
          </a:p>
          <a:p>
            <a:pPr lvl="1"/>
            <a:r>
              <a:rPr lang="en-AU" sz="1800" dirty="0" smtClean="0"/>
              <a:t>Australia</a:t>
            </a:r>
            <a:endParaRPr lang="en-GB" sz="1800" dirty="0"/>
          </a:p>
        </p:txBody>
      </p:sp>
    </p:spTree>
    <p:extLst>
      <p:ext uri="{BB962C8B-B14F-4D97-AF65-F5344CB8AC3E}">
        <p14:creationId xmlns:p14="http://schemas.microsoft.com/office/powerpoint/2010/main" val="2185780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54497"/>
            <a:ext cx="9036496" cy="430887"/>
          </a:xfrm>
          <a:prstGeom prst="rect">
            <a:avLst/>
          </a:prstGeom>
          <a:noFill/>
        </p:spPr>
        <p:txBody>
          <a:bodyPr wrap="square" rtlCol="0">
            <a:spAutoFit/>
          </a:bodyPr>
          <a:lstStyle/>
          <a:p>
            <a:r>
              <a:rPr lang="en-AU" sz="1050" dirty="0"/>
              <a:t>Stuckler, David, Martin McKee, Shah </a:t>
            </a:r>
            <a:r>
              <a:rPr lang="en-AU" sz="1050" dirty="0" err="1"/>
              <a:t>Ebrahim</a:t>
            </a:r>
            <a:r>
              <a:rPr lang="en-AU" sz="1050" dirty="0"/>
              <a:t>, and Sanjay </a:t>
            </a:r>
            <a:r>
              <a:rPr lang="en-AU" sz="1050" dirty="0" err="1"/>
              <a:t>Basu</a:t>
            </a:r>
            <a:r>
              <a:rPr lang="en-AU" sz="1050" dirty="0"/>
              <a:t>. "Manufacturing Epidemics: The Role of Global Producers in Increased Consumption of Unhealthy Commodities Including Processed Foods, Alcohol, and Tobacco." </a:t>
            </a:r>
            <a:r>
              <a:rPr lang="en-AU" sz="1050" i="1" dirty="0" err="1"/>
              <a:t>PLoS</a:t>
            </a:r>
            <a:r>
              <a:rPr lang="en-AU" sz="1050" i="1" dirty="0"/>
              <a:t> Med 9, no. 6 (2012): e1001235</a:t>
            </a:r>
            <a:r>
              <a:rPr lang="en-AU" sz="1050" i="1" dirty="0" smtClean="0"/>
              <a:t>.</a:t>
            </a:r>
            <a:endParaRPr lang="en-AU" sz="105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 y="-27384"/>
            <a:ext cx="9001125" cy="6153150"/>
          </a:xfrm>
          <a:prstGeom prst="rect">
            <a:avLst/>
          </a:prstGeom>
        </p:spPr>
      </p:pic>
    </p:spTree>
    <p:extLst>
      <p:ext uri="{BB962C8B-B14F-4D97-AF65-F5344CB8AC3E}">
        <p14:creationId xmlns:p14="http://schemas.microsoft.com/office/powerpoint/2010/main" val="2911128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1" y="44624"/>
            <a:ext cx="8678738" cy="830997"/>
          </a:xfrm>
          <a:prstGeom prst="rect">
            <a:avLst/>
          </a:prstGeom>
          <a:noFill/>
          <a:ln>
            <a:noFill/>
          </a:ln>
        </p:spPr>
        <p:txBody>
          <a:bodyPr wrap="square" rtlCol="0">
            <a:spAutoFit/>
          </a:bodyPr>
          <a:lstStyle/>
          <a:p>
            <a:pPr algn="ctr"/>
            <a:r>
              <a:rPr lang="en-AU" sz="2400" b="1" dirty="0" smtClean="0"/>
              <a:t>Intraregional </a:t>
            </a:r>
            <a:r>
              <a:rPr lang="en-AU" sz="2400" b="1" dirty="0"/>
              <a:t>supply changes: </a:t>
            </a:r>
            <a:r>
              <a:rPr lang="en-AU" sz="2400" b="1" dirty="0" smtClean="0"/>
              <a:t/>
            </a:r>
            <a:br>
              <a:rPr lang="en-AU" sz="2400" b="1" dirty="0" smtClean="0"/>
            </a:br>
            <a:r>
              <a:rPr lang="en-AU" sz="2400" b="1" dirty="0" smtClean="0"/>
              <a:t>(</a:t>
            </a:r>
            <a:r>
              <a:rPr lang="en-AU" sz="2400" b="1" dirty="0"/>
              <a:t>C) variations in sugar supply in Latin America.</a:t>
            </a:r>
          </a:p>
        </p:txBody>
      </p:sp>
      <p:sp>
        <p:nvSpPr>
          <p:cNvPr id="6" name="TextBox 5"/>
          <p:cNvSpPr txBox="1"/>
          <p:nvPr/>
        </p:nvSpPr>
        <p:spPr>
          <a:xfrm>
            <a:off x="107504" y="6454497"/>
            <a:ext cx="8856984" cy="430887"/>
          </a:xfrm>
          <a:prstGeom prst="rect">
            <a:avLst/>
          </a:prstGeom>
          <a:noFill/>
        </p:spPr>
        <p:txBody>
          <a:bodyPr wrap="square" rtlCol="0">
            <a:spAutoFit/>
          </a:bodyPr>
          <a:lstStyle/>
          <a:p>
            <a:r>
              <a:rPr lang="en-AU" sz="1050" dirty="0" err="1"/>
              <a:t>Basu</a:t>
            </a:r>
            <a:r>
              <a:rPr lang="en-AU" sz="1050" dirty="0"/>
              <a:t>, Sanjay. "The Transitional Dynamics of Caloric Ecosystems: Changes in the Food Supply around the World." </a:t>
            </a:r>
            <a:r>
              <a:rPr lang="en-AU" sz="1050" i="1" dirty="0"/>
              <a:t>Critical Public Health 25, no. 3 (2015/05/27 2014): 248-64.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846" y="1052736"/>
            <a:ext cx="4686300" cy="5086350"/>
          </a:xfrm>
          <a:prstGeom prst="rect">
            <a:avLst/>
          </a:prstGeom>
        </p:spPr>
      </p:pic>
    </p:spTree>
    <p:extLst>
      <p:ext uri="{BB962C8B-B14F-4D97-AF65-F5344CB8AC3E}">
        <p14:creationId xmlns:p14="http://schemas.microsoft.com/office/powerpoint/2010/main" val="37075498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88024" y="6146720"/>
            <a:ext cx="4392488" cy="738664"/>
          </a:xfrm>
          <a:prstGeom prst="rect">
            <a:avLst/>
          </a:prstGeom>
          <a:noFill/>
        </p:spPr>
        <p:txBody>
          <a:bodyPr wrap="square" rtlCol="0">
            <a:spAutoFit/>
          </a:bodyPr>
          <a:lstStyle/>
          <a:p>
            <a:r>
              <a:rPr lang="en-AU" sz="1050" dirty="0"/>
              <a:t>Stuckler, David, Martin McKee, Shah </a:t>
            </a:r>
            <a:r>
              <a:rPr lang="en-AU" sz="1050" dirty="0" err="1"/>
              <a:t>Ebrahim</a:t>
            </a:r>
            <a:r>
              <a:rPr lang="en-AU" sz="1050" dirty="0"/>
              <a:t>, and Sanjay </a:t>
            </a:r>
            <a:r>
              <a:rPr lang="en-AU" sz="1050" dirty="0" err="1"/>
              <a:t>Basu</a:t>
            </a:r>
            <a:r>
              <a:rPr lang="en-AU" sz="1050" dirty="0"/>
              <a:t>. "Manufacturing Epidemics: The Role of Global Producers in Increased Consumption of Unhealthy Commodities Including Processed Foods, Alcohol, and Tobacco." </a:t>
            </a:r>
            <a:r>
              <a:rPr lang="en-AU" sz="1050" i="1" dirty="0" err="1"/>
              <a:t>PLoS</a:t>
            </a:r>
            <a:r>
              <a:rPr lang="en-AU" sz="1050" i="1" dirty="0"/>
              <a:t> Med 9, no. 6 (2012): e1001235</a:t>
            </a:r>
            <a:r>
              <a:rPr lang="en-AU" sz="1050" i="1" dirty="0" smtClean="0"/>
              <a:t>.</a:t>
            </a:r>
            <a:endParaRPr lang="en-AU" sz="1050" i="1" dirty="0"/>
          </a:p>
        </p:txBody>
      </p:sp>
      <p:sp>
        <p:nvSpPr>
          <p:cNvPr id="2" name="TextBox 1"/>
          <p:cNvSpPr txBox="1"/>
          <p:nvPr/>
        </p:nvSpPr>
        <p:spPr>
          <a:xfrm>
            <a:off x="293305" y="5613047"/>
            <a:ext cx="4320480" cy="1200329"/>
          </a:xfrm>
          <a:prstGeom prst="rect">
            <a:avLst/>
          </a:prstGeom>
          <a:noFill/>
        </p:spPr>
        <p:txBody>
          <a:bodyPr wrap="square" rtlCol="0">
            <a:spAutoFit/>
          </a:bodyPr>
          <a:lstStyle/>
          <a:p>
            <a:r>
              <a:rPr lang="en-US" dirty="0"/>
              <a:t>Relationship between Projected percentage increase in Soft Drink consumption and GDP, year 2010-2015, 76 countries</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44624"/>
            <a:ext cx="7715250" cy="5419725"/>
          </a:xfrm>
          <a:prstGeom prst="rect">
            <a:avLst/>
          </a:prstGeom>
        </p:spPr>
      </p:pic>
    </p:spTree>
    <p:extLst>
      <p:ext uri="{BB962C8B-B14F-4D97-AF65-F5344CB8AC3E}">
        <p14:creationId xmlns:p14="http://schemas.microsoft.com/office/powerpoint/2010/main" val="1414372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888" t="10800" r="33462" b="45800"/>
          <a:stretch/>
        </p:blipFill>
        <p:spPr>
          <a:xfrm>
            <a:off x="0" y="-27384"/>
            <a:ext cx="9144000" cy="6442364"/>
          </a:xfrm>
          <a:prstGeom prst="rect">
            <a:avLst/>
          </a:prstGeom>
        </p:spPr>
      </p:pic>
    </p:spTree>
    <p:extLst>
      <p:ext uri="{BB962C8B-B14F-4D97-AF65-F5344CB8AC3E}">
        <p14:creationId xmlns:p14="http://schemas.microsoft.com/office/powerpoint/2010/main" val="29730833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44008" y="6021288"/>
            <a:ext cx="4392488" cy="738664"/>
          </a:xfrm>
          <a:prstGeom prst="rect">
            <a:avLst/>
          </a:prstGeom>
          <a:noFill/>
        </p:spPr>
        <p:txBody>
          <a:bodyPr wrap="square" rtlCol="0">
            <a:spAutoFit/>
          </a:bodyPr>
          <a:lstStyle/>
          <a:p>
            <a:r>
              <a:rPr lang="en-AU" sz="1050" dirty="0"/>
              <a:t>Stuckler, David, Martin McKee, Shah </a:t>
            </a:r>
            <a:r>
              <a:rPr lang="en-AU" sz="1050" dirty="0" err="1"/>
              <a:t>Ebrahim</a:t>
            </a:r>
            <a:r>
              <a:rPr lang="en-AU" sz="1050" dirty="0"/>
              <a:t>, and Sanjay </a:t>
            </a:r>
            <a:r>
              <a:rPr lang="en-AU" sz="1050" dirty="0" err="1"/>
              <a:t>Basu</a:t>
            </a:r>
            <a:r>
              <a:rPr lang="en-AU" sz="1050" dirty="0"/>
              <a:t>. "Manufacturing Epidemics: The Role of Global Producers in Increased Consumption of Unhealthy Commodities Including Processed Foods, Alcohol, and Tobacco." </a:t>
            </a:r>
            <a:r>
              <a:rPr lang="en-AU" sz="1050" i="1" dirty="0" err="1"/>
              <a:t>PLoS</a:t>
            </a:r>
            <a:r>
              <a:rPr lang="en-AU" sz="1050" i="1" dirty="0"/>
              <a:t> Med 9, no. 6 (2012): e1001235</a:t>
            </a:r>
            <a:r>
              <a:rPr lang="en-AU" sz="1050" i="1" dirty="0" smtClean="0"/>
              <a:t>.</a:t>
            </a:r>
            <a:endParaRPr lang="en-AU" sz="1050" i="1" dirty="0"/>
          </a:p>
        </p:txBody>
      </p:sp>
      <p:sp>
        <p:nvSpPr>
          <p:cNvPr id="2" name="TextBox 1"/>
          <p:cNvSpPr txBox="1"/>
          <p:nvPr/>
        </p:nvSpPr>
        <p:spPr>
          <a:xfrm>
            <a:off x="212625" y="5541039"/>
            <a:ext cx="4320480" cy="1200329"/>
          </a:xfrm>
          <a:prstGeom prst="rect">
            <a:avLst/>
          </a:prstGeom>
          <a:noFill/>
        </p:spPr>
        <p:txBody>
          <a:bodyPr wrap="square" rtlCol="0">
            <a:spAutoFit/>
          </a:bodyPr>
          <a:lstStyle/>
          <a:p>
            <a:r>
              <a:rPr lang="en-US" dirty="0"/>
              <a:t>Relationship between Projected percentage increase in </a:t>
            </a:r>
            <a:r>
              <a:rPr lang="en-US" dirty="0" smtClean="0"/>
              <a:t>processed food consumption </a:t>
            </a:r>
            <a:r>
              <a:rPr lang="en-US" dirty="0"/>
              <a:t>and GDP, year 2010-2015, 76 countries</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5" y="-27384"/>
            <a:ext cx="7486650" cy="5353050"/>
          </a:xfrm>
          <a:prstGeom prst="rect">
            <a:avLst/>
          </a:prstGeom>
        </p:spPr>
      </p:pic>
    </p:spTree>
    <p:extLst>
      <p:ext uri="{BB962C8B-B14F-4D97-AF65-F5344CB8AC3E}">
        <p14:creationId xmlns:p14="http://schemas.microsoft.com/office/powerpoint/2010/main" val="15950596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62" t="22011" r="44504" b="18219"/>
          <a:stretch/>
        </p:blipFill>
        <p:spPr bwMode="auto">
          <a:xfrm>
            <a:off x="755576" y="332656"/>
            <a:ext cx="7776864" cy="5818661"/>
          </a:xfrm>
          <a:prstGeom prst="rect">
            <a:avLst/>
          </a:prstGeom>
          <a:noFill/>
          <a:ln w="19050">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07504" y="6454497"/>
            <a:ext cx="8856984" cy="430887"/>
          </a:xfrm>
          <a:prstGeom prst="rect">
            <a:avLst/>
          </a:prstGeom>
          <a:noFill/>
        </p:spPr>
        <p:txBody>
          <a:bodyPr wrap="square" rtlCol="0">
            <a:spAutoFit/>
          </a:bodyPr>
          <a:lstStyle/>
          <a:p>
            <a:r>
              <a:rPr lang="en-AU" sz="1050" dirty="0" err="1"/>
              <a:t>Basu</a:t>
            </a:r>
            <a:r>
              <a:rPr lang="en-AU" sz="1050" dirty="0"/>
              <a:t>, Sanjay. "The Transitional Dynamics of Caloric Ecosystems: Changes in the Food Supply around the World." </a:t>
            </a:r>
            <a:r>
              <a:rPr lang="en-AU" sz="1050" i="1" dirty="0"/>
              <a:t>Critical Public Health 25, no. 3 (2015/05/27 2014): 248-64.</a:t>
            </a:r>
          </a:p>
        </p:txBody>
      </p:sp>
    </p:spTree>
    <p:extLst>
      <p:ext uri="{BB962C8B-B14F-4D97-AF65-F5344CB8AC3E}">
        <p14:creationId xmlns:p14="http://schemas.microsoft.com/office/powerpoint/2010/main" val="36819824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38" t="38800" r="58663" b="30400"/>
          <a:stretch/>
        </p:blipFill>
        <p:spPr>
          <a:xfrm>
            <a:off x="251520" y="260648"/>
            <a:ext cx="8798068" cy="4032448"/>
          </a:xfrm>
          <a:prstGeom prst="rect">
            <a:avLst/>
          </a:prstGeom>
        </p:spPr>
      </p:pic>
      <p:sp>
        <p:nvSpPr>
          <p:cNvPr id="3" name="TextBox 2"/>
          <p:cNvSpPr txBox="1"/>
          <p:nvPr/>
        </p:nvSpPr>
        <p:spPr>
          <a:xfrm>
            <a:off x="467544" y="5589240"/>
            <a:ext cx="7416824" cy="646331"/>
          </a:xfrm>
          <a:prstGeom prst="rect">
            <a:avLst/>
          </a:prstGeom>
          <a:noFill/>
        </p:spPr>
        <p:txBody>
          <a:bodyPr wrap="square" rtlCol="0">
            <a:spAutoFit/>
          </a:bodyPr>
          <a:lstStyle/>
          <a:p>
            <a:r>
              <a:rPr lang="en-GB" dirty="0">
                <a:hlinkClick r:id="rId3"/>
              </a:rPr>
              <a:t>http://</a:t>
            </a:r>
            <a:r>
              <a:rPr lang="en-GB" dirty="0" smtClean="0">
                <a:hlinkClick r:id="rId3"/>
              </a:rPr>
              <a:t>www.freshplaza.com/article/91536/Three-TNCs-dominate-global-food-industry</a:t>
            </a:r>
            <a:r>
              <a:rPr lang="en-GB" dirty="0" smtClean="0"/>
              <a:t> </a:t>
            </a:r>
            <a:endParaRPr lang="en-GB" dirty="0"/>
          </a:p>
        </p:txBody>
      </p:sp>
    </p:spTree>
    <p:extLst>
      <p:ext uri="{BB962C8B-B14F-4D97-AF65-F5344CB8AC3E}">
        <p14:creationId xmlns:p14="http://schemas.microsoft.com/office/powerpoint/2010/main" val="1082694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900" t="29911" r="41338" b="12200"/>
          <a:stretch/>
        </p:blipFill>
        <p:spPr>
          <a:xfrm>
            <a:off x="-36513" y="-27384"/>
            <a:ext cx="9217498" cy="5688632"/>
          </a:xfrm>
          <a:prstGeom prst="rect">
            <a:avLst/>
          </a:prstGeom>
        </p:spPr>
      </p:pic>
    </p:spTree>
    <p:extLst>
      <p:ext uri="{BB962C8B-B14F-4D97-AF65-F5344CB8AC3E}">
        <p14:creationId xmlns:p14="http://schemas.microsoft.com/office/powerpoint/2010/main" val="695232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00" t="36774" r="58596" b="28001"/>
          <a:stretch/>
        </p:blipFill>
        <p:spPr>
          <a:xfrm>
            <a:off x="35465" y="26298"/>
            <a:ext cx="8897765" cy="4626838"/>
          </a:xfrm>
          <a:prstGeom prst="rect">
            <a:avLst/>
          </a:prstGeom>
        </p:spPr>
      </p:pic>
      <p:sp>
        <p:nvSpPr>
          <p:cNvPr id="3" name="TextBox 2"/>
          <p:cNvSpPr txBox="1"/>
          <p:nvPr/>
        </p:nvSpPr>
        <p:spPr>
          <a:xfrm>
            <a:off x="251520" y="5733256"/>
            <a:ext cx="4896544" cy="646331"/>
          </a:xfrm>
          <a:prstGeom prst="rect">
            <a:avLst/>
          </a:prstGeom>
          <a:noFill/>
        </p:spPr>
        <p:txBody>
          <a:bodyPr wrap="square" rtlCol="0">
            <a:spAutoFit/>
          </a:bodyPr>
          <a:lstStyle/>
          <a:p>
            <a:r>
              <a:rPr lang="en-GB" dirty="0">
                <a:hlinkClick r:id="rId3"/>
              </a:rPr>
              <a:t>http://</a:t>
            </a:r>
            <a:r>
              <a:rPr lang="en-GB" dirty="0" smtClean="0">
                <a:hlinkClick r:id="rId3"/>
              </a:rPr>
              <a:t>www.freshplaza.com/article/91542/Global-retail-dominated-by-10-companies</a:t>
            </a:r>
            <a:r>
              <a:rPr lang="en-GB" dirty="0" smtClean="0"/>
              <a:t> </a:t>
            </a:r>
            <a:endParaRPr lang="en-GB" dirty="0"/>
          </a:p>
        </p:txBody>
      </p:sp>
    </p:spTree>
    <p:extLst>
      <p:ext uri="{BB962C8B-B14F-4D97-AF65-F5344CB8AC3E}">
        <p14:creationId xmlns:p14="http://schemas.microsoft.com/office/powerpoint/2010/main" val="34424614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95536" y="260648"/>
            <a:ext cx="8229600" cy="1368152"/>
          </a:xfrm>
        </p:spPr>
        <p:txBody>
          <a:bodyPr/>
          <a:lstStyle/>
          <a:p>
            <a:r>
              <a:rPr lang="en-AU" dirty="0"/>
              <a:t>Global food systems within the global economy</a:t>
            </a:r>
            <a:endParaRPr lang="en-AU" altLang="en-US" dirty="0" smtClean="0"/>
          </a:p>
        </p:txBody>
      </p:sp>
      <p:sp>
        <p:nvSpPr>
          <p:cNvPr id="3075" name="Content Placeholder 2"/>
          <p:cNvSpPr>
            <a:spLocks noGrp="1"/>
          </p:cNvSpPr>
          <p:nvPr>
            <p:ph idx="1"/>
          </p:nvPr>
        </p:nvSpPr>
        <p:spPr>
          <a:xfrm>
            <a:off x="457200" y="1700807"/>
            <a:ext cx="8229600" cy="4536481"/>
          </a:xfrm>
        </p:spPr>
        <p:txBody>
          <a:bodyPr/>
          <a:lstStyle/>
          <a:p>
            <a:r>
              <a:rPr lang="en-AU" altLang="en-US" sz="2800" dirty="0" smtClean="0"/>
              <a:t>Globalisation and food systems</a:t>
            </a:r>
          </a:p>
          <a:p>
            <a:pPr lvl="1"/>
            <a:r>
              <a:rPr lang="en-AU" altLang="en-US" sz="2400" dirty="0" smtClean="0"/>
              <a:t>drive towards cash crops</a:t>
            </a:r>
          </a:p>
          <a:p>
            <a:pPr lvl="1"/>
            <a:r>
              <a:rPr lang="en-AU" altLang="en-US" sz="2400" dirty="0" smtClean="0"/>
              <a:t>unfair trade and dumping</a:t>
            </a:r>
          </a:p>
          <a:p>
            <a:pPr lvl="1"/>
            <a:r>
              <a:rPr lang="en-AU" altLang="en-US" sz="2400" dirty="0" smtClean="0"/>
              <a:t>meat, biofuels and land grabbing</a:t>
            </a:r>
          </a:p>
          <a:p>
            <a:pPr lvl="1"/>
            <a:r>
              <a:rPr lang="en-AU" altLang="en-US" sz="2400" dirty="0" smtClean="0"/>
              <a:t>corporate control (transnational oligopolies)</a:t>
            </a:r>
          </a:p>
          <a:p>
            <a:r>
              <a:rPr lang="en-AU" altLang="en-US" sz="2800" dirty="0" smtClean="0"/>
              <a:t>The political economy of global </a:t>
            </a:r>
            <a:r>
              <a:rPr lang="en-AU" altLang="en-US" sz="2800" dirty="0" smtClean="0"/>
              <a:t>crisis - and impact on food systems</a:t>
            </a:r>
            <a:endParaRPr lang="en-AU" altLang="en-US" sz="2800" dirty="0" smtClean="0"/>
          </a:p>
          <a:p>
            <a:r>
              <a:rPr lang="en-AU" altLang="en-US" sz="2800" dirty="0" smtClean="0"/>
              <a:t>The neoliberal policy program to manage global </a:t>
            </a:r>
            <a:r>
              <a:rPr lang="en-AU" altLang="en-US" sz="2800" dirty="0" smtClean="0"/>
              <a:t>crisis – and impact on food systems</a:t>
            </a:r>
            <a:endParaRPr lang="en-AU" altLang="en-US" sz="2800" dirty="0" smtClean="0"/>
          </a:p>
          <a:p>
            <a:r>
              <a:rPr lang="en-AU" altLang="en-US" sz="2800" dirty="0" smtClean="0"/>
              <a:t>Alternatives to neoliberalism</a:t>
            </a:r>
          </a:p>
        </p:txBody>
      </p:sp>
    </p:spTree>
    <p:extLst>
      <p:ext uri="{BB962C8B-B14F-4D97-AF65-F5344CB8AC3E}">
        <p14:creationId xmlns:p14="http://schemas.microsoft.com/office/powerpoint/2010/main" val="17980548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Food regimes</a:t>
            </a:r>
            <a:endParaRPr lang="en-GB" dirty="0"/>
          </a:p>
        </p:txBody>
      </p:sp>
      <p:sp>
        <p:nvSpPr>
          <p:cNvPr id="3" name="Content Placeholder 2"/>
          <p:cNvSpPr>
            <a:spLocks noGrp="1"/>
          </p:cNvSpPr>
          <p:nvPr>
            <p:ph sz="half" idx="1"/>
          </p:nvPr>
        </p:nvSpPr>
        <p:spPr/>
        <p:txBody>
          <a:bodyPr/>
          <a:lstStyle/>
          <a:p>
            <a:r>
              <a:rPr lang="en-AU" sz="2400" dirty="0" smtClean="0"/>
              <a:t>Settler colonial food regime (British domination, 1870-1914)</a:t>
            </a:r>
          </a:p>
          <a:p>
            <a:r>
              <a:rPr lang="en-AU" sz="2400" dirty="0" smtClean="0"/>
              <a:t>Mercantile industrial food regime (US domination, 1947-1995)</a:t>
            </a:r>
          </a:p>
          <a:p>
            <a:r>
              <a:rPr lang="en-AU" sz="2400" dirty="0" smtClean="0"/>
              <a:t>Corporate food regime (TNC domination, 1995+)</a:t>
            </a:r>
            <a:endParaRPr lang="en-GB" sz="2400" dirty="0"/>
          </a:p>
        </p:txBody>
      </p:sp>
      <p:sp>
        <p:nvSpPr>
          <p:cNvPr id="5" name="Content Placeholder 4"/>
          <p:cNvSpPr>
            <a:spLocks noGrp="1"/>
          </p:cNvSpPr>
          <p:nvPr>
            <p:ph sz="half" idx="2"/>
          </p:nvPr>
        </p:nvSpPr>
        <p:spPr/>
        <p:txBody>
          <a:bodyPr/>
          <a:lstStyle/>
          <a:p>
            <a:r>
              <a:rPr lang="en-AU" dirty="0" smtClean="0"/>
              <a:t>Industrial revolution and European colonialism</a:t>
            </a:r>
          </a:p>
          <a:p>
            <a:r>
              <a:rPr lang="en-AU" dirty="0" err="1" smtClean="0"/>
              <a:t>Decolonialism</a:t>
            </a:r>
            <a:r>
              <a:rPr lang="en-AU" dirty="0" smtClean="0"/>
              <a:t> and US imperialism</a:t>
            </a:r>
          </a:p>
          <a:p>
            <a:r>
              <a:rPr lang="en-AU" dirty="0" smtClean="0"/>
              <a:t>Neoliberal globalisation</a:t>
            </a:r>
          </a:p>
          <a:p>
            <a:pPr lvl="1"/>
            <a:r>
              <a:rPr lang="en-AU" dirty="0" smtClean="0"/>
              <a:t>transnational corporations and the globalisation of class</a:t>
            </a:r>
            <a:endParaRPr lang="en-GB" dirty="0"/>
          </a:p>
        </p:txBody>
      </p:sp>
      <p:sp>
        <p:nvSpPr>
          <p:cNvPr id="4" name="TextBox 3"/>
          <p:cNvSpPr txBox="1"/>
          <p:nvPr/>
        </p:nvSpPr>
        <p:spPr>
          <a:xfrm>
            <a:off x="323528" y="6567045"/>
            <a:ext cx="4032448" cy="261610"/>
          </a:xfrm>
          <a:prstGeom prst="rect">
            <a:avLst/>
          </a:prstGeom>
          <a:noFill/>
        </p:spPr>
        <p:txBody>
          <a:bodyPr wrap="square" rtlCol="0">
            <a:spAutoFit/>
          </a:bodyPr>
          <a:lstStyle/>
          <a:p>
            <a:pPr algn="ctr"/>
            <a:r>
              <a:rPr lang="en-AU" sz="1100" dirty="0" err="1" smtClean="0"/>
              <a:t>Friedmann</a:t>
            </a:r>
            <a:r>
              <a:rPr lang="en-AU" sz="1100" dirty="0" smtClean="0"/>
              <a:t> and McMichael, various </a:t>
            </a:r>
            <a:endParaRPr lang="en-GB" sz="1100" dirty="0"/>
          </a:p>
        </p:txBody>
      </p:sp>
    </p:spTree>
    <p:extLst>
      <p:ext uri="{BB962C8B-B14F-4D97-AF65-F5344CB8AC3E}">
        <p14:creationId xmlns:p14="http://schemas.microsoft.com/office/powerpoint/2010/main" val="1883301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781" t="1701" r="7335" b="22700"/>
          <a:stretch/>
        </p:blipFill>
        <p:spPr>
          <a:xfrm>
            <a:off x="19310" y="0"/>
            <a:ext cx="4476750" cy="6858000"/>
          </a:xfrm>
          <a:prstGeom prst="rect">
            <a:avLst/>
          </a:prstGeom>
        </p:spPr>
      </p:pic>
      <p:sp>
        <p:nvSpPr>
          <p:cNvPr id="5" name="TextBox 4"/>
          <p:cNvSpPr txBox="1"/>
          <p:nvPr/>
        </p:nvSpPr>
        <p:spPr>
          <a:xfrm>
            <a:off x="5364088" y="5589240"/>
            <a:ext cx="3240360" cy="923330"/>
          </a:xfrm>
          <a:prstGeom prst="rect">
            <a:avLst/>
          </a:prstGeom>
          <a:noFill/>
        </p:spPr>
        <p:txBody>
          <a:bodyPr wrap="square" rtlCol="0">
            <a:spAutoFit/>
          </a:bodyPr>
          <a:lstStyle/>
          <a:p>
            <a:r>
              <a:rPr lang="en-AU" dirty="0" err="1" smtClean="0"/>
              <a:t>Walvin</a:t>
            </a:r>
            <a:r>
              <a:rPr lang="en-AU" dirty="0" smtClean="0"/>
              <a:t> (2017) Sugar: the world corrupted from slavery to obesity.  London: Robinson </a:t>
            </a:r>
            <a:endParaRPr lang="en-GB" dirty="0"/>
          </a:p>
        </p:txBody>
      </p:sp>
    </p:spTree>
    <p:extLst>
      <p:ext uri="{BB962C8B-B14F-4D97-AF65-F5344CB8AC3E}">
        <p14:creationId xmlns:p14="http://schemas.microsoft.com/office/powerpoint/2010/main" val="1918654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AU" dirty="0" smtClean="0"/>
              <a:t>Australia</a:t>
            </a:r>
            <a:endParaRPr lang="en-GB" dirty="0"/>
          </a:p>
        </p:txBody>
      </p:sp>
      <p:sp>
        <p:nvSpPr>
          <p:cNvPr id="3" name="Content Placeholder 2"/>
          <p:cNvSpPr>
            <a:spLocks noGrp="1"/>
          </p:cNvSpPr>
          <p:nvPr>
            <p:ph idx="1"/>
          </p:nvPr>
        </p:nvSpPr>
        <p:spPr>
          <a:xfrm>
            <a:off x="457200" y="1196752"/>
            <a:ext cx="8229600" cy="5256584"/>
          </a:xfrm>
        </p:spPr>
        <p:txBody>
          <a:bodyPr/>
          <a:lstStyle/>
          <a:p>
            <a:r>
              <a:rPr lang="en-AU" sz="2000" dirty="0" smtClean="0"/>
              <a:t>Colonial settler regime (British empire)</a:t>
            </a:r>
          </a:p>
          <a:p>
            <a:pPr lvl="1"/>
            <a:r>
              <a:rPr lang="en-AU" sz="1800" dirty="0" smtClean="0"/>
              <a:t>invasion and displacement of Indigenous Australians</a:t>
            </a:r>
          </a:p>
          <a:p>
            <a:pPr lvl="1"/>
            <a:r>
              <a:rPr lang="en-AU" sz="1800" dirty="0" smtClean="0"/>
              <a:t>mass movements of convicts and free settlers</a:t>
            </a:r>
          </a:p>
          <a:p>
            <a:pPr lvl="1"/>
            <a:r>
              <a:rPr lang="en-AU" sz="1800" dirty="0" smtClean="0"/>
              <a:t>wheat, wool, meat exports to Europe (under imperial preference)</a:t>
            </a:r>
          </a:p>
          <a:p>
            <a:r>
              <a:rPr lang="en-AU" sz="2000" dirty="0" smtClean="0"/>
              <a:t>Mercantile industrial regime (US hegemony)</a:t>
            </a:r>
          </a:p>
          <a:p>
            <a:pPr lvl="1"/>
            <a:r>
              <a:rPr lang="en-AU" sz="1800" dirty="0" smtClean="0"/>
              <a:t>1973 Britain’s entry into the European Common Market (and the Common Agricultural Policy)</a:t>
            </a:r>
          </a:p>
          <a:p>
            <a:pPr lvl="1"/>
            <a:r>
              <a:rPr lang="en-AU" sz="1800" dirty="0" smtClean="0"/>
              <a:t>1973 Whitlam’s 25% cut in import duties</a:t>
            </a:r>
          </a:p>
          <a:p>
            <a:pPr lvl="1"/>
            <a:r>
              <a:rPr lang="en-AU" sz="1800" dirty="0" smtClean="0"/>
              <a:t>1983 Hawke Keating float the dollar and abolish capital controls</a:t>
            </a:r>
          </a:p>
          <a:p>
            <a:r>
              <a:rPr lang="en-AU" sz="2000" dirty="0" smtClean="0"/>
              <a:t>Corporate regime</a:t>
            </a:r>
          </a:p>
          <a:p>
            <a:pPr lvl="1"/>
            <a:r>
              <a:rPr lang="en-AU" sz="1800" dirty="0" smtClean="0"/>
              <a:t>1971 Macca’s opens in Sydney</a:t>
            </a:r>
          </a:p>
          <a:p>
            <a:pPr lvl="1"/>
            <a:r>
              <a:rPr lang="en-AU" sz="1800" dirty="0" smtClean="0"/>
              <a:t>2001 Aldi commences operations</a:t>
            </a:r>
          </a:p>
          <a:p>
            <a:pPr lvl="1"/>
            <a:r>
              <a:rPr lang="en-AU" sz="1800" dirty="0" smtClean="0"/>
              <a:t>2005 SPC sold to Coca Cola Amatil</a:t>
            </a:r>
          </a:p>
          <a:p>
            <a:pPr lvl="1"/>
            <a:r>
              <a:rPr lang="en-AU" sz="1800" dirty="0" smtClean="0"/>
              <a:t>2007 Global financial crisis</a:t>
            </a:r>
          </a:p>
          <a:p>
            <a:pPr lvl="1"/>
            <a:r>
              <a:rPr lang="en-AU" sz="1800" dirty="0" smtClean="0"/>
              <a:t>2010 TPP negotiations commence</a:t>
            </a:r>
            <a:endParaRPr lang="en-GB" sz="1800" dirty="0"/>
          </a:p>
        </p:txBody>
      </p:sp>
    </p:spTree>
    <p:extLst>
      <p:ext uri="{BB962C8B-B14F-4D97-AF65-F5344CB8AC3E}">
        <p14:creationId xmlns:p14="http://schemas.microsoft.com/office/powerpoint/2010/main" val="928342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Colonisation and the nutrition transition in East Africa</a:t>
            </a:r>
            <a:endParaRPr lang="en-GB" dirty="0"/>
          </a:p>
        </p:txBody>
      </p:sp>
      <p:sp>
        <p:nvSpPr>
          <p:cNvPr id="3" name="Content Placeholder 2"/>
          <p:cNvSpPr>
            <a:spLocks noGrp="1"/>
          </p:cNvSpPr>
          <p:nvPr>
            <p:ph idx="1"/>
          </p:nvPr>
        </p:nvSpPr>
        <p:spPr/>
        <p:txBody>
          <a:bodyPr/>
          <a:lstStyle/>
          <a:p>
            <a:r>
              <a:rPr lang="en-AU" sz="2400" dirty="0" smtClean="0"/>
              <a:t>Seizure of arable land</a:t>
            </a:r>
          </a:p>
          <a:p>
            <a:r>
              <a:rPr lang="en-AU" sz="2400" dirty="0" smtClean="0"/>
              <a:t>Cash crop economies (taxation, colonial exports)</a:t>
            </a:r>
          </a:p>
          <a:p>
            <a:r>
              <a:rPr lang="en-AU" sz="2400" dirty="0" err="1" smtClean="0"/>
              <a:t>Broadacre</a:t>
            </a:r>
            <a:r>
              <a:rPr lang="en-AU" sz="2400" dirty="0" smtClean="0"/>
              <a:t> monocultures for export</a:t>
            </a:r>
          </a:p>
          <a:p>
            <a:r>
              <a:rPr lang="en-AU" sz="2400" dirty="0" smtClean="0"/>
              <a:t>Destruction of indigenous markets</a:t>
            </a:r>
          </a:p>
          <a:p>
            <a:r>
              <a:rPr lang="en-AU" sz="2400" dirty="0" smtClean="0"/>
              <a:t>Land grabbing</a:t>
            </a:r>
          </a:p>
          <a:p>
            <a:r>
              <a:rPr lang="en-AU" sz="2400" dirty="0" smtClean="0"/>
              <a:t>Increasing reliance on food imports (wheat, rice, hydrogenated oils)</a:t>
            </a:r>
          </a:p>
          <a:p>
            <a:r>
              <a:rPr lang="en-AU" sz="2400" dirty="0" smtClean="0"/>
              <a:t>Increased reliance on highly processed food products</a:t>
            </a:r>
          </a:p>
          <a:p>
            <a:r>
              <a:rPr lang="en-AU" sz="2400" dirty="0" smtClean="0"/>
              <a:t>Rise of the supermarkets</a:t>
            </a:r>
          </a:p>
          <a:p>
            <a:r>
              <a:rPr lang="en-AU" sz="2400" dirty="0" smtClean="0"/>
              <a:t>Rural poverty and urbanisation</a:t>
            </a:r>
          </a:p>
          <a:p>
            <a:r>
              <a:rPr lang="en-AU" sz="2400" dirty="0" smtClean="0"/>
              <a:t>Mass market advertising</a:t>
            </a:r>
          </a:p>
        </p:txBody>
      </p:sp>
      <p:sp>
        <p:nvSpPr>
          <p:cNvPr id="4" name="TextBox 3"/>
          <p:cNvSpPr txBox="1"/>
          <p:nvPr/>
        </p:nvSpPr>
        <p:spPr>
          <a:xfrm>
            <a:off x="6084168" y="6308725"/>
            <a:ext cx="2915816" cy="369332"/>
          </a:xfrm>
          <a:prstGeom prst="rect">
            <a:avLst/>
          </a:prstGeom>
          <a:noFill/>
        </p:spPr>
        <p:txBody>
          <a:bodyPr wrap="square" rtlCol="0">
            <a:spAutoFit/>
          </a:bodyPr>
          <a:lstStyle/>
          <a:p>
            <a:pPr algn="just"/>
            <a:r>
              <a:rPr lang="en-AU" sz="900" dirty="0" err="1" smtClean="0"/>
              <a:t>Raschke</a:t>
            </a:r>
            <a:r>
              <a:rPr lang="en-AU" sz="900" dirty="0" smtClean="0"/>
              <a:t> &amp; Cheema (2008) Public </a:t>
            </a:r>
            <a:r>
              <a:rPr lang="en-AU" sz="900" dirty="0"/>
              <a:t>Health Nutrition: 11(7), 662–674</a:t>
            </a:r>
            <a:endParaRPr lang="en-GB" sz="900" dirty="0"/>
          </a:p>
        </p:txBody>
      </p:sp>
    </p:spTree>
    <p:extLst>
      <p:ext uri="{BB962C8B-B14F-4D97-AF65-F5344CB8AC3E}">
        <p14:creationId xmlns:p14="http://schemas.microsoft.com/office/powerpoint/2010/main" val="2811253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86" t="53199" r="33064" b="14602"/>
          <a:stretch/>
        </p:blipFill>
        <p:spPr>
          <a:xfrm>
            <a:off x="-36512" y="548680"/>
            <a:ext cx="9229547" cy="4824536"/>
          </a:xfrm>
          <a:prstGeom prst="rect">
            <a:avLst/>
          </a:prstGeom>
        </p:spPr>
      </p:pic>
    </p:spTree>
    <p:extLst>
      <p:ext uri="{BB962C8B-B14F-4D97-AF65-F5344CB8AC3E}">
        <p14:creationId xmlns:p14="http://schemas.microsoft.com/office/powerpoint/2010/main" val="27802172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Global economic governance and food systems</a:t>
            </a:r>
            <a:endParaRPr lang="en-GB" dirty="0"/>
          </a:p>
        </p:txBody>
      </p:sp>
      <p:sp>
        <p:nvSpPr>
          <p:cNvPr id="4" name="Subtitle 3"/>
          <p:cNvSpPr>
            <a:spLocks noGrp="1"/>
          </p:cNvSpPr>
          <p:nvPr>
            <p:ph type="subTitle" idx="1"/>
          </p:nvPr>
        </p:nvSpPr>
        <p:spPr/>
        <p:txBody>
          <a:bodyPr/>
          <a:lstStyle/>
          <a:p>
            <a:r>
              <a:rPr lang="en-AU" dirty="0" smtClean="0"/>
              <a:t>structural adjustment</a:t>
            </a:r>
          </a:p>
          <a:p>
            <a:r>
              <a:rPr lang="en-AU" dirty="0" smtClean="0"/>
              <a:t>trade relations</a:t>
            </a:r>
          </a:p>
          <a:p>
            <a:r>
              <a:rPr lang="en-AU" dirty="0" smtClean="0"/>
              <a:t>market discipline</a:t>
            </a:r>
            <a:endParaRPr lang="en-GB" dirty="0"/>
          </a:p>
        </p:txBody>
      </p:sp>
    </p:spTree>
    <p:extLst>
      <p:ext uri="{BB962C8B-B14F-4D97-AF65-F5344CB8AC3E}">
        <p14:creationId xmlns:p14="http://schemas.microsoft.com/office/powerpoint/2010/main" val="4282568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AU" sz="3600" dirty="0" smtClean="0"/>
              <a:t>Debt crisis and structural adjustment</a:t>
            </a:r>
            <a:endParaRPr lang="en-AU" sz="3600" dirty="0"/>
          </a:p>
        </p:txBody>
      </p:sp>
      <p:sp>
        <p:nvSpPr>
          <p:cNvPr id="3" name="Content Placeholder 2"/>
          <p:cNvSpPr>
            <a:spLocks noGrp="1"/>
          </p:cNvSpPr>
          <p:nvPr>
            <p:ph idx="1"/>
          </p:nvPr>
        </p:nvSpPr>
        <p:spPr>
          <a:xfrm>
            <a:off x="457200" y="1412776"/>
            <a:ext cx="8229600" cy="5112568"/>
          </a:xfrm>
        </p:spPr>
        <p:txBody>
          <a:bodyPr/>
          <a:lstStyle/>
          <a:p>
            <a:r>
              <a:rPr lang="en-AU" sz="2800" dirty="0" smtClean="0"/>
              <a:t>1973 – first OPEC price rise</a:t>
            </a:r>
          </a:p>
          <a:p>
            <a:r>
              <a:rPr lang="en-AU" sz="2800" dirty="0" smtClean="0"/>
              <a:t>1970s – cheap money, aggressive bank lending, including to developing countries</a:t>
            </a:r>
          </a:p>
          <a:p>
            <a:r>
              <a:rPr lang="en-AU" sz="2800" dirty="0" smtClean="0"/>
              <a:t>1979 – stagflation </a:t>
            </a:r>
          </a:p>
          <a:p>
            <a:r>
              <a:rPr lang="en-AU" sz="2800" dirty="0" smtClean="0"/>
              <a:t>1981 – interest rates soar; developing country debt crisis</a:t>
            </a:r>
          </a:p>
          <a:p>
            <a:r>
              <a:rPr lang="en-AU" sz="2800" dirty="0" smtClean="0"/>
              <a:t>1980s – indebted countries forced to rely on IMF; structural adjustment a condition for bail out</a:t>
            </a:r>
          </a:p>
          <a:p>
            <a:pPr lvl="1"/>
            <a:r>
              <a:rPr lang="en-AU" sz="2400" dirty="0" smtClean="0"/>
              <a:t>cuts in public spending (including support to farmers)</a:t>
            </a:r>
          </a:p>
          <a:p>
            <a:pPr lvl="1"/>
            <a:r>
              <a:rPr lang="en-AU" sz="2400" dirty="0" smtClean="0"/>
              <a:t>reduce import barriers</a:t>
            </a:r>
          </a:p>
          <a:p>
            <a:pPr lvl="1"/>
            <a:r>
              <a:rPr lang="en-AU" sz="2400" dirty="0" smtClean="0"/>
              <a:t>re-orient agriculture to cash crops for export </a:t>
            </a:r>
            <a:endParaRPr lang="en-AU" sz="2400" dirty="0"/>
          </a:p>
        </p:txBody>
      </p:sp>
    </p:spTree>
    <p:extLst>
      <p:ext uri="{BB962C8B-B14F-4D97-AF65-F5344CB8AC3E}">
        <p14:creationId xmlns:p14="http://schemas.microsoft.com/office/powerpoint/2010/main" val="3263112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96" y="6453336"/>
            <a:ext cx="1008112" cy="369332"/>
          </a:xfrm>
          <a:prstGeom prst="rect">
            <a:avLst/>
          </a:prstGeom>
          <a:noFill/>
        </p:spPr>
        <p:txBody>
          <a:bodyPr wrap="square" rtlCol="0">
            <a:spAutoFit/>
          </a:bodyPr>
          <a:lstStyle/>
          <a:p>
            <a:r>
              <a:rPr lang="en-GB" u="sng" dirty="0" smtClean="0">
                <a:hlinkClick r:id="rId2"/>
              </a:rPr>
              <a:t>DCP3.2</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Tree>
    <p:extLst>
      <p:ext uri="{BB962C8B-B14F-4D97-AF65-F5344CB8AC3E}">
        <p14:creationId xmlns:p14="http://schemas.microsoft.com/office/powerpoint/2010/main" val="811382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875A826-A40A-4148-A2CD-5E62511C47C8}" type="slidenum">
              <a:rPr lang="en-US" altLang="en-US"/>
              <a:pPr/>
              <a:t>73</a:t>
            </a:fld>
            <a:endParaRPr lang="en-US" altLang="en-US"/>
          </a:p>
        </p:txBody>
      </p:sp>
      <p:sp>
        <p:nvSpPr>
          <p:cNvPr id="7170" name="Rectangle 2"/>
          <p:cNvSpPr>
            <a:spLocks noGrp="1" noChangeArrowheads="1"/>
          </p:cNvSpPr>
          <p:nvPr>
            <p:ph type="title"/>
          </p:nvPr>
        </p:nvSpPr>
        <p:spPr/>
        <p:txBody>
          <a:bodyPr/>
          <a:lstStyle/>
          <a:p>
            <a:r>
              <a:rPr lang="en-AU" altLang="en-US" sz="4000"/>
              <a:t>Trade regulation</a:t>
            </a:r>
          </a:p>
        </p:txBody>
      </p:sp>
      <p:sp>
        <p:nvSpPr>
          <p:cNvPr id="7171" name="Rectangle 3"/>
          <p:cNvSpPr>
            <a:spLocks noGrp="1" noChangeArrowheads="1"/>
          </p:cNvSpPr>
          <p:nvPr>
            <p:ph type="body" idx="1"/>
          </p:nvPr>
        </p:nvSpPr>
        <p:spPr/>
        <p:txBody>
          <a:bodyPr/>
          <a:lstStyle/>
          <a:p>
            <a:pPr>
              <a:lnSpc>
                <a:spcPct val="90000"/>
              </a:lnSpc>
            </a:pPr>
            <a:r>
              <a:rPr lang="en-AU" altLang="en-US" sz="2800" dirty="0"/>
              <a:t>1944 - 1995 GATT  </a:t>
            </a:r>
          </a:p>
          <a:p>
            <a:pPr lvl="1">
              <a:lnSpc>
                <a:spcPct val="90000"/>
              </a:lnSpc>
            </a:pPr>
            <a:r>
              <a:rPr lang="en-AU" altLang="en-US" sz="2400" dirty="0"/>
              <a:t>progressive re-negotiation of international agreements on tariffs</a:t>
            </a:r>
          </a:p>
          <a:p>
            <a:pPr lvl="1">
              <a:lnSpc>
                <a:spcPct val="90000"/>
              </a:lnSpc>
            </a:pPr>
            <a:r>
              <a:rPr lang="en-AU" altLang="en-US" sz="2400" dirty="0"/>
              <a:t>slow progress towards trade liberalisation (especially manufactured goods)</a:t>
            </a:r>
          </a:p>
          <a:p>
            <a:pPr>
              <a:lnSpc>
                <a:spcPct val="90000"/>
              </a:lnSpc>
            </a:pPr>
            <a:r>
              <a:rPr lang="en-AU" altLang="en-US" sz="2800" dirty="0"/>
              <a:t>1995:</a:t>
            </a:r>
          </a:p>
          <a:p>
            <a:pPr lvl="1">
              <a:lnSpc>
                <a:spcPct val="90000"/>
              </a:lnSpc>
            </a:pPr>
            <a:r>
              <a:rPr lang="en-AU" altLang="en-US" sz="2400" dirty="0"/>
              <a:t>finalisation of the Uruguay Round of GATT negotiations</a:t>
            </a:r>
          </a:p>
          <a:p>
            <a:pPr lvl="1">
              <a:lnSpc>
                <a:spcPct val="90000"/>
              </a:lnSpc>
            </a:pPr>
            <a:r>
              <a:rPr lang="en-AU" altLang="en-US" sz="2400" dirty="0"/>
              <a:t>establishment of World Trade </a:t>
            </a:r>
            <a:r>
              <a:rPr lang="en-AU" altLang="en-US" sz="2400" dirty="0" smtClean="0"/>
              <a:t>Organisation</a:t>
            </a:r>
          </a:p>
          <a:p>
            <a:pPr>
              <a:lnSpc>
                <a:spcPct val="90000"/>
              </a:lnSpc>
            </a:pPr>
            <a:r>
              <a:rPr lang="en-AU" altLang="en-US" sz="2800" dirty="0" smtClean="0"/>
              <a:t>Bilateral and regional trade and investment agreements</a:t>
            </a:r>
            <a:endParaRPr lang="en-AU" altLang="en-US" sz="2800" dirty="0"/>
          </a:p>
        </p:txBody>
      </p:sp>
    </p:spTree>
    <p:extLst>
      <p:ext uri="{BB962C8B-B14F-4D97-AF65-F5344CB8AC3E}">
        <p14:creationId xmlns:p14="http://schemas.microsoft.com/office/powerpoint/2010/main" val="917655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AF05557-6DCF-450D-8D40-6FC77435C987}" type="slidenum">
              <a:rPr lang="en-US" altLang="en-US"/>
              <a:pPr/>
              <a:t>74</a:t>
            </a:fld>
            <a:endParaRPr lang="en-US" altLang="en-US"/>
          </a:p>
        </p:txBody>
      </p:sp>
      <p:sp>
        <p:nvSpPr>
          <p:cNvPr id="8194" name="Rectangle 2"/>
          <p:cNvSpPr>
            <a:spLocks noGrp="1" noChangeArrowheads="1"/>
          </p:cNvSpPr>
          <p:nvPr>
            <p:ph type="title"/>
          </p:nvPr>
        </p:nvSpPr>
        <p:spPr/>
        <p:txBody>
          <a:bodyPr/>
          <a:lstStyle/>
          <a:p>
            <a:r>
              <a:rPr lang="en-AU" altLang="en-US" sz="3600"/>
              <a:t>World Trade Organisation</a:t>
            </a:r>
          </a:p>
        </p:txBody>
      </p:sp>
      <p:sp>
        <p:nvSpPr>
          <p:cNvPr id="8195" name="Rectangle 3"/>
          <p:cNvSpPr>
            <a:spLocks noGrp="1" noChangeArrowheads="1"/>
          </p:cNvSpPr>
          <p:nvPr>
            <p:ph type="body" idx="1"/>
          </p:nvPr>
        </p:nvSpPr>
        <p:spPr/>
        <p:txBody>
          <a:bodyPr/>
          <a:lstStyle/>
          <a:p>
            <a:r>
              <a:rPr lang="en-AU" altLang="en-US"/>
              <a:t>Established 1995, based in Geneva</a:t>
            </a:r>
          </a:p>
          <a:p>
            <a:r>
              <a:rPr lang="en-AU" altLang="en-US"/>
              <a:t>141 member countries</a:t>
            </a:r>
          </a:p>
          <a:p>
            <a:r>
              <a:rPr lang="en-AU" altLang="en-US"/>
              <a:t>Structures</a:t>
            </a:r>
          </a:p>
          <a:p>
            <a:pPr lvl="1"/>
            <a:r>
              <a:rPr lang="en-AU" altLang="en-US"/>
              <a:t>Director-General</a:t>
            </a:r>
          </a:p>
          <a:p>
            <a:pPr lvl="1"/>
            <a:r>
              <a:rPr lang="en-AU" altLang="en-US"/>
              <a:t>Secretariat </a:t>
            </a:r>
          </a:p>
          <a:p>
            <a:pPr lvl="1"/>
            <a:r>
              <a:rPr lang="en-AU" altLang="en-US"/>
              <a:t>Ministerial Conference</a:t>
            </a:r>
          </a:p>
          <a:p>
            <a:pPr lvl="1">
              <a:spcBef>
                <a:spcPts val="350"/>
              </a:spcBef>
            </a:pPr>
            <a:r>
              <a:rPr lang="en-AU" altLang="en-US"/>
              <a:t>General Council </a:t>
            </a:r>
          </a:p>
          <a:p>
            <a:pPr lvl="1">
              <a:spcBef>
                <a:spcPts val="350"/>
              </a:spcBef>
            </a:pPr>
            <a:r>
              <a:rPr lang="en-AU" altLang="en-US"/>
              <a:t>specific councils</a:t>
            </a:r>
          </a:p>
          <a:p>
            <a:pPr lvl="1">
              <a:spcBef>
                <a:spcPts val="350"/>
              </a:spcBef>
            </a:pPr>
            <a:r>
              <a:rPr lang="en-AU" altLang="en-US"/>
              <a:t>Disputes Settlements Body (DSB)</a:t>
            </a:r>
          </a:p>
        </p:txBody>
      </p:sp>
    </p:spTree>
    <p:extLst>
      <p:ext uri="{BB962C8B-B14F-4D97-AF65-F5344CB8AC3E}">
        <p14:creationId xmlns:p14="http://schemas.microsoft.com/office/powerpoint/2010/main" val="22160437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B5EF878-EFFE-4F71-AF65-515CADAAE5D6}" type="slidenum">
              <a:rPr lang="en-US" altLang="en-US"/>
              <a:pPr/>
              <a:t>75</a:t>
            </a:fld>
            <a:endParaRPr lang="en-US" altLang="en-US"/>
          </a:p>
        </p:txBody>
      </p:sp>
      <p:sp>
        <p:nvSpPr>
          <p:cNvPr id="9218" name="Rectangle 2"/>
          <p:cNvSpPr>
            <a:spLocks noGrp="1" noChangeArrowheads="1"/>
          </p:cNvSpPr>
          <p:nvPr>
            <p:ph type="title"/>
          </p:nvPr>
        </p:nvSpPr>
        <p:spPr/>
        <p:txBody>
          <a:bodyPr/>
          <a:lstStyle/>
          <a:p>
            <a:r>
              <a:rPr lang="en-AU" altLang="en-US" sz="4000"/>
              <a:t>Agreements</a:t>
            </a:r>
          </a:p>
        </p:txBody>
      </p:sp>
      <p:sp>
        <p:nvSpPr>
          <p:cNvPr id="9219" name="Rectangle 3"/>
          <p:cNvSpPr>
            <a:spLocks noGrp="1" noChangeArrowheads="1"/>
          </p:cNvSpPr>
          <p:nvPr>
            <p:ph type="body" idx="1"/>
          </p:nvPr>
        </p:nvSpPr>
        <p:spPr/>
        <p:txBody>
          <a:bodyPr/>
          <a:lstStyle/>
          <a:p>
            <a:pPr>
              <a:lnSpc>
                <a:spcPct val="90000"/>
              </a:lnSpc>
            </a:pPr>
            <a:r>
              <a:rPr lang="en-AU" altLang="en-US" sz="2800" dirty="0"/>
              <a:t>Multilateral Agreements on Trade in Goods (13)</a:t>
            </a:r>
          </a:p>
          <a:p>
            <a:pPr>
              <a:lnSpc>
                <a:spcPct val="90000"/>
              </a:lnSpc>
            </a:pPr>
            <a:r>
              <a:rPr lang="en-AU" altLang="en-US" sz="2800" dirty="0"/>
              <a:t>General Agreement on Trade in Services (GATS)</a:t>
            </a:r>
          </a:p>
          <a:p>
            <a:pPr>
              <a:lnSpc>
                <a:spcPct val="90000"/>
              </a:lnSpc>
            </a:pPr>
            <a:r>
              <a:rPr lang="en-AU" altLang="en-US" sz="2800" dirty="0"/>
              <a:t>Agreement on Trade-related Intellectual Property Rights (TRIPs)</a:t>
            </a:r>
          </a:p>
          <a:p>
            <a:pPr>
              <a:lnSpc>
                <a:spcPct val="90000"/>
              </a:lnSpc>
            </a:pPr>
            <a:r>
              <a:rPr lang="en-AU" altLang="en-US" sz="2800" dirty="0"/>
              <a:t>Understanding on Rules and Procedures Governing the Settlement of Disputes (DSU)</a:t>
            </a:r>
          </a:p>
          <a:p>
            <a:pPr>
              <a:lnSpc>
                <a:spcPct val="90000"/>
              </a:lnSpc>
            </a:pPr>
            <a:r>
              <a:rPr lang="en-AU" altLang="en-US" sz="2800" dirty="0"/>
              <a:t>Trade Policy Review Mechanism (TPRM)</a:t>
            </a:r>
          </a:p>
          <a:p>
            <a:pPr>
              <a:lnSpc>
                <a:spcPct val="90000"/>
              </a:lnSpc>
            </a:pPr>
            <a:r>
              <a:rPr lang="en-AU" altLang="en-US" sz="2800" dirty="0"/>
              <a:t>(non mandatory) agreements (5)</a:t>
            </a:r>
          </a:p>
        </p:txBody>
      </p:sp>
    </p:spTree>
    <p:extLst>
      <p:ext uri="{BB962C8B-B14F-4D97-AF65-F5344CB8AC3E}">
        <p14:creationId xmlns:p14="http://schemas.microsoft.com/office/powerpoint/2010/main" val="920703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5F3646C-B94A-4C9A-BC86-FB4B1C422AE8}" type="slidenum">
              <a:rPr lang="en-US" altLang="en-US"/>
              <a:pPr/>
              <a:t>76</a:t>
            </a:fld>
            <a:endParaRPr lang="en-US" altLang="en-US"/>
          </a:p>
        </p:txBody>
      </p:sp>
      <p:sp>
        <p:nvSpPr>
          <p:cNvPr id="75778" name="Rectangle 2"/>
          <p:cNvSpPr>
            <a:spLocks noGrp="1" noChangeArrowheads="1"/>
          </p:cNvSpPr>
          <p:nvPr>
            <p:ph type="title"/>
          </p:nvPr>
        </p:nvSpPr>
        <p:spPr/>
        <p:txBody>
          <a:bodyPr/>
          <a:lstStyle/>
          <a:p>
            <a:r>
              <a:rPr lang="en-AU" altLang="en-US" sz="3600"/>
              <a:t>Agreement on Agriculture</a:t>
            </a:r>
            <a:endParaRPr lang="en-US" altLang="en-US" sz="3600"/>
          </a:p>
        </p:txBody>
      </p:sp>
      <p:sp>
        <p:nvSpPr>
          <p:cNvPr id="75779" name="Rectangle 3"/>
          <p:cNvSpPr>
            <a:spLocks noGrp="1" noChangeArrowheads="1"/>
          </p:cNvSpPr>
          <p:nvPr>
            <p:ph type="body" idx="1"/>
          </p:nvPr>
        </p:nvSpPr>
        <p:spPr/>
        <p:txBody>
          <a:bodyPr/>
          <a:lstStyle/>
          <a:p>
            <a:pPr>
              <a:lnSpc>
                <a:spcPct val="90000"/>
              </a:lnSpc>
            </a:pPr>
            <a:r>
              <a:rPr lang="en-AU" altLang="en-US" sz="2800"/>
              <a:t>Not focused on health</a:t>
            </a:r>
          </a:p>
          <a:p>
            <a:pPr>
              <a:lnSpc>
                <a:spcPct val="90000"/>
              </a:lnSpc>
            </a:pPr>
            <a:r>
              <a:rPr lang="en-AU" altLang="en-US" sz="2800"/>
              <a:t>But damaging to people’s health in agricultural exporting countries (including very poor countries) are:</a:t>
            </a:r>
          </a:p>
          <a:p>
            <a:pPr lvl="1">
              <a:lnSpc>
                <a:spcPct val="90000"/>
              </a:lnSpc>
            </a:pPr>
            <a:r>
              <a:rPr lang="en-AU" altLang="en-US" sz="2400"/>
              <a:t>agricultural barriers to rich country markets (Eu, Japan and US), </a:t>
            </a:r>
          </a:p>
          <a:p>
            <a:pPr lvl="1">
              <a:lnSpc>
                <a:spcPct val="90000"/>
              </a:lnSpc>
            </a:pPr>
            <a:r>
              <a:rPr lang="en-AU" altLang="en-US" sz="2400"/>
              <a:t>subsidies in those markets to support local producers (and exporters) and </a:t>
            </a:r>
          </a:p>
          <a:p>
            <a:pPr lvl="1">
              <a:lnSpc>
                <a:spcPct val="90000"/>
              </a:lnSpc>
            </a:pPr>
            <a:r>
              <a:rPr lang="en-AU" altLang="en-US" sz="2400"/>
              <a:t>dumping by rich countries in poor country markets including in producer countries</a:t>
            </a:r>
            <a:endParaRPr lang="en-US" altLang="en-US" sz="2400"/>
          </a:p>
        </p:txBody>
      </p:sp>
    </p:spTree>
    <p:extLst>
      <p:ext uri="{BB962C8B-B14F-4D97-AF65-F5344CB8AC3E}">
        <p14:creationId xmlns:p14="http://schemas.microsoft.com/office/powerpoint/2010/main" val="313908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defRPr/>
            </a:pPr>
            <a:r>
              <a:rPr lang="en-AU" smtClean="0"/>
              <a:t>Farm subsidies</a:t>
            </a:r>
            <a:endParaRPr lang="en-US" smtClean="0"/>
          </a:p>
        </p:txBody>
      </p:sp>
      <p:sp>
        <p:nvSpPr>
          <p:cNvPr id="256003" name="Rectangle 3"/>
          <p:cNvSpPr>
            <a:spLocks noGrp="1" noChangeArrowheads="1"/>
          </p:cNvSpPr>
          <p:nvPr>
            <p:ph idx="1"/>
          </p:nvPr>
        </p:nvSpPr>
        <p:spPr/>
        <p:txBody>
          <a:bodyPr/>
          <a:lstStyle/>
          <a:p>
            <a:pPr eaLnBrk="1" hangingPunct="1">
              <a:defRPr/>
            </a:pPr>
            <a:r>
              <a:rPr lang="en-AU" sz="2800" dirty="0" smtClean="0"/>
              <a:t>Europe: $US2.70 per cow per day</a:t>
            </a:r>
          </a:p>
          <a:p>
            <a:pPr eaLnBrk="1" hangingPunct="1">
              <a:defRPr/>
            </a:pPr>
            <a:r>
              <a:rPr lang="en-AU" sz="2800" dirty="0" smtClean="0"/>
              <a:t>Japan: $US8.00 per cow per day</a:t>
            </a:r>
          </a:p>
          <a:p>
            <a:pPr eaLnBrk="1" hangingPunct="1">
              <a:defRPr/>
            </a:pPr>
            <a:r>
              <a:rPr lang="en-AU" sz="2800" dirty="0" smtClean="0"/>
              <a:t>India: 600m farmers live on $US1.00 per day</a:t>
            </a:r>
          </a:p>
          <a:p>
            <a:pPr eaLnBrk="1" hangingPunct="1">
              <a:defRPr/>
            </a:pPr>
            <a:r>
              <a:rPr lang="en-AU" sz="2800" dirty="0" smtClean="0"/>
              <a:t>USA: 25,000 cotton farmers receive $US10.1m per day</a:t>
            </a:r>
          </a:p>
          <a:p>
            <a:pPr eaLnBrk="1" hangingPunct="1">
              <a:defRPr/>
            </a:pPr>
            <a:r>
              <a:rPr lang="en-AU" sz="2800" dirty="0" smtClean="0"/>
              <a:t>Europe: 80% of food subsidies go to agri-business</a:t>
            </a:r>
          </a:p>
          <a:p>
            <a:pPr lvl="1" eaLnBrk="1" hangingPunct="1">
              <a:defRPr/>
            </a:pPr>
            <a:r>
              <a:rPr lang="en-AU" sz="2400" dirty="0" smtClean="0"/>
              <a:t>Tate and Lyle (sugar): $US404m in 2003/4</a:t>
            </a:r>
          </a:p>
          <a:p>
            <a:pPr lvl="1" eaLnBrk="1" hangingPunct="1">
              <a:defRPr/>
            </a:pPr>
            <a:r>
              <a:rPr lang="en-AU" sz="2400" dirty="0" err="1" smtClean="0"/>
              <a:t>Arla</a:t>
            </a:r>
            <a:r>
              <a:rPr lang="en-AU" sz="2400" dirty="0" smtClean="0"/>
              <a:t> Foods (Denmark): $US205m in 2003/04</a:t>
            </a:r>
          </a:p>
          <a:p>
            <a:pPr lvl="1" eaLnBrk="1" hangingPunct="1">
              <a:defRPr/>
            </a:pPr>
            <a:r>
              <a:rPr lang="en-AU" sz="2400" dirty="0" smtClean="0"/>
              <a:t>Nestle (UK): $20m in 03/04</a:t>
            </a:r>
            <a:endParaRPr lang="en-US" sz="2400" dirty="0" smtClean="0"/>
          </a:p>
        </p:txBody>
      </p:sp>
      <p:sp>
        <p:nvSpPr>
          <p:cNvPr id="4" name="Slide Number Placeholder 5"/>
          <p:cNvSpPr>
            <a:spLocks noGrp="1"/>
          </p:cNvSpPr>
          <p:nvPr>
            <p:ph type="sldNum" sz="quarter" idx="12"/>
          </p:nvPr>
        </p:nvSpPr>
        <p:spPr/>
        <p:txBody>
          <a:bodyPr/>
          <a:lstStyle/>
          <a:p>
            <a:pPr>
              <a:defRPr/>
            </a:pPr>
            <a:fld id="{B45470A9-732D-4CD2-A194-13071F6827CC}" type="slidenum">
              <a:rPr lang="en-US"/>
              <a:pPr>
                <a:defRPr/>
              </a:pPr>
              <a:t>77</a:t>
            </a:fld>
            <a:endParaRPr lang="en-US"/>
          </a:p>
        </p:txBody>
      </p:sp>
    </p:spTree>
    <p:extLst>
      <p:ext uri="{BB962C8B-B14F-4D97-AF65-F5344CB8AC3E}">
        <p14:creationId xmlns:p14="http://schemas.microsoft.com/office/powerpoint/2010/main" val="34185634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EU dumping in Africa</a:t>
            </a:r>
            <a:endParaRPr lang="en-AU" dirty="0"/>
          </a:p>
        </p:txBody>
      </p:sp>
      <p:sp>
        <p:nvSpPr>
          <p:cNvPr id="3" name="Content Placeholder 2"/>
          <p:cNvSpPr>
            <a:spLocks noGrp="1"/>
          </p:cNvSpPr>
          <p:nvPr>
            <p:ph idx="1"/>
          </p:nvPr>
        </p:nvSpPr>
        <p:spPr/>
        <p:txBody>
          <a:bodyPr/>
          <a:lstStyle/>
          <a:p>
            <a:r>
              <a:rPr lang="en-AU" dirty="0" smtClean="0"/>
              <a:t>Dairy – eg impact on dairy production in Burkina Faso and Gambia </a:t>
            </a:r>
          </a:p>
          <a:p>
            <a:r>
              <a:rPr lang="en-AU" dirty="0" smtClean="0"/>
              <a:t>Poultry – dumping of chicken parts in West, Central and Southern Africa</a:t>
            </a:r>
            <a:endParaRPr lang="en-AU" dirty="0"/>
          </a:p>
        </p:txBody>
      </p:sp>
      <p:sp>
        <p:nvSpPr>
          <p:cNvPr id="4" name="TextBox 3"/>
          <p:cNvSpPr txBox="1"/>
          <p:nvPr/>
        </p:nvSpPr>
        <p:spPr>
          <a:xfrm>
            <a:off x="395536" y="6165304"/>
            <a:ext cx="8280920" cy="707886"/>
          </a:xfrm>
          <a:prstGeom prst="rect">
            <a:avLst/>
          </a:prstGeom>
          <a:noFill/>
        </p:spPr>
        <p:txBody>
          <a:bodyPr wrap="square" rtlCol="0">
            <a:spAutoFit/>
          </a:bodyPr>
          <a:lstStyle/>
          <a:p>
            <a:r>
              <a:rPr lang="en-AU" sz="1100" dirty="0" smtClean="0"/>
              <a:t>Global research (2008). EU ‘plans to dump’ milk, butter in Africa.  </a:t>
            </a:r>
            <a:r>
              <a:rPr lang="en-AU" sz="1100" dirty="0"/>
              <a:t>Global Research. </a:t>
            </a:r>
            <a:r>
              <a:rPr lang="en-AU" sz="1100" dirty="0">
                <a:hlinkClick r:id="rId2"/>
              </a:rPr>
              <a:t>http://</a:t>
            </a:r>
            <a:r>
              <a:rPr lang="en-AU" sz="1100" dirty="0" smtClean="0">
                <a:hlinkClick r:id="rId2"/>
              </a:rPr>
              <a:t>www.globalresearch.ca/eu-plans-to-dump-milk-butter-in-africa/11079</a:t>
            </a:r>
            <a:r>
              <a:rPr lang="en-AU" sz="1100" dirty="0" smtClean="0"/>
              <a:t>.  </a:t>
            </a:r>
            <a:r>
              <a:rPr lang="en-AU" sz="1100" dirty="0"/>
              <a:t>See also OECD. </a:t>
            </a:r>
            <a:r>
              <a:rPr lang="en-AU" sz="1100" dirty="0">
                <a:hlinkClick r:id="rId3"/>
              </a:rPr>
              <a:t>http://</a:t>
            </a:r>
            <a:r>
              <a:rPr lang="en-AU" sz="1100" dirty="0" smtClean="0">
                <a:hlinkClick r:id="rId3"/>
              </a:rPr>
              <a:t>www.oecd.org/tad/agricultural-policies/producerandconsumersupportestimatesdatabase.htm</a:t>
            </a:r>
            <a:r>
              <a:rPr lang="en-AU" sz="1100" dirty="0" smtClean="0"/>
              <a:t>  </a:t>
            </a:r>
            <a:r>
              <a:rPr lang="en-AU" dirty="0" smtClean="0"/>
              <a:t> </a:t>
            </a:r>
            <a:endParaRPr lang="en-AU" dirty="0"/>
          </a:p>
        </p:txBody>
      </p:sp>
    </p:spTree>
    <p:extLst>
      <p:ext uri="{BB962C8B-B14F-4D97-AF65-F5344CB8AC3E}">
        <p14:creationId xmlns:p14="http://schemas.microsoft.com/office/powerpoint/2010/main" val="13613038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6362164"/>
            <a:ext cx="9036496" cy="523220"/>
          </a:xfrm>
          <a:prstGeom prst="rect">
            <a:avLst/>
          </a:prstGeom>
        </p:spPr>
        <p:txBody>
          <a:bodyPr wrap="square">
            <a:spAutoFit/>
          </a:bodyPr>
          <a:lstStyle/>
          <a:p>
            <a:r>
              <a:rPr lang="en-AU" sz="1400" dirty="0"/>
              <a:t>Wise, Timothy A. "Agricultural Dumping under </a:t>
            </a:r>
            <a:r>
              <a:rPr lang="en-AU" sz="1400" dirty="0" smtClean="0"/>
              <a:t>NAFTA: </a:t>
            </a:r>
            <a:r>
              <a:rPr lang="en-AU" sz="1400" dirty="0"/>
              <a:t>Estimating the Costs of U.S. Agricultural Policies to Mexican Producers." Woodrow Wilson International Center for Scholars, 2010.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764" y="404664"/>
            <a:ext cx="7419975" cy="5657850"/>
          </a:xfrm>
          <a:prstGeom prst="rect">
            <a:avLst/>
          </a:prstGeom>
        </p:spPr>
      </p:pic>
    </p:spTree>
    <p:extLst>
      <p:ext uri="{BB962C8B-B14F-4D97-AF65-F5344CB8AC3E}">
        <p14:creationId xmlns:p14="http://schemas.microsoft.com/office/powerpoint/2010/main" val="2521769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888" t="17801" r="33462" b="34600"/>
          <a:stretch/>
        </p:blipFill>
        <p:spPr>
          <a:xfrm>
            <a:off x="-36512" y="0"/>
            <a:ext cx="9180512" cy="7094032"/>
          </a:xfrm>
          <a:prstGeom prst="rect">
            <a:avLst/>
          </a:prstGeom>
        </p:spPr>
      </p:pic>
    </p:spTree>
    <p:extLst>
      <p:ext uri="{BB962C8B-B14F-4D97-AF65-F5344CB8AC3E}">
        <p14:creationId xmlns:p14="http://schemas.microsoft.com/office/powerpoint/2010/main" val="5341552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2"/>
          <p:cNvSpPr txBox="1">
            <a:spLocks noChangeArrowheads="1"/>
          </p:cNvSpPr>
          <p:nvPr/>
        </p:nvSpPr>
        <p:spPr bwMode="auto">
          <a:xfrm>
            <a:off x="2771775" y="3181151"/>
            <a:ext cx="1454150" cy="607889"/>
          </a:xfrm>
          <a:prstGeom prst="rect">
            <a:avLst/>
          </a:prstGeom>
          <a:noFill/>
          <a:ln w="12700">
            <a:solidFill>
              <a:schemeClr val="tx1"/>
            </a:solidFill>
            <a:miter lim="800000"/>
            <a:headEnd/>
            <a:tailEnd/>
          </a:ln>
        </p:spPr>
        <p:txBody>
          <a:bodyPr/>
          <a:lstStyle/>
          <a:p>
            <a:pPr algn="ctr"/>
            <a:r>
              <a:rPr lang="en-US" altLang="zh-CN" sz="1200">
                <a:ea typeface="宋体" charset="-122"/>
              </a:rPr>
              <a:t>urban poverty (reserved army of unemployed)</a:t>
            </a:r>
            <a:endParaRPr lang="en-US" sz="1200"/>
          </a:p>
        </p:txBody>
      </p:sp>
      <p:sp>
        <p:nvSpPr>
          <p:cNvPr id="46084" name="Text Box 3"/>
          <p:cNvSpPr txBox="1">
            <a:spLocks noChangeArrowheads="1"/>
          </p:cNvSpPr>
          <p:nvPr/>
        </p:nvSpPr>
        <p:spPr bwMode="auto">
          <a:xfrm>
            <a:off x="2921000" y="5878513"/>
            <a:ext cx="1866900" cy="719137"/>
          </a:xfrm>
          <a:prstGeom prst="rect">
            <a:avLst/>
          </a:prstGeom>
          <a:noFill/>
          <a:ln w="12700">
            <a:solidFill>
              <a:schemeClr val="tx1"/>
            </a:solidFill>
            <a:miter lim="800000"/>
            <a:headEnd/>
            <a:tailEnd/>
          </a:ln>
        </p:spPr>
        <p:txBody>
          <a:bodyPr/>
          <a:lstStyle/>
          <a:p>
            <a:pPr algn="ctr"/>
            <a:r>
              <a:rPr lang="en-US" altLang="zh-CN" sz="1200">
                <a:ea typeface="宋体" charset="-122"/>
              </a:rPr>
              <a:t>rise of urban middle class business, skilled staff</a:t>
            </a:r>
            <a:endParaRPr lang="en-US" sz="1200"/>
          </a:p>
        </p:txBody>
      </p:sp>
      <p:sp>
        <p:nvSpPr>
          <p:cNvPr id="46087" name="Line 6"/>
          <p:cNvSpPr>
            <a:spLocks noChangeShapeType="1"/>
          </p:cNvSpPr>
          <p:nvPr/>
        </p:nvSpPr>
        <p:spPr bwMode="auto">
          <a:xfrm flipV="1">
            <a:off x="5435599" y="744834"/>
            <a:ext cx="976313" cy="523578"/>
          </a:xfrm>
          <a:prstGeom prst="line">
            <a:avLst/>
          </a:prstGeom>
          <a:noFill/>
          <a:ln w="12700">
            <a:solidFill>
              <a:schemeClr val="tx1"/>
            </a:solidFill>
            <a:round/>
            <a:headEnd/>
            <a:tailEnd type="triangle" w="med" len="med"/>
          </a:ln>
        </p:spPr>
        <p:txBody>
          <a:bodyPr/>
          <a:lstStyle/>
          <a:p>
            <a:endParaRPr lang="en-AU" sz="1200"/>
          </a:p>
        </p:txBody>
      </p:sp>
      <p:sp>
        <p:nvSpPr>
          <p:cNvPr id="46088" name="Line 7"/>
          <p:cNvSpPr>
            <a:spLocks noChangeShapeType="1"/>
          </p:cNvSpPr>
          <p:nvPr/>
        </p:nvSpPr>
        <p:spPr bwMode="auto">
          <a:xfrm>
            <a:off x="5651500" y="3429000"/>
            <a:ext cx="879475" cy="536625"/>
          </a:xfrm>
          <a:prstGeom prst="line">
            <a:avLst/>
          </a:prstGeom>
          <a:noFill/>
          <a:ln w="12700">
            <a:solidFill>
              <a:schemeClr val="tx1"/>
            </a:solidFill>
            <a:round/>
            <a:headEnd/>
            <a:tailEnd type="triangle" w="med" len="med"/>
          </a:ln>
        </p:spPr>
        <p:txBody>
          <a:bodyPr/>
          <a:lstStyle/>
          <a:p>
            <a:endParaRPr lang="en-AU" sz="1200"/>
          </a:p>
        </p:txBody>
      </p:sp>
      <p:sp>
        <p:nvSpPr>
          <p:cNvPr id="46089" name="Line 8"/>
          <p:cNvSpPr>
            <a:spLocks noChangeShapeType="1"/>
          </p:cNvSpPr>
          <p:nvPr/>
        </p:nvSpPr>
        <p:spPr bwMode="auto">
          <a:xfrm flipH="1">
            <a:off x="5651499" y="2103238"/>
            <a:ext cx="998536" cy="1037730"/>
          </a:xfrm>
          <a:prstGeom prst="line">
            <a:avLst/>
          </a:prstGeom>
          <a:noFill/>
          <a:ln w="12700">
            <a:solidFill>
              <a:schemeClr val="tx1"/>
            </a:solidFill>
            <a:round/>
            <a:headEnd/>
            <a:tailEnd type="triangle" w="med" len="med"/>
          </a:ln>
        </p:spPr>
        <p:txBody>
          <a:bodyPr/>
          <a:lstStyle/>
          <a:p>
            <a:endParaRPr lang="en-AU" sz="1200"/>
          </a:p>
        </p:txBody>
      </p:sp>
      <p:sp>
        <p:nvSpPr>
          <p:cNvPr id="46090" name="Line 9"/>
          <p:cNvSpPr>
            <a:spLocks noChangeShapeType="1"/>
          </p:cNvSpPr>
          <p:nvPr/>
        </p:nvSpPr>
        <p:spPr bwMode="auto">
          <a:xfrm flipH="1">
            <a:off x="2298699" y="2103238"/>
            <a:ext cx="1555749" cy="966540"/>
          </a:xfrm>
          <a:prstGeom prst="line">
            <a:avLst/>
          </a:prstGeom>
          <a:noFill/>
          <a:ln w="12700">
            <a:solidFill>
              <a:schemeClr val="tx1"/>
            </a:solidFill>
            <a:round/>
            <a:headEnd/>
            <a:tailEnd type="triangle" w="med" len="med"/>
          </a:ln>
        </p:spPr>
        <p:txBody>
          <a:bodyPr/>
          <a:lstStyle/>
          <a:p>
            <a:endParaRPr lang="en-AU" sz="1200"/>
          </a:p>
        </p:txBody>
      </p:sp>
      <p:sp>
        <p:nvSpPr>
          <p:cNvPr id="46091" name="Line 10"/>
          <p:cNvSpPr>
            <a:spLocks noChangeShapeType="1"/>
          </p:cNvSpPr>
          <p:nvPr/>
        </p:nvSpPr>
        <p:spPr bwMode="auto">
          <a:xfrm>
            <a:off x="1481931" y="3573015"/>
            <a:ext cx="304007" cy="1154559"/>
          </a:xfrm>
          <a:prstGeom prst="line">
            <a:avLst/>
          </a:prstGeom>
          <a:noFill/>
          <a:ln w="12700">
            <a:solidFill>
              <a:schemeClr val="tx1"/>
            </a:solidFill>
            <a:round/>
            <a:headEnd/>
            <a:tailEnd type="triangle" w="med" len="med"/>
          </a:ln>
        </p:spPr>
        <p:txBody>
          <a:bodyPr/>
          <a:lstStyle/>
          <a:p>
            <a:endParaRPr lang="en-AU" sz="1200"/>
          </a:p>
        </p:txBody>
      </p:sp>
      <p:sp>
        <p:nvSpPr>
          <p:cNvPr id="46092" name="Line 11"/>
          <p:cNvSpPr>
            <a:spLocks noChangeShapeType="1"/>
          </p:cNvSpPr>
          <p:nvPr/>
        </p:nvSpPr>
        <p:spPr bwMode="auto">
          <a:xfrm>
            <a:off x="3652838" y="3830638"/>
            <a:ext cx="0" cy="484187"/>
          </a:xfrm>
          <a:prstGeom prst="line">
            <a:avLst/>
          </a:prstGeom>
          <a:noFill/>
          <a:ln w="12700">
            <a:solidFill>
              <a:schemeClr val="tx1"/>
            </a:solidFill>
            <a:round/>
            <a:headEnd/>
            <a:tailEnd type="triangle" w="med" len="med"/>
          </a:ln>
        </p:spPr>
        <p:txBody>
          <a:bodyPr/>
          <a:lstStyle/>
          <a:p>
            <a:endParaRPr lang="en-AU" sz="1200"/>
          </a:p>
        </p:txBody>
      </p:sp>
      <p:sp>
        <p:nvSpPr>
          <p:cNvPr id="46093" name="Line 12"/>
          <p:cNvSpPr>
            <a:spLocks noChangeShapeType="1"/>
          </p:cNvSpPr>
          <p:nvPr/>
        </p:nvSpPr>
        <p:spPr bwMode="auto">
          <a:xfrm flipH="1">
            <a:off x="2436813" y="4556125"/>
            <a:ext cx="831850" cy="484188"/>
          </a:xfrm>
          <a:prstGeom prst="line">
            <a:avLst/>
          </a:prstGeom>
          <a:noFill/>
          <a:ln w="12700">
            <a:solidFill>
              <a:schemeClr val="tx1"/>
            </a:solidFill>
            <a:round/>
            <a:headEnd/>
            <a:tailEnd type="triangle" w="med" len="med"/>
          </a:ln>
        </p:spPr>
        <p:txBody>
          <a:bodyPr/>
          <a:lstStyle/>
          <a:p>
            <a:endParaRPr lang="en-AU" sz="1200"/>
          </a:p>
        </p:txBody>
      </p:sp>
      <p:sp>
        <p:nvSpPr>
          <p:cNvPr id="46094" name="Line 13"/>
          <p:cNvSpPr>
            <a:spLocks noChangeShapeType="1"/>
          </p:cNvSpPr>
          <p:nvPr/>
        </p:nvSpPr>
        <p:spPr bwMode="auto">
          <a:xfrm>
            <a:off x="1692275" y="5403850"/>
            <a:ext cx="1203325" cy="847725"/>
          </a:xfrm>
          <a:prstGeom prst="line">
            <a:avLst/>
          </a:prstGeom>
          <a:noFill/>
          <a:ln w="12700">
            <a:solidFill>
              <a:schemeClr val="tx1"/>
            </a:solidFill>
            <a:round/>
            <a:headEnd/>
            <a:tailEnd type="triangle" w="med" len="med"/>
          </a:ln>
        </p:spPr>
        <p:txBody>
          <a:bodyPr/>
          <a:lstStyle/>
          <a:p>
            <a:endParaRPr lang="en-AU" sz="1200"/>
          </a:p>
        </p:txBody>
      </p:sp>
      <p:sp>
        <p:nvSpPr>
          <p:cNvPr id="46095" name="Line 14"/>
          <p:cNvSpPr>
            <a:spLocks noChangeShapeType="1"/>
          </p:cNvSpPr>
          <p:nvPr/>
        </p:nvSpPr>
        <p:spPr bwMode="auto">
          <a:xfrm flipV="1">
            <a:off x="4787900" y="4437063"/>
            <a:ext cx="1800225" cy="1800225"/>
          </a:xfrm>
          <a:prstGeom prst="line">
            <a:avLst/>
          </a:prstGeom>
          <a:noFill/>
          <a:ln w="12700">
            <a:solidFill>
              <a:schemeClr val="tx1"/>
            </a:solidFill>
            <a:round/>
            <a:headEnd/>
            <a:tailEnd type="triangle" w="med" len="med"/>
          </a:ln>
        </p:spPr>
        <p:txBody>
          <a:bodyPr/>
          <a:lstStyle/>
          <a:p>
            <a:endParaRPr lang="en-AU" sz="1200"/>
          </a:p>
        </p:txBody>
      </p:sp>
      <p:sp>
        <p:nvSpPr>
          <p:cNvPr id="46096" name="Line 15"/>
          <p:cNvSpPr>
            <a:spLocks noChangeShapeType="1"/>
          </p:cNvSpPr>
          <p:nvPr/>
        </p:nvSpPr>
        <p:spPr bwMode="auto">
          <a:xfrm flipH="1" flipV="1">
            <a:off x="5619080" y="5229200"/>
            <a:ext cx="853158" cy="174650"/>
          </a:xfrm>
          <a:prstGeom prst="line">
            <a:avLst/>
          </a:prstGeom>
          <a:noFill/>
          <a:ln w="12700">
            <a:solidFill>
              <a:schemeClr val="tx1"/>
            </a:solidFill>
            <a:round/>
            <a:headEnd/>
            <a:tailEnd type="triangle" w="med" len="med"/>
          </a:ln>
        </p:spPr>
        <p:txBody>
          <a:bodyPr/>
          <a:lstStyle/>
          <a:p>
            <a:endParaRPr lang="en-AU" sz="1200"/>
          </a:p>
        </p:txBody>
      </p:sp>
      <p:sp>
        <p:nvSpPr>
          <p:cNvPr id="46097" name="Line 16"/>
          <p:cNvSpPr>
            <a:spLocks noChangeShapeType="1"/>
          </p:cNvSpPr>
          <p:nvPr/>
        </p:nvSpPr>
        <p:spPr bwMode="auto">
          <a:xfrm flipH="1" flipV="1">
            <a:off x="4225925" y="3467100"/>
            <a:ext cx="406400" cy="0"/>
          </a:xfrm>
          <a:prstGeom prst="line">
            <a:avLst/>
          </a:prstGeom>
          <a:noFill/>
          <a:ln w="12700">
            <a:solidFill>
              <a:schemeClr val="tx1"/>
            </a:solidFill>
            <a:round/>
            <a:headEnd/>
            <a:tailEnd type="triangle" w="med" len="med"/>
          </a:ln>
        </p:spPr>
        <p:txBody>
          <a:bodyPr/>
          <a:lstStyle/>
          <a:p>
            <a:endParaRPr lang="en-AU" sz="1200"/>
          </a:p>
        </p:txBody>
      </p:sp>
      <p:sp>
        <p:nvSpPr>
          <p:cNvPr id="46098" name="Line 17"/>
          <p:cNvSpPr>
            <a:spLocks noChangeShapeType="1"/>
          </p:cNvSpPr>
          <p:nvPr/>
        </p:nvSpPr>
        <p:spPr bwMode="auto">
          <a:xfrm flipH="1">
            <a:off x="2298700" y="3830638"/>
            <a:ext cx="711200" cy="968375"/>
          </a:xfrm>
          <a:prstGeom prst="line">
            <a:avLst/>
          </a:prstGeom>
          <a:noFill/>
          <a:ln w="12700">
            <a:solidFill>
              <a:schemeClr val="tx1"/>
            </a:solidFill>
            <a:round/>
            <a:headEnd/>
            <a:tailEnd type="triangle" w="med" len="med"/>
          </a:ln>
        </p:spPr>
        <p:txBody>
          <a:bodyPr/>
          <a:lstStyle/>
          <a:p>
            <a:endParaRPr lang="en-AU" sz="1200"/>
          </a:p>
        </p:txBody>
      </p:sp>
      <p:sp>
        <p:nvSpPr>
          <p:cNvPr id="46099" name="Line 18"/>
          <p:cNvSpPr>
            <a:spLocks noChangeShapeType="1"/>
          </p:cNvSpPr>
          <p:nvPr/>
        </p:nvSpPr>
        <p:spPr bwMode="auto">
          <a:xfrm>
            <a:off x="4211637" y="3789364"/>
            <a:ext cx="720725" cy="559567"/>
          </a:xfrm>
          <a:prstGeom prst="line">
            <a:avLst/>
          </a:prstGeom>
          <a:noFill/>
          <a:ln w="12700">
            <a:solidFill>
              <a:schemeClr val="tx1"/>
            </a:solidFill>
            <a:round/>
            <a:headEnd/>
            <a:tailEnd type="triangle" w="med" len="med"/>
          </a:ln>
        </p:spPr>
        <p:txBody>
          <a:bodyPr/>
          <a:lstStyle/>
          <a:p>
            <a:endParaRPr lang="en-AU" sz="1200"/>
          </a:p>
        </p:txBody>
      </p:sp>
      <p:sp>
        <p:nvSpPr>
          <p:cNvPr id="46100" name="Line 19"/>
          <p:cNvSpPr>
            <a:spLocks noChangeShapeType="1"/>
          </p:cNvSpPr>
          <p:nvPr/>
        </p:nvSpPr>
        <p:spPr bwMode="auto">
          <a:xfrm flipV="1">
            <a:off x="2411413" y="476250"/>
            <a:ext cx="1079500" cy="144463"/>
          </a:xfrm>
          <a:prstGeom prst="line">
            <a:avLst/>
          </a:prstGeom>
          <a:noFill/>
          <a:ln w="12700">
            <a:solidFill>
              <a:schemeClr val="tx1"/>
            </a:solidFill>
            <a:round/>
            <a:headEnd/>
            <a:tailEnd type="triangle" w="med" len="med"/>
          </a:ln>
        </p:spPr>
        <p:txBody>
          <a:bodyPr/>
          <a:lstStyle/>
          <a:p>
            <a:endParaRPr lang="en-AU" sz="1200"/>
          </a:p>
        </p:txBody>
      </p:sp>
      <p:sp>
        <p:nvSpPr>
          <p:cNvPr id="46101" name="Text Box 21"/>
          <p:cNvSpPr txBox="1">
            <a:spLocks noChangeArrowheads="1"/>
          </p:cNvSpPr>
          <p:nvPr/>
        </p:nvSpPr>
        <p:spPr bwMode="auto">
          <a:xfrm>
            <a:off x="539750" y="260672"/>
            <a:ext cx="1806575" cy="791841"/>
          </a:xfrm>
          <a:prstGeom prst="rect">
            <a:avLst/>
          </a:prstGeom>
          <a:noFill/>
          <a:ln w="12700">
            <a:solidFill>
              <a:schemeClr val="tx1"/>
            </a:solidFill>
            <a:miter lim="800000"/>
            <a:headEnd/>
            <a:tailEnd/>
          </a:ln>
        </p:spPr>
        <p:txBody>
          <a:bodyPr/>
          <a:lstStyle/>
          <a:p>
            <a:pPr algn="ctr"/>
            <a:r>
              <a:rPr lang="en-US" altLang="zh-CN" sz="1200" dirty="0">
                <a:ea typeface="宋体" charset="-122"/>
              </a:rPr>
              <a:t>rich world </a:t>
            </a:r>
            <a:r>
              <a:rPr lang="en-US" altLang="zh-CN" sz="1200" dirty="0" smtClean="0">
                <a:ea typeface="宋体" charset="-122"/>
              </a:rPr>
              <a:t>agriculture protected, given domestic </a:t>
            </a:r>
            <a:r>
              <a:rPr lang="en-US" altLang="zh-CN" sz="1200" dirty="0">
                <a:ea typeface="宋体" charset="-122"/>
              </a:rPr>
              <a:t>support and export </a:t>
            </a:r>
            <a:r>
              <a:rPr lang="en-US" altLang="zh-CN" sz="1200" dirty="0" smtClean="0">
                <a:ea typeface="宋体" charset="-122"/>
              </a:rPr>
              <a:t>subsidies</a:t>
            </a:r>
            <a:endParaRPr lang="en-US" sz="1200" dirty="0"/>
          </a:p>
        </p:txBody>
      </p:sp>
      <p:sp>
        <p:nvSpPr>
          <p:cNvPr id="46102" name="Text Box 22"/>
          <p:cNvSpPr txBox="1">
            <a:spLocks noChangeArrowheads="1"/>
          </p:cNvSpPr>
          <p:nvPr/>
        </p:nvSpPr>
        <p:spPr bwMode="auto">
          <a:xfrm>
            <a:off x="6411913" y="260672"/>
            <a:ext cx="1544637" cy="484163"/>
          </a:xfrm>
          <a:prstGeom prst="rect">
            <a:avLst/>
          </a:prstGeom>
          <a:noFill/>
          <a:ln w="12700">
            <a:solidFill>
              <a:schemeClr val="tx1"/>
            </a:solidFill>
            <a:miter lim="800000"/>
            <a:headEnd/>
            <a:tailEnd/>
          </a:ln>
        </p:spPr>
        <p:txBody>
          <a:bodyPr/>
          <a:lstStyle/>
          <a:p>
            <a:pPr algn="ctr"/>
            <a:r>
              <a:rPr lang="en-US" altLang="zh-CN" sz="1200">
                <a:ea typeface="宋体" charset="-122"/>
              </a:rPr>
              <a:t>loss of agricultural income</a:t>
            </a:r>
            <a:endParaRPr lang="en-US" sz="1200"/>
          </a:p>
        </p:txBody>
      </p:sp>
      <p:sp>
        <p:nvSpPr>
          <p:cNvPr id="46103" name="Text Box 23"/>
          <p:cNvSpPr txBox="1">
            <a:spLocks noChangeArrowheads="1"/>
          </p:cNvSpPr>
          <p:nvPr/>
        </p:nvSpPr>
        <p:spPr bwMode="auto">
          <a:xfrm>
            <a:off x="3508623" y="260648"/>
            <a:ext cx="2000002" cy="484187"/>
          </a:xfrm>
          <a:prstGeom prst="rect">
            <a:avLst/>
          </a:prstGeom>
          <a:noFill/>
          <a:ln w="12700">
            <a:solidFill>
              <a:schemeClr val="tx1"/>
            </a:solidFill>
            <a:miter lim="800000"/>
            <a:headEnd/>
            <a:tailEnd/>
          </a:ln>
        </p:spPr>
        <p:txBody>
          <a:bodyPr/>
          <a:lstStyle/>
          <a:p>
            <a:pPr algn="ctr"/>
            <a:r>
              <a:rPr lang="en-US" altLang="zh-CN" sz="1200" dirty="0">
                <a:ea typeface="宋体" charset="-122"/>
              </a:rPr>
              <a:t>over supply </a:t>
            </a:r>
            <a:r>
              <a:rPr lang="en-US" altLang="zh-CN" sz="1200" dirty="0" smtClean="0">
                <a:ea typeface="宋体" charset="-122"/>
              </a:rPr>
              <a:t>(</a:t>
            </a:r>
            <a:r>
              <a:rPr lang="en-US" altLang="zh-CN" sz="1200" dirty="0">
                <a:ea typeface="宋体" charset="-122"/>
              </a:rPr>
              <a:t>push to export </a:t>
            </a:r>
            <a:r>
              <a:rPr lang="en-US" altLang="zh-CN" sz="1200" dirty="0" smtClean="0">
                <a:ea typeface="宋体" charset="-122"/>
              </a:rPr>
              <a:t>agricultural produce)</a:t>
            </a:r>
            <a:endParaRPr lang="en-US" sz="1200" dirty="0"/>
          </a:p>
          <a:p>
            <a:pPr algn="ctr"/>
            <a:endParaRPr lang="en-US" sz="1200" dirty="0"/>
          </a:p>
        </p:txBody>
      </p:sp>
      <p:sp>
        <p:nvSpPr>
          <p:cNvPr id="46104" name="Text Box 24"/>
          <p:cNvSpPr txBox="1">
            <a:spLocks noChangeArrowheads="1"/>
          </p:cNvSpPr>
          <p:nvPr/>
        </p:nvSpPr>
        <p:spPr bwMode="auto">
          <a:xfrm>
            <a:off x="3924300" y="1272753"/>
            <a:ext cx="1439863" cy="852909"/>
          </a:xfrm>
          <a:prstGeom prst="rect">
            <a:avLst/>
          </a:prstGeom>
          <a:noFill/>
          <a:ln w="12700">
            <a:solidFill>
              <a:schemeClr val="tx1"/>
            </a:solidFill>
            <a:miter lim="800000"/>
            <a:headEnd/>
            <a:tailEnd/>
          </a:ln>
        </p:spPr>
        <p:txBody>
          <a:bodyPr/>
          <a:lstStyle/>
          <a:p>
            <a:pPr algn="ctr"/>
            <a:r>
              <a:rPr lang="en-US" altLang="zh-CN" sz="1200" dirty="0">
                <a:ea typeface="宋体" charset="-122"/>
              </a:rPr>
              <a:t>low </a:t>
            </a:r>
            <a:r>
              <a:rPr lang="en-US" altLang="zh-CN" sz="1200" dirty="0" smtClean="0">
                <a:ea typeface="宋体" charset="-122"/>
              </a:rPr>
              <a:t>prices and loss of markets </a:t>
            </a:r>
            <a:r>
              <a:rPr lang="en-US" altLang="zh-CN" sz="1200" dirty="0">
                <a:ea typeface="宋体" charset="-122"/>
              </a:rPr>
              <a:t>for </a:t>
            </a:r>
            <a:r>
              <a:rPr lang="en-US" altLang="zh-CN" sz="1200" dirty="0" smtClean="0">
                <a:ea typeface="宋体" charset="-122"/>
              </a:rPr>
              <a:t>developing </a:t>
            </a:r>
            <a:r>
              <a:rPr lang="en-US" altLang="zh-CN" sz="1200" dirty="0">
                <a:ea typeface="宋体" charset="-122"/>
              </a:rPr>
              <a:t>country farmers</a:t>
            </a:r>
            <a:endParaRPr lang="en-US" sz="1200" dirty="0"/>
          </a:p>
        </p:txBody>
      </p:sp>
      <p:sp>
        <p:nvSpPr>
          <p:cNvPr id="46106" name="Text Box 26"/>
          <p:cNvSpPr txBox="1">
            <a:spLocks noChangeArrowheads="1"/>
          </p:cNvSpPr>
          <p:nvPr/>
        </p:nvSpPr>
        <p:spPr bwMode="auto">
          <a:xfrm>
            <a:off x="6650038" y="1713235"/>
            <a:ext cx="1162050" cy="390004"/>
          </a:xfrm>
          <a:prstGeom prst="rect">
            <a:avLst/>
          </a:prstGeom>
          <a:noFill/>
          <a:ln w="12700">
            <a:solidFill>
              <a:schemeClr val="tx1"/>
            </a:solidFill>
            <a:miter lim="800000"/>
            <a:headEnd/>
            <a:tailEnd/>
          </a:ln>
        </p:spPr>
        <p:txBody>
          <a:bodyPr/>
          <a:lstStyle/>
          <a:p>
            <a:pPr algn="ctr"/>
            <a:r>
              <a:rPr lang="en-US" altLang="zh-CN" sz="1200">
                <a:ea typeface="宋体" charset="-122"/>
              </a:rPr>
              <a:t>rural poverty</a:t>
            </a:r>
            <a:endParaRPr lang="en-US" sz="1200"/>
          </a:p>
        </p:txBody>
      </p:sp>
      <p:sp>
        <p:nvSpPr>
          <p:cNvPr id="46107" name="Text Box 27"/>
          <p:cNvSpPr txBox="1">
            <a:spLocks noChangeArrowheads="1"/>
          </p:cNvSpPr>
          <p:nvPr/>
        </p:nvSpPr>
        <p:spPr bwMode="auto">
          <a:xfrm>
            <a:off x="4211638" y="4348931"/>
            <a:ext cx="1441450" cy="880269"/>
          </a:xfrm>
          <a:prstGeom prst="rect">
            <a:avLst/>
          </a:prstGeom>
          <a:noFill/>
          <a:ln w="12700">
            <a:solidFill>
              <a:schemeClr val="tx1"/>
            </a:solidFill>
            <a:miter lim="800000"/>
            <a:headEnd/>
            <a:tailEnd/>
          </a:ln>
        </p:spPr>
        <p:txBody>
          <a:bodyPr/>
          <a:lstStyle/>
          <a:p>
            <a:pPr algn="ctr"/>
            <a:r>
              <a:rPr lang="en-US" altLang="zh-CN" sz="1200">
                <a:ea typeface="宋体" charset="-122"/>
              </a:rPr>
              <a:t>health effects of poverty (rural and urban) and displacement</a:t>
            </a:r>
            <a:endParaRPr lang="en-US" sz="1200"/>
          </a:p>
        </p:txBody>
      </p:sp>
      <p:sp>
        <p:nvSpPr>
          <p:cNvPr id="46108" name="Text Box 28"/>
          <p:cNvSpPr txBox="1">
            <a:spLocks noChangeArrowheads="1"/>
          </p:cNvSpPr>
          <p:nvPr/>
        </p:nvSpPr>
        <p:spPr bwMode="auto">
          <a:xfrm>
            <a:off x="6530975" y="3965625"/>
            <a:ext cx="1497013" cy="471487"/>
          </a:xfrm>
          <a:prstGeom prst="rect">
            <a:avLst/>
          </a:prstGeom>
          <a:noFill/>
          <a:ln w="12700">
            <a:solidFill>
              <a:schemeClr val="tx1"/>
            </a:solidFill>
            <a:miter lim="800000"/>
            <a:headEnd/>
            <a:tailEnd/>
          </a:ln>
        </p:spPr>
        <p:txBody>
          <a:bodyPr/>
          <a:lstStyle/>
          <a:p>
            <a:pPr algn="ctr"/>
            <a:r>
              <a:rPr lang="en-US" altLang="zh-CN" sz="1200">
                <a:ea typeface="宋体" charset="-122"/>
              </a:rPr>
              <a:t>widening income inequalities</a:t>
            </a:r>
            <a:endParaRPr lang="en-US" sz="1200"/>
          </a:p>
        </p:txBody>
      </p:sp>
      <p:sp>
        <p:nvSpPr>
          <p:cNvPr id="46109" name="Text Box 29"/>
          <p:cNvSpPr txBox="1">
            <a:spLocks noChangeArrowheads="1"/>
          </p:cNvSpPr>
          <p:nvPr/>
        </p:nvSpPr>
        <p:spPr bwMode="auto">
          <a:xfrm>
            <a:off x="6480175" y="5378450"/>
            <a:ext cx="1763713" cy="930275"/>
          </a:xfrm>
          <a:prstGeom prst="rect">
            <a:avLst/>
          </a:prstGeom>
          <a:noFill/>
          <a:ln w="12700">
            <a:solidFill>
              <a:schemeClr val="tx1"/>
            </a:solidFill>
            <a:miter lim="800000"/>
            <a:headEnd/>
            <a:tailEnd/>
          </a:ln>
        </p:spPr>
        <p:txBody>
          <a:bodyPr/>
          <a:lstStyle/>
          <a:p>
            <a:pPr algn="ctr"/>
            <a:r>
              <a:rPr lang="en-US" altLang="zh-CN" sz="1200">
                <a:ea typeface="宋体" charset="-122"/>
              </a:rPr>
              <a:t>weakening of social solidarity: public expenditure and public policy</a:t>
            </a:r>
            <a:endParaRPr lang="en-US" sz="1200"/>
          </a:p>
        </p:txBody>
      </p:sp>
      <p:sp>
        <p:nvSpPr>
          <p:cNvPr id="46110" name="Text Box 30"/>
          <p:cNvSpPr txBox="1">
            <a:spLocks noChangeArrowheads="1"/>
          </p:cNvSpPr>
          <p:nvPr/>
        </p:nvSpPr>
        <p:spPr bwMode="auto">
          <a:xfrm>
            <a:off x="4632325" y="3140968"/>
            <a:ext cx="1019175" cy="574675"/>
          </a:xfrm>
          <a:prstGeom prst="rect">
            <a:avLst/>
          </a:prstGeom>
          <a:noFill/>
          <a:ln w="12700">
            <a:solidFill>
              <a:schemeClr val="tx1"/>
            </a:solidFill>
            <a:miter lim="800000"/>
            <a:headEnd/>
            <a:tailEnd/>
          </a:ln>
        </p:spPr>
        <p:txBody>
          <a:bodyPr/>
          <a:lstStyle/>
          <a:p>
            <a:pPr algn="ctr"/>
            <a:r>
              <a:rPr lang="en-US" altLang="zh-CN" sz="1200">
                <a:ea typeface="宋体" charset="-122"/>
              </a:rPr>
              <a:t>rural urban migration</a:t>
            </a:r>
            <a:endParaRPr lang="en-US" sz="1200"/>
          </a:p>
        </p:txBody>
      </p:sp>
      <p:sp>
        <p:nvSpPr>
          <p:cNvPr id="46111" name="Text Box 31"/>
          <p:cNvSpPr txBox="1">
            <a:spLocks noChangeArrowheads="1"/>
          </p:cNvSpPr>
          <p:nvPr/>
        </p:nvSpPr>
        <p:spPr bwMode="auto">
          <a:xfrm>
            <a:off x="3276600" y="4305300"/>
            <a:ext cx="711200" cy="484188"/>
          </a:xfrm>
          <a:prstGeom prst="rect">
            <a:avLst/>
          </a:prstGeom>
          <a:noFill/>
          <a:ln w="12700">
            <a:solidFill>
              <a:schemeClr val="tx1"/>
            </a:solidFill>
            <a:miter lim="800000"/>
            <a:headEnd/>
            <a:tailEnd/>
          </a:ln>
        </p:spPr>
        <p:txBody>
          <a:bodyPr/>
          <a:lstStyle/>
          <a:p>
            <a:pPr algn="ctr"/>
            <a:r>
              <a:rPr lang="en-US" altLang="zh-CN" sz="1200">
                <a:ea typeface="宋体" charset="-122"/>
              </a:rPr>
              <a:t>low wages</a:t>
            </a:r>
            <a:endParaRPr lang="en-US" sz="1200"/>
          </a:p>
        </p:txBody>
      </p:sp>
      <p:sp>
        <p:nvSpPr>
          <p:cNvPr id="46112" name="Text Box 32"/>
          <p:cNvSpPr txBox="1">
            <a:spLocks noChangeArrowheads="1"/>
          </p:cNvSpPr>
          <p:nvPr/>
        </p:nvSpPr>
        <p:spPr bwMode="auto">
          <a:xfrm>
            <a:off x="684213" y="3069778"/>
            <a:ext cx="1595437" cy="503238"/>
          </a:xfrm>
          <a:prstGeom prst="rect">
            <a:avLst/>
          </a:prstGeom>
          <a:noFill/>
          <a:ln w="12700">
            <a:solidFill>
              <a:schemeClr val="tx1"/>
            </a:solidFill>
            <a:miter lim="800000"/>
            <a:headEnd/>
            <a:tailEnd/>
          </a:ln>
        </p:spPr>
        <p:txBody>
          <a:bodyPr/>
          <a:lstStyle/>
          <a:p>
            <a:pPr algn="ctr"/>
            <a:r>
              <a:rPr lang="en-US" altLang="zh-CN" sz="1200">
                <a:ea typeface="宋体" charset="-122"/>
              </a:rPr>
              <a:t>cheap</a:t>
            </a:r>
          </a:p>
          <a:p>
            <a:pPr algn="ctr"/>
            <a:r>
              <a:rPr lang="en-US" altLang="zh-CN" sz="1200">
                <a:ea typeface="宋体" charset="-122"/>
              </a:rPr>
              <a:t>food in cities</a:t>
            </a:r>
            <a:endParaRPr lang="en-US" sz="1200"/>
          </a:p>
        </p:txBody>
      </p:sp>
      <p:sp>
        <p:nvSpPr>
          <p:cNvPr id="46113" name="Text Box 33"/>
          <p:cNvSpPr txBox="1">
            <a:spLocks noChangeArrowheads="1"/>
          </p:cNvSpPr>
          <p:nvPr/>
        </p:nvSpPr>
        <p:spPr bwMode="auto">
          <a:xfrm>
            <a:off x="755650" y="4789488"/>
            <a:ext cx="1690688" cy="614362"/>
          </a:xfrm>
          <a:prstGeom prst="rect">
            <a:avLst/>
          </a:prstGeom>
          <a:noFill/>
          <a:ln w="12700">
            <a:solidFill>
              <a:schemeClr val="tx1"/>
            </a:solidFill>
            <a:miter lim="800000"/>
            <a:headEnd/>
            <a:tailEnd/>
          </a:ln>
        </p:spPr>
        <p:txBody>
          <a:bodyPr/>
          <a:lstStyle/>
          <a:p>
            <a:pPr algn="ctr"/>
            <a:r>
              <a:rPr lang="en-US" altLang="zh-CN" sz="1200">
                <a:ea typeface="宋体" charset="-122"/>
              </a:rPr>
              <a:t>growth in unskilled labour intensive export processing</a:t>
            </a:r>
            <a:endParaRPr lang="en-US" sz="1200"/>
          </a:p>
        </p:txBody>
      </p:sp>
      <p:sp>
        <p:nvSpPr>
          <p:cNvPr id="46114" name="Line 34"/>
          <p:cNvSpPr>
            <a:spLocks noChangeShapeType="1"/>
          </p:cNvSpPr>
          <p:nvPr/>
        </p:nvSpPr>
        <p:spPr bwMode="auto">
          <a:xfrm>
            <a:off x="6886575" y="744835"/>
            <a:ext cx="0" cy="955973"/>
          </a:xfrm>
          <a:prstGeom prst="line">
            <a:avLst/>
          </a:prstGeom>
          <a:noFill/>
          <a:ln w="12700">
            <a:solidFill>
              <a:schemeClr val="tx1"/>
            </a:solidFill>
            <a:round/>
            <a:headEnd/>
            <a:tailEnd type="triangle" w="med" len="med"/>
          </a:ln>
        </p:spPr>
        <p:txBody>
          <a:bodyPr/>
          <a:lstStyle/>
          <a:p>
            <a:endParaRPr lang="en-AU" sz="1200"/>
          </a:p>
        </p:txBody>
      </p:sp>
      <p:sp>
        <p:nvSpPr>
          <p:cNvPr id="46115" name="Line 35"/>
          <p:cNvSpPr>
            <a:spLocks noChangeShapeType="1"/>
          </p:cNvSpPr>
          <p:nvPr/>
        </p:nvSpPr>
        <p:spPr bwMode="auto">
          <a:xfrm flipH="1">
            <a:off x="5619080" y="2125663"/>
            <a:ext cx="1473200" cy="2189162"/>
          </a:xfrm>
          <a:prstGeom prst="line">
            <a:avLst/>
          </a:prstGeom>
          <a:noFill/>
          <a:ln w="12700">
            <a:solidFill>
              <a:schemeClr val="tx1"/>
            </a:solidFill>
            <a:round/>
            <a:headEnd/>
            <a:tailEnd type="triangle" w="med" len="med"/>
          </a:ln>
        </p:spPr>
        <p:txBody>
          <a:bodyPr/>
          <a:lstStyle/>
          <a:p>
            <a:endParaRPr lang="en-AU" sz="1200"/>
          </a:p>
        </p:txBody>
      </p:sp>
      <p:sp>
        <p:nvSpPr>
          <p:cNvPr id="46116" name="Line 36"/>
          <p:cNvSpPr>
            <a:spLocks noChangeShapeType="1"/>
          </p:cNvSpPr>
          <p:nvPr/>
        </p:nvSpPr>
        <p:spPr bwMode="auto">
          <a:xfrm>
            <a:off x="7308304" y="4435475"/>
            <a:ext cx="0" cy="968375"/>
          </a:xfrm>
          <a:prstGeom prst="line">
            <a:avLst/>
          </a:prstGeom>
          <a:noFill/>
          <a:ln w="12700">
            <a:solidFill>
              <a:schemeClr val="tx1"/>
            </a:solidFill>
            <a:round/>
            <a:headEnd/>
            <a:tailEnd type="triangle" w="med" len="med"/>
          </a:ln>
        </p:spPr>
        <p:txBody>
          <a:bodyPr/>
          <a:lstStyle/>
          <a:p>
            <a:endParaRPr lang="en-AU" sz="1200"/>
          </a:p>
        </p:txBody>
      </p:sp>
      <p:sp>
        <p:nvSpPr>
          <p:cNvPr id="46117" name="Line 37"/>
          <p:cNvSpPr>
            <a:spLocks noChangeShapeType="1"/>
          </p:cNvSpPr>
          <p:nvPr/>
        </p:nvSpPr>
        <p:spPr bwMode="auto">
          <a:xfrm>
            <a:off x="4211638" y="3789364"/>
            <a:ext cx="2319337" cy="176262"/>
          </a:xfrm>
          <a:prstGeom prst="line">
            <a:avLst/>
          </a:prstGeom>
          <a:noFill/>
          <a:ln w="12700">
            <a:solidFill>
              <a:schemeClr val="tx1"/>
            </a:solidFill>
            <a:round/>
            <a:headEnd/>
            <a:tailEnd type="triangle" w="med" len="med"/>
          </a:ln>
        </p:spPr>
        <p:txBody>
          <a:bodyPr/>
          <a:lstStyle/>
          <a:p>
            <a:endParaRPr lang="en-AU" sz="1200"/>
          </a:p>
        </p:txBody>
      </p:sp>
      <p:sp>
        <p:nvSpPr>
          <p:cNvPr id="46118" name="Line 38"/>
          <p:cNvSpPr>
            <a:spLocks noChangeShapeType="1"/>
          </p:cNvSpPr>
          <p:nvPr/>
        </p:nvSpPr>
        <p:spPr bwMode="auto">
          <a:xfrm>
            <a:off x="2339975" y="836613"/>
            <a:ext cx="1511300" cy="431800"/>
          </a:xfrm>
          <a:prstGeom prst="line">
            <a:avLst/>
          </a:prstGeom>
          <a:noFill/>
          <a:ln w="12700">
            <a:solidFill>
              <a:schemeClr val="tx1"/>
            </a:solidFill>
            <a:round/>
            <a:headEnd/>
            <a:tailEnd type="triangle" w="med" len="med"/>
          </a:ln>
        </p:spPr>
        <p:txBody>
          <a:bodyPr/>
          <a:lstStyle/>
          <a:p>
            <a:endParaRPr lang="en-AU" sz="1200"/>
          </a:p>
        </p:txBody>
      </p:sp>
      <p:sp>
        <p:nvSpPr>
          <p:cNvPr id="46119" name="Line 39"/>
          <p:cNvSpPr>
            <a:spLocks noChangeShapeType="1"/>
          </p:cNvSpPr>
          <p:nvPr/>
        </p:nvSpPr>
        <p:spPr bwMode="auto">
          <a:xfrm>
            <a:off x="4284663" y="836613"/>
            <a:ext cx="71437" cy="360362"/>
          </a:xfrm>
          <a:prstGeom prst="line">
            <a:avLst/>
          </a:prstGeom>
          <a:noFill/>
          <a:ln w="12700">
            <a:solidFill>
              <a:schemeClr val="tx1"/>
            </a:solidFill>
            <a:round/>
            <a:headEnd/>
            <a:tailEnd type="triangle" w="med" len="med"/>
          </a:ln>
        </p:spPr>
        <p:txBody>
          <a:bodyPr/>
          <a:lstStyle/>
          <a:p>
            <a:endParaRPr lang="en-AU" sz="1200"/>
          </a:p>
        </p:txBody>
      </p:sp>
      <p:sp>
        <p:nvSpPr>
          <p:cNvPr id="46120" name="Text Box 40"/>
          <p:cNvSpPr txBox="1">
            <a:spLocks noChangeArrowheads="1"/>
          </p:cNvSpPr>
          <p:nvPr/>
        </p:nvSpPr>
        <p:spPr bwMode="auto">
          <a:xfrm>
            <a:off x="144462" y="1484784"/>
            <a:ext cx="2806701" cy="923330"/>
          </a:xfrm>
          <a:prstGeom prst="rect">
            <a:avLst/>
          </a:prstGeom>
          <a:noFill/>
          <a:ln w="15875">
            <a:solidFill>
              <a:schemeClr val="tx1"/>
            </a:solidFill>
            <a:miter lim="800000"/>
            <a:headEnd/>
            <a:tailEnd/>
          </a:ln>
        </p:spPr>
        <p:txBody>
          <a:bodyPr wrap="square">
            <a:spAutoFit/>
          </a:bodyPr>
          <a:lstStyle/>
          <a:p>
            <a:pPr algn="ctr">
              <a:spcBef>
                <a:spcPct val="50000"/>
              </a:spcBef>
            </a:pPr>
            <a:r>
              <a:rPr lang="en-AU" b="1" dirty="0" smtClean="0">
                <a:solidFill>
                  <a:srgbClr val="FF0000"/>
                </a:solidFill>
              </a:rPr>
              <a:t>Unfair trade: impact </a:t>
            </a:r>
            <a:r>
              <a:rPr lang="en-AU" b="1" dirty="0">
                <a:solidFill>
                  <a:srgbClr val="FF0000"/>
                </a:solidFill>
              </a:rPr>
              <a:t>of </a:t>
            </a:r>
            <a:r>
              <a:rPr lang="en-AU" b="1" dirty="0" smtClean="0">
                <a:solidFill>
                  <a:srgbClr val="FF0000"/>
                </a:solidFill>
              </a:rPr>
              <a:t>rich world dumping </a:t>
            </a:r>
            <a:r>
              <a:rPr lang="en-AU" b="1" dirty="0">
                <a:solidFill>
                  <a:srgbClr val="FF0000"/>
                </a:solidFill>
              </a:rPr>
              <a:t>and </a:t>
            </a:r>
            <a:r>
              <a:rPr lang="en-AU" b="1" dirty="0" smtClean="0">
                <a:solidFill>
                  <a:srgbClr val="FF0000"/>
                </a:solidFill>
              </a:rPr>
              <a:t>agricultural protection </a:t>
            </a:r>
            <a:endParaRPr lang="en-US" b="1" dirty="0">
              <a:solidFill>
                <a:srgbClr val="FF0000"/>
              </a:solidFill>
            </a:endParaRPr>
          </a:p>
        </p:txBody>
      </p:sp>
    </p:spTree>
    <p:extLst>
      <p:ext uri="{BB962C8B-B14F-4D97-AF65-F5344CB8AC3E}">
        <p14:creationId xmlns:p14="http://schemas.microsoft.com/office/powerpoint/2010/main" val="36273671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2"/>
          <p:cNvSpPr txBox="1">
            <a:spLocks noChangeArrowheads="1"/>
          </p:cNvSpPr>
          <p:nvPr/>
        </p:nvSpPr>
        <p:spPr bwMode="auto">
          <a:xfrm>
            <a:off x="2771775" y="3181151"/>
            <a:ext cx="1454150" cy="607889"/>
          </a:xfrm>
          <a:prstGeom prst="rect">
            <a:avLst/>
          </a:prstGeom>
          <a:noFill/>
          <a:ln w="12700">
            <a:solidFill>
              <a:schemeClr val="tx1"/>
            </a:solidFill>
            <a:miter lim="800000"/>
            <a:headEnd/>
            <a:tailEnd/>
          </a:ln>
        </p:spPr>
        <p:txBody>
          <a:bodyPr/>
          <a:lstStyle/>
          <a:p>
            <a:pPr algn="ctr"/>
            <a:r>
              <a:rPr lang="en-US" altLang="zh-CN" sz="1200">
                <a:ea typeface="宋体" charset="-122"/>
              </a:rPr>
              <a:t>urban poverty (reserved army of unemployed)</a:t>
            </a:r>
            <a:endParaRPr lang="en-US" sz="1200"/>
          </a:p>
        </p:txBody>
      </p:sp>
      <p:sp>
        <p:nvSpPr>
          <p:cNvPr id="46084" name="Text Box 3"/>
          <p:cNvSpPr txBox="1">
            <a:spLocks noChangeArrowheads="1"/>
          </p:cNvSpPr>
          <p:nvPr/>
        </p:nvSpPr>
        <p:spPr bwMode="auto">
          <a:xfrm>
            <a:off x="2921000" y="5878513"/>
            <a:ext cx="1866900" cy="719137"/>
          </a:xfrm>
          <a:prstGeom prst="rect">
            <a:avLst/>
          </a:prstGeom>
          <a:noFill/>
          <a:ln w="12700">
            <a:solidFill>
              <a:schemeClr val="tx1"/>
            </a:solidFill>
            <a:miter lim="800000"/>
            <a:headEnd/>
            <a:tailEnd/>
          </a:ln>
        </p:spPr>
        <p:txBody>
          <a:bodyPr/>
          <a:lstStyle/>
          <a:p>
            <a:pPr algn="ctr"/>
            <a:r>
              <a:rPr lang="en-US" altLang="zh-CN" sz="1200">
                <a:ea typeface="宋体" charset="-122"/>
              </a:rPr>
              <a:t>rise of urban middle class business, skilled staff</a:t>
            </a:r>
            <a:endParaRPr lang="en-US" sz="1200"/>
          </a:p>
        </p:txBody>
      </p:sp>
      <p:sp>
        <p:nvSpPr>
          <p:cNvPr id="46087" name="Line 6"/>
          <p:cNvSpPr>
            <a:spLocks noChangeShapeType="1"/>
          </p:cNvSpPr>
          <p:nvPr/>
        </p:nvSpPr>
        <p:spPr bwMode="auto">
          <a:xfrm flipV="1">
            <a:off x="5435600" y="552450"/>
            <a:ext cx="927100" cy="715963"/>
          </a:xfrm>
          <a:prstGeom prst="line">
            <a:avLst/>
          </a:prstGeom>
          <a:noFill/>
          <a:ln w="12700">
            <a:solidFill>
              <a:schemeClr val="tx1"/>
            </a:solidFill>
            <a:round/>
            <a:headEnd/>
            <a:tailEnd type="triangle" w="med" len="med"/>
          </a:ln>
        </p:spPr>
        <p:txBody>
          <a:bodyPr/>
          <a:lstStyle/>
          <a:p>
            <a:endParaRPr lang="en-AU" sz="1200"/>
          </a:p>
        </p:txBody>
      </p:sp>
      <p:sp>
        <p:nvSpPr>
          <p:cNvPr id="46088" name="Line 7"/>
          <p:cNvSpPr>
            <a:spLocks noChangeShapeType="1"/>
          </p:cNvSpPr>
          <p:nvPr/>
        </p:nvSpPr>
        <p:spPr bwMode="auto">
          <a:xfrm>
            <a:off x="5651500" y="3429000"/>
            <a:ext cx="879475" cy="642938"/>
          </a:xfrm>
          <a:prstGeom prst="line">
            <a:avLst/>
          </a:prstGeom>
          <a:noFill/>
          <a:ln w="12700">
            <a:solidFill>
              <a:schemeClr val="tx1"/>
            </a:solidFill>
            <a:round/>
            <a:headEnd/>
            <a:tailEnd type="triangle" w="med" len="med"/>
          </a:ln>
        </p:spPr>
        <p:txBody>
          <a:bodyPr/>
          <a:lstStyle/>
          <a:p>
            <a:endParaRPr lang="en-AU" sz="1200"/>
          </a:p>
        </p:txBody>
      </p:sp>
      <p:sp>
        <p:nvSpPr>
          <p:cNvPr id="46089" name="Line 8"/>
          <p:cNvSpPr>
            <a:spLocks noChangeShapeType="1"/>
          </p:cNvSpPr>
          <p:nvPr/>
        </p:nvSpPr>
        <p:spPr bwMode="auto">
          <a:xfrm flipH="1">
            <a:off x="5508624" y="1884363"/>
            <a:ext cx="1141413" cy="1256605"/>
          </a:xfrm>
          <a:prstGeom prst="line">
            <a:avLst/>
          </a:prstGeom>
          <a:noFill/>
          <a:ln w="12700">
            <a:solidFill>
              <a:schemeClr val="tx1"/>
            </a:solidFill>
            <a:round/>
            <a:headEnd/>
            <a:tailEnd type="triangle" w="med" len="med"/>
          </a:ln>
        </p:spPr>
        <p:txBody>
          <a:bodyPr/>
          <a:lstStyle/>
          <a:p>
            <a:endParaRPr lang="en-AU" sz="1200"/>
          </a:p>
        </p:txBody>
      </p:sp>
      <p:sp>
        <p:nvSpPr>
          <p:cNvPr id="46090" name="Line 9"/>
          <p:cNvSpPr>
            <a:spLocks noChangeShapeType="1"/>
          </p:cNvSpPr>
          <p:nvPr/>
        </p:nvSpPr>
        <p:spPr bwMode="auto">
          <a:xfrm flipH="1">
            <a:off x="2298699" y="2103238"/>
            <a:ext cx="1555749" cy="966540"/>
          </a:xfrm>
          <a:prstGeom prst="line">
            <a:avLst/>
          </a:prstGeom>
          <a:noFill/>
          <a:ln w="12700">
            <a:solidFill>
              <a:schemeClr val="tx1"/>
            </a:solidFill>
            <a:round/>
            <a:headEnd/>
            <a:tailEnd type="triangle" w="med" len="med"/>
          </a:ln>
        </p:spPr>
        <p:txBody>
          <a:bodyPr/>
          <a:lstStyle/>
          <a:p>
            <a:endParaRPr lang="en-AU" sz="1200"/>
          </a:p>
        </p:txBody>
      </p:sp>
      <p:sp>
        <p:nvSpPr>
          <p:cNvPr id="46091" name="Line 10"/>
          <p:cNvSpPr>
            <a:spLocks noChangeShapeType="1"/>
          </p:cNvSpPr>
          <p:nvPr/>
        </p:nvSpPr>
        <p:spPr bwMode="auto">
          <a:xfrm>
            <a:off x="1481931" y="3573015"/>
            <a:ext cx="304007" cy="1154559"/>
          </a:xfrm>
          <a:prstGeom prst="line">
            <a:avLst/>
          </a:prstGeom>
          <a:noFill/>
          <a:ln w="12700">
            <a:solidFill>
              <a:schemeClr val="tx1"/>
            </a:solidFill>
            <a:round/>
            <a:headEnd/>
            <a:tailEnd type="triangle" w="med" len="med"/>
          </a:ln>
        </p:spPr>
        <p:txBody>
          <a:bodyPr/>
          <a:lstStyle/>
          <a:p>
            <a:endParaRPr lang="en-AU" sz="1200"/>
          </a:p>
        </p:txBody>
      </p:sp>
      <p:sp>
        <p:nvSpPr>
          <p:cNvPr id="46092" name="Line 11"/>
          <p:cNvSpPr>
            <a:spLocks noChangeShapeType="1"/>
          </p:cNvSpPr>
          <p:nvPr/>
        </p:nvSpPr>
        <p:spPr bwMode="auto">
          <a:xfrm>
            <a:off x="3652838" y="3830638"/>
            <a:ext cx="0" cy="484187"/>
          </a:xfrm>
          <a:prstGeom prst="line">
            <a:avLst/>
          </a:prstGeom>
          <a:noFill/>
          <a:ln w="12700">
            <a:solidFill>
              <a:schemeClr val="tx1"/>
            </a:solidFill>
            <a:round/>
            <a:headEnd/>
            <a:tailEnd type="triangle" w="med" len="med"/>
          </a:ln>
        </p:spPr>
        <p:txBody>
          <a:bodyPr/>
          <a:lstStyle/>
          <a:p>
            <a:endParaRPr lang="en-AU" sz="1200"/>
          </a:p>
        </p:txBody>
      </p:sp>
      <p:sp>
        <p:nvSpPr>
          <p:cNvPr id="46093" name="Line 12"/>
          <p:cNvSpPr>
            <a:spLocks noChangeShapeType="1"/>
          </p:cNvSpPr>
          <p:nvPr/>
        </p:nvSpPr>
        <p:spPr bwMode="auto">
          <a:xfrm flipH="1">
            <a:off x="2436813" y="4556125"/>
            <a:ext cx="831850" cy="484188"/>
          </a:xfrm>
          <a:prstGeom prst="line">
            <a:avLst/>
          </a:prstGeom>
          <a:noFill/>
          <a:ln w="12700">
            <a:solidFill>
              <a:schemeClr val="tx1"/>
            </a:solidFill>
            <a:round/>
            <a:headEnd/>
            <a:tailEnd type="triangle" w="med" len="med"/>
          </a:ln>
        </p:spPr>
        <p:txBody>
          <a:bodyPr/>
          <a:lstStyle/>
          <a:p>
            <a:endParaRPr lang="en-AU" sz="1200"/>
          </a:p>
        </p:txBody>
      </p:sp>
      <p:sp>
        <p:nvSpPr>
          <p:cNvPr id="46094" name="Line 13"/>
          <p:cNvSpPr>
            <a:spLocks noChangeShapeType="1"/>
          </p:cNvSpPr>
          <p:nvPr/>
        </p:nvSpPr>
        <p:spPr bwMode="auto">
          <a:xfrm>
            <a:off x="1692275" y="5403850"/>
            <a:ext cx="1203325" cy="847725"/>
          </a:xfrm>
          <a:prstGeom prst="line">
            <a:avLst/>
          </a:prstGeom>
          <a:noFill/>
          <a:ln w="12700">
            <a:solidFill>
              <a:schemeClr val="tx1"/>
            </a:solidFill>
            <a:round/>
            <a:headEnd/>
            <a:tailEnd type="triangle" w="med" len="med"/>
          </a:ln>
        </p:spPr>
        <p:txBody>
          <a:bodyPr/>
          <a:lstStyle/>
          <a:p>
            <a:endParaRPr lang="en-AU" sz="1200"/>
          </a:p>
        </p:txBody>
      </p:sp>
      <p:sp>
        <p:nvSpPr>
          <p:cNvPr id="46095" name="Line 14"/>
          <p:cNvSpPr>
            <a:spLocks noChangeShapeType="1"/>
          </p:cNvSpPr>
          <p:nvPr/>
        </p:nvSpPr>
        <p:spPr bwMode="auto">
          <a:xfrm flipV="1">
            <a:off x="4787900" y="4437063"/>
            <a:ext cx="1800225" cy="1800225"/>
          </a:xfrm>
          <a:prstGeom prst="line">
            <a:avLst/>
          </a:prstGeom>
          <a:noFill/>
          <a:ln w="12700">
            <a:solidFill>
              <a:schemeClr val="tx1"/>
            </a:solidFill>
            <a:round/>
            <a:headEnd/>
            <a:tailEnd type="triangle" w="med" len="med"/>
          </a:ln>
        </p:spPr>
        <p:txBody>
          <a:bodyPr/>
          <a:lstStyle/>
          <a:p>
            <a:endParaRPr lang="en-AU" sz="1200"/>
          </a:p>
        </p:txBody>
      </p:sp>
      <p:sp>
        <p:nvSpPr>
          <p:cNvPr id="46096" name="Line 15"/>
          <p:cNvSpPr>
            <a:spLocks noChangeShapeType="1"/>
          </p:cNvSpPr>
          <p:nvPr/>
        </p:nvSpPr>
        <p:spPr bwMode="auto">
          <a:xfrm flipH="1" flipV="1">
            <a:off x="5724525" y="4941888"/>
            <a:ext cx="747713" cy="461962"/>
          </a:xfrm>
          <a:prstGeom prst="line">
            <a:avLst/>
          </a:prstGeom>
          <a:noFill/>
          <a:ln w="12700">
            <a:solidFill>
              <a:schemeClr val="tx1"/>
            </a:solidFill>
            <a:round/>
            <a:headEnd/>
            <a:tailEnd type="triangle" w="med" len="med"/>
          </a:ln>
        </p:spPr>
        <p:txBody>
          <a:bodyPr/>
          <a:lstStyle/>
          <a:p>
            <a:endParaRPr lang="en-AU" sz="1200"/>
          </a:p>
        </p:txBody>
      </p:sp>
      <p:sp>
        <p:nvSpPr>
          <p:cNvPr id="46097" name="Line 16"/>
          <p:cNvSpPr>
            <a:spLocks noChangeShapeType="1"/>
          </p:cNvSpPr>
          <p:nvPr/>
        </p:nvSpPr>
        <p:spPr bwMode="auto">
          <a:xfrm flipH="1" flipV="1">
            <a:off x="4225925" y="3467100"/>
            <a:ext cx="406400" cy="0"/>
          </a:xfrm>
          <a:prstGeom prst="line">
            <a:avLst/>
          </a:prstGeom>
          <a:noFill/>
          <a:ln w="12700">
            <a:solidFill>
              <a:schemeClr val="tx1"/>
            </a:solidFill>
            <a:round/>
            <a:headEnd/>
            <a:tailEnd type="triangle" w="med" len="med"/>
          </a:ln>
        </p:spPr>
        <p:txBody>
          <a:bodyPr/>
          <a:lstStyle/>
          <a:p>
            <a:endParaRPr lang="en-AU" sz="1200"/>
          </a:p>
        </p:txBody>
      </p:sp>
      <p:sp>
        <p:nvSpPr>
          <p:cNvPr id="46098" name="Line 17"/>
          <p:cNvSpPr>
            <a:spLocks noChangeShapeType="1"/>
          </p:cNvSpPr>
          <p:nvPr/>
        </p:nvSpPr>
        <p:spPr bwMode="auto">
          <a:xfrm flipH="1">
            <a:off x="2298700" y="3830638"/>
            <a:ext cx="711200" cy="968375"/>
          </a:xfrm>
          <a:prstGeom prst="line">
            <a:avLst/>
          </a:prstGeom>
          <a:noFill/>
          <a:ln w="12700">
            <a:solidFill>
              <a:schemeClr val="tx1"/>
            </a:solidFill>
            <a:round/>
            <a:headEnd/>
            <a:tailEnd type="triangle" w="med" len="med"/>
          </a:ln>
        </p:spPr>
        <p:txBody>
          <a:bodyPr/>
          <a:lstStyle/>
          <a:p>
            <a:endParaRPr lang="en-AU" sz="1200"/>
          </a:p>
        </p:txBody>
      </p:sp>
      <p:sp>
        <p:nvSpPr>
          <p:cNvPr id="46099" name="Line 18"/>
          <p:cNvSpPr>
            <a:spLocks noChangeShapeType="1"/>
          </p:cNvSpPr>
          <p:nvPr/>
        </p:nvSpPr>
        <p:spPr bwMode="auto">
          <a:xfrm>
            <a:off x="4211638" y="3860800"/>
            <a:ext cx="215900" cy="360363"/>
          </a:xfrm>
          <a:prstGeom prst="line">
            <a:avLst/>
          </a:prstGeom>
          <a:noFill/>
          <a:ln w="12700">
            <a:solidFill>
              <a:schemeClr val="tx1"/>
            </a:solidFill>
            <a:round/>
            <a:headEnd/>
            <a:tailEnd type="triangle" w="med" len="med"/>
          </a:ln>
        </p:spPr>
        <p:txBody>
          <a:bodyPr/>
          <a:lstStyle/>
          <a:p>
            <a:endParaRPr lang="en-AU" sz="1200"/>
          </a:p>
        </p:txBody>
      </p:sp>
      <p:sp>
        <p:nvSpPr>
          <p:cNvPr id="46100" name="Line 19"/>
          <p:cNvSpPr>
            <a:spLocks noChangeShapeType="1"/>
          </p:cNvSpPr>
          <p:nvPr/>
        </p:nvSpPr>
        <p:spPr bwMode="auto">
          <a:xfrm flipV="1">
            <a:off x="2411413" y="476250"/>
            <a:ext cx="1079500" cy="144463"/>
          </a:xfrm>
          <a:prstGeom prst="line">
            <a:avLst/>
          </a:prstGeom>
          <a:noFill/>
          <a:ln w="12700">
            <a:solidFill>
              <a:schemeClr val="tx1"/>
            </a:solidFill>
            <a:round/>
            <a:headEnd/>
            <a:tailEnd type="triangle" w="med" len="med"/>
          </a:ln>
        </p:spPr>
        <p:txBody>
          <a:bodyPr/>
          <a:lstStyle/>
          <a:p>
            <a:endParaRPr lang="en-AU" sz="1200"/>
          </a:p>
        </p:txBody>
      </p:sp>
      <p:sp>
        <p:nvSpPr>
          <p:cNvPr id="46101" name="Text Box 21"/>
          <p:cNvSpPr txBox="1">
            <a:spLocks noChangeArrowheads="1"/>
          </p:cNvSpPr>
          <p:nvPr/>
        </p:nvSpPr>
        <p:spPr bwMode="auto">
          <a:xfrm>
            <a:off x="539750" y="260672"/>
            <a:ext cx="1806575" cy="791841"/>
          </a:xfrm>
          <a:prstGeom prst="rect">
            <a:avLst/>
          </a:prstGeom>
          <a:noFill/>
          <a:ln w="12700">
            <a:solidFill>
              <a:schemeClr val="tx1"/>
            </a:solidFill>
            <a:miter lim="800000"/>
            <a:headEnd/>
            <a:tailEnd/>
          </a:ln>
        </p:spPr>
        <p:txBody>
          <a:bodyPr/>
          <a:lstStyle/>
          <a:p>
            <a:pPr algn="ctr"/>
            <a:r>
              <a:rPr lang="en-US" altLang="zh-CN" sz="1200" dirty="0">
                <a:ea typeface="宋体" charset="-122"/>
              </a:rPr>
              <a:t>rich world </a:t>
            </a:r>
            <a:r>
              <a:rPr lang="en-US" altLang="zh-CN" sz="1200" dirty="0" smtClean="0">
                <a:ea typeface="宋体" charset="-122"/>
              </a:rPr>
              <a:t>agriculture protected, given domestic </a:t>
            </a:r>
            <a:r>
              <a:rPr lang="en-US" altLang="zh-CN" sz="1200" dirty="0">
                <a:ea typeface="宋体" charset="-122"/>
              </a:rPr>
              <a:t>support and export </a:t>
            </a:r>
            <a:r>
              <a:rPr lang="en-US" altLang="zh-CN" sz="1200" dirty="0" smtClean="0">
                <a:ea typeface="宋体" charset="-122"/>
              </a:rPr>
              <a:t>subsidies</a:t>
            </a:r>
            <a:endParaRPr lang="en-US" sz="1200" dirty="0"/>
          </a:p>
        </p:txBody>
      </p:sp>
      <p:sp>
        <p:nvSpPr>
          <p:cNvPr id="46102" name="Text Box 22"/>
          <p:cNvSpPr txBox="1">
            <a:spLocks noChangeArrowheads="1"/>
          </p:cNvSpPr>
          <p:nvPr/>
        </p:nvSpPr>
        <p:spPr bwMode="auto">
          <a:xfrm>
            <a:off x="6411913" y="260672"/>
            <a:ext cx="1544637" cy="484163"/>
          </a:xfrm>
          <a:prstGeom prst="rect">
            <a:avLst/>
          </a:prstGeom>
          <a:noFill/>
          <a:ln w="12700">
            <a:solidFill>
              <a:schemeClr val="tx1"/>
            </a:solidFill>
            <a:miter lim="800000"/>
            <a:headEnd/>
            <a:tailEnd/>
          </a:ln>
        </p:spPr>
        <p:txBody>
          <a:bodyPr/>
          <a:lstStyle/>
          <a:p>
            <a:pPr algn="ctr"/>
            <a:r>
              <a:rPr lang="en-US" altLang="zh-CN" sz="1200">
                <a:ea typeface="宋体" charset="-122"/>
              </a:rPr>
              <a:t>loss of agricultural income</a:t>
            </a:r>
            <a:endParaRPr lang="en-US" sz="1200"/>
          </a:p>
        </p:txBody>
      </p:sp>
      <p:sp>
        <p:nvSpPr>
          <p:cNvPr id="46103" name="Text Box 23"/>
          <p:cNvSpPr txBox="1">
            <a:spLocks noChangeArrowheads="1"/>
          </p:cNvSpPr>
          <p:nvPr/>
        </p:nvSpPr>
        <p:spPr bwMode="auto">
          <a:xfrm>
            <a:off x="3508623" y="260648"/>
            <a:ext cx="2000002" cy="484187"/>
          </a:xfrm>
          <a:prstGeom prst="rect">
            <a:avLst/>
          </a:prstGeom>
          <a:noFill/>
          <a:ln w="12700">
            <a:solidFill>
              <a:schemeClr val="tx1"/>
            </a:solidFill>
            <a:miter lim="800000"/>
            <a:headEnd/>
            <a:tailEnd/>
          </a:ln>
        </p:spPr>
        <p:txBody>
          <a:bodyPr/>
          <a:lstStyle/>
          <a:p>
            <a:pPr algn="ctr"/>
            <a:r>
              <a:rPr lang="en-US" altLang="zh-CN" sz="1200" dirty="0">
                <a:ea typeface="宋体" charset="-122"/>
              </a:rPr>
              <a:t>over supply </a:t>
            </a:r>
            <a:r>
              <a:rPr lang="en-US" altLang="zh-CN" sz="1200" dirty="0" smtClean="0">
                <a:ea typeface="宋体" charset="-122"/>
              </a:rPr>
              <a:t>(</a:t>
            </a:r>
            <a:r>
              <a:rPr lang="en-US" altLang="zh-CN" sz="1200" dirty="0">
                <a:ea typeface="宋体" charset="-122"/>
              </a:rPr>
              <a:t>push to export </a:t>
            </a:r>
            <a:r>
              <a:rPr lang="en-US" altLang="zh-CN" sz="1200" dirty="0" smtClean="0">
                <a:ea typeface="宋体" charset="-122"/>
              </a:rPr>
              <a:t>agricultural produce)</a:t>
            </a:r>
            <a:endParaRPr lang="en-US" sz="1200" dirty="0"/>
          </a:p>
          <a:p>
            <a:pPr algn="ctr"/>
            <a:endParaRPr lang="en-US" sz="1200" dirty="0"/>
          </a:p>
        </p:txBody>
      </p:sp>
      <p:sp>
        <p:nvSpPr>
          <p:cNvPr id="46104" name="Text Box 24"/>
          <p:cNvSpPr txBox="1">
            <a:spLocks noChangeArrowheads="1"/>
          </p:cNvSpPr>
          <p:nvPr/>
        </p:nvSpPr>
        <p:spPr bwMode="auto">
          <a:xfrm>
            <a:off x="3924300" y="1272753"/>
            <a:ext cx="1439863" cy="852909"/>
          </a:xfrm>
          <a:prstGeom prst="rect">
            <a:avLst/>
          </a:prstGeom>
          <a:noFill/>
          <a:ln w="12700">
            <a:solidFill>
              <a:schemeClr val="tx1"/>
            </a:solidFill>
            <a:miter lim="800000"/>
            <a:headEnd/>
            <a:tailEnd/>
          </a:ln>
        </p:spPr>
        <p:txBody>
          <a:bodyPr/>
          <a:lstStyle/>
          <a:p>
            <a:pPr algn="ctr"/>
            <a:r>
              <a:rPr lang="en-US" altLang="zh-CN" sz="1200" dirty="0">
                <a:ea typeface="宋体" charset="-122"/>
              </a:rPr>
              <a:t>low </a:t>
            </a:r>
            <a:r>
              <a:rPr lang="en-US" altLang="zh-CN" sz="1200" dirty="0" smtClean="0">
                <a:ea typeface="宋体" charset="-122"/>
              </a:rPr>
              <a:t>prices and loss of markets </a:t>
            </a:r>
            <a:r>
              <a:rPr lang="en-US" altLang="zh-CN" sz="1200" dirty="0">
                <a:ea typeface="宋体" charset="-122"/>
              </a:rPr>
              <a:t>for </a:t>
            </a:r>
            <a:r>
              <a:rPr lang="en-US" altLang="zh-CN" sz="1200" dirty="0" smtClean="0">
                <a:ea typeface="宋体" charset="-122"/>
              </a:rPr>
              <a:t>developing </a:t>
            </a:r>
            <a:r>
              <a:rPr lang="en-US" altLang="zh-CN" sz="1200" dirty="0">
                <a:ea typeface="宋体" charset="-122"/>
              </a:rPr>
              <a:t>country farmers</a:t>
            </a:r>
            <a:endParaRPr lang="en-US" sz="1200" dirty="0"/>
          </a:p>
        </p:txBody>
      </p:sp>
      <p:sp>
        <p:nvSpPr>
          <p:cNvPr id="46106" name="Text Box 26"/>
          <p:cNvSpPr txBox="1">
            <a:spLocks noChangeArrowheads="1"/>
          </p:cNvSpPr>
          <p:nvPr/>
        </p:nvSpPr>
        <p:spPr bwMode="auto">
          <a:xfrm>
            <a:off x="6650038" y="1713235"/>
            <a:ext cx="1162050" cy="390004"/>
          </a:xfrm>
          <a:prstGeom prst="rect">
            <a:avLst/>
          </a:prstGeom>
          <a:noFill/>
          <a:ln w="12700">
            <a:solidFill>
              <a:schemeClr val="tx1"/>
            </a:solidFill>
            <a:miter lim="800000"/>
            <a:headEnd/>
            <a:tailEnd/>
          </a:ln>
        </p:spPr>
        <p:txBody>
          <a:bodyPr/>
          <a:lstStyle/>
          <a:p>
            <a:pPr algn="ctr"/>
            <a:r>
              <a:rPr lang="en-US" altLang="zh-CN" sz="1200">
                <a:ea typeface="宋体" charset="-122"/>
              </a:rPr>
              <a:t>rural poverty</a:t>
            </a:r>
            <a:endParaRPr lang="en-US" sz="1200"/>
          </a:p>
        </p:txBody>
      </p:sp>
      <p:sp>
        <p:nvSpPr>
          <p:cNvPr id="46107" name="Text Box 27"/>
          <p:cNvSpPr txBox="1">
            <a:spLocks noChangeArrowheads="1"/>
          </p:cNvSpPr>
          <p:nvPr/>
        </p:nvSpPr>
        <p:spPr bwMode="auto">
          <a:xfrm>
            <a:off x="4211638" y="4348931"/>
            <a:ext cx="1441450" cy="880269"/>
          </a:xfrm>
          <a:prstGeom prst="rect">
            <a:avLst/>
          </a:prstGeom>
          <a:noFill/>
          <a:ln w="12700">
            <a:solidFill>
              <a:schemeClr val="tx1"/>
            </a:solidFill>
            <a:miter lim="800000"/>
            <a:headEnd/>
            <a:tailEnd/>
          </a:ln>
        </p:spPr>
        <p:txBody>
          <a:bodyPr/>
          <a:lstStyle/>
          <a:p>
            <a:pPr algn="ctr"/>
            <a:r>
              <a:rPr lang="en-US" altLang="zh-CN" sz="1200">
                <a:ea typeface="宋体" charset="-122"/>
              </a:rPr>
              <a:t>health effects of poverty (rural and urban) and displacement</a:t>
            </a:r>
            <a:endParaRPr lang="en-US" sz="1200"/>
          </a:p>
        </p:txBody>
      </p:sp>
      <p:sp>
        <p:nvSpPr>
          <p:cNvPr id="46108" name="Text Box 28"/>
          <p:cNvSpPr txBox="1">
            <a:spLocks noChangeArrowheads="1"/>
          </p:cNvSpPr>
          <p:nvPr/>
        </p:nvSpPr>
        <p:spPr bwMode="auto">
          <a:xfrm>
            <a:off x="6530975" y="3965625"/>
            <a:ext cx="1497013" cy="471487"/>
          </a:xfrm>
          <a:prstGeom prst="rect">
            <a:avLst/>
          </a:prstGeom>
          <a:noFill/>
          <a:ln w="12700">
            <a:solidFill>
              <a:schemeClr val="tx1"/>
            </a:solidFill>
            <a:miter lim="800000"/>
            <a:headEnd/>
            <a:tailEnd/>
          </a:ln>
        </p:spPr>
        <p:txBody>
          <a:bodyPr/>
          <a:lstStyle/>
          <a:p>
            <a:pPr algn="ctr"/>
            <a:r>
              <a:rPr lang="en-US" altLang="zh-CN" sz="1200">
                <a:ea typeface="宋体" charset="-122"/>
              </a:rPr>
              <a:t>widening income inequalities</a:t>
            </a:r>
            <a:endParaRPr lang="en-US" sz="1200"/>
          </a:p>
        </p:txBody>
      </p:sp>
      <p:sp>
        <p:nvSpPr>
          <p:cNvPr id="46109" name="Text Box 29"/>
          <p:cNvSpPr txBox="1">
            <a:spLocks noChangeArrowheads="1"/>
          </p:cNvSpPr>
          <p:nvPr/>
        </p:nvSpPr>
        <p:spPr bwMode="auto">
          <a:xfrm>
            <a:off x="6480175" y="5378450"/>
            <a:ext cx="1763713" cy="930275"/>
          </a:xfrm>
          <a:prstGeom prst="rect">
            <a:avLst/>
          </a:prstGeom>
          <a:noFill/>
          <a:ln w="12700">
            <a:solidFill>
              <a:schemeClr val="tx1"/>
            </a:solidFill>
            <a:miter lim="800000"/>
            <a:headEnd/>
            <a:tailEnd/>
          </a:ln>
        </p:spPr>
        <p:txBody>
          <a:bodyPr/>
          <a:lstStyle/>
          <a:p>
            <a:pPr algn="ctr"/>
            <a:r>
              <a:rPr lang="en-US" altLang="zh-CN" sz="1200">
                <a:ea typeface="宋体" charset="-122"/>
              </a:rPr>
              <a:t>weakening of social solidarity: public expenditure and public policy</a:t>
            </a:r>
            <a:endParaRPr lang="en-US" sz="1200"/>
          </a:p>
        </p:txBody>
      </p:sp>
      <p:sp>
        <p:nvSpPr>
          <p:cNvPr id="46110" name="Text Box 30"/>
          <p:cNvSpPr txBox="1">
            <a:spLocks noChangeArrowheads="1"/>
          </p:cNvSpPr>
          <p:nvPr/>
        </p:nvSpPr>
        <p:spPr bwMode="auto">
          <a:xfrm>
            <a:off x="4632325" y="3140968"/>
            <a:ext cx="1019175" cy="574675"/>
          </a:xfrm>
          <a:prstGeom prst="rect">
            <a:avLst/>
          </a:prstGeom>
          <a:noFill/>
          <a:ln w="12700">
            <a:solidFill>
              <a:schemeClr val="tx1"/>
            </a:solidFill>
            <a:miter lim="800000"/>
            <a:headEnd/>
            <a:tailEnd/>
          </a:ln>
        </p:spPr>
        <p:txBody>
          <a:bodyPr/>
          <a:lstStyle/>
          <a:p>
            <a:pPr algn="ctr"/>
            <a:r>
              <a:rPr lang="en-US" altLang="zh-CN" sz="1200">
                <a:ea typeface="宋体" charset="-122"/>
              </a:rPr>
              <a:t>rural urban migration</a:t>
            </a:r>
            <a:endParaRPr lang="en-US" sz="1200"/>
          </a:p>
        </p:txBody>
      </p:sp>
      <p:sp>
        <p:nvSpPr>
          <p:cNvPr id="46111" name="Text Box 31"/>
          <p:cNvSpPr txBox="1">
            <a:spLocks noChangeArrowheads="1"/>
          </p:cNvSpPr>
          <p:nvPr/>
        </p:nvSpPr>
        <p:spPr bwMode="auto">
          <a:xfrm>
            <a:off x="3276600" y="4305300"/>
            <a:ext cx="711200" cy="484188"/>
          </a:xfrm>
          <a:prstGeom prst="rect">
            <a:avLst/>
          </a:prstGeom>
          <a:noFill/>
          <a:ln w="12700">
            <a:solidFill>
              <a:schemeClr val="tx1"/>
            </a:solidFill>
            <a:miter lim="800000"/>
            <a:headEnd/>
            <a:tailEnd/>
          </a:ln>
        </p:spPr>
        <p:txBody>
          <a:bodyPr/>
          <a:lstStyle/>
          <a:p>
            <a:pPr algn="ctr"/>
            <a:r>
              <a:rPr lang="en-US" altLang="zh-CN" sz="1200">
                <a:ea typeface="宋体" charset="-122"/>
              </a:rPr>
              <a:t>low wages</a:t>
            </a:r>
            <a:endParaRPr lang="en-US" sz="1200"/>
          </a:p>
        </p:txBody>
      </p:sp>
      <p:sp>
        <p:nvSpPr>
          <p:cNvPr id="46112" name="Text Box 32"/>
          <p:cNvSpPr txBox="1">
            <a:spLocks noChangeArrowheads="1"/>
          </p:cNvSpPr>
          <p:nvPr/>
        </p:nvSpPr>
        <p:spPr bwMode="auto">
          <a:xfrm>
            <a:off x="684213" y="3069778"/>
            <a:ext cx="1595437" cy="503238"/>
          </a:xfrm>
          <a:prstGeom prst="rect">
            <a:avLst/>
          </a:prstGeom>
          <a:noFill/>
          <a:ln w="12700">
            <a:solidFill>
              <a:schemeClr val="tx1"/>
            </a:solidFill>
            <a:miter lim="800000"/>
            <a:headEnd/>
            <a:tailEnd/>
          </a:ln>
        </p:spPr>
        <p:txBody>
          <a:bodyPr/>
          <a:lstStyle/>
          <a:p>
            <a:pPr algn="ctr"/>
            <a:r>
              <a:rPr lang="en-US" altLang="zh-CN" sz="1200">
                <a:ea typeface="宋体" charset="-122"/>
              </a:rPr>
              <a:t>cheap</a:t>
            </a:r>
          </a:p>
          <a:p>
            <a:pPr algn="ctr"/>
            <a:r>
              <a:rPr lang="en-US" altLang="zh-CN" sz="1200">
                <a:ea typeface="宋体" charset="-122"/>
              </a:rPr>
              <a:t>food in cities</a:t>
            </a:r>
            <a:endParaRPr lang="en-US" sz="1200"/>
          </a:p>
        </p:txBody>
      </p:sp>
      <p:sp>
        <p:nvSpPr>
          <p:cNvPr id="46113" name="Text Box 33"/>
          <p:cNvSpPr txBox="1">
            <a:spLocks noChangeArrowheads="1"/>
          </p:cNvSpPr>
          <p:nvPr/>
        </p:nvSpPr>
        <p:spPr bwMode="auto">
          <a:xfrm>
            <a:off x="755650" y="4789488"/>
            <a:ext cx="1690688" cy="614362"/>
          </a:xfrm>
          <a:prstGeom prst="rect">
            <a:avLst/>
          </a:prstGeom>
          <a:noFill/>
          <a:ln w="12700">
            <a:solidFill>
              <a:schemeClr val="tx1"/>
            </a:solidFill>
            <a:miter lim="800000"/>
            <a:headEnd/>
            <a:tailEnd/>
          </a:ln>
        </p:spPr>
        <p:txBody>
          <a:bodyPr/>
          <a:lstStyle/>
          <a:p>
            <a:pPr algn="ctr"/>
            <a:r>
              <a:rPr lang="en-US" altLang="zh-CN" sz="1200">
                <a:ea typeface="宋体" charset="-122"/>
              </a:rPr>
              <a:t>growth in unskilled labour intensive export processing</a:t>
            </a:r>
            <a:endParaRPr lang="en-US" sz="1200"/>
          </a:p>
        </p:txBody>
      </p:sp>
      <p:sp>
        <p:nvSpPr>
          <p:cNvPr id="46114" name="Line 34"/>
          <p:cNvSpPr>
            <a:spLocks noChangeShapeType="1"/>
          </p:cNvSpPr>
          <p:nvPr/>
        </p:nvSpPr>
        <p:spPr bwMode="auto">
          <a:xfrm>
            <a:off x="6886575" y="744835"/>
            <a:ext cx="0" cy="955973"/>
          </a:xfrm>
          <a:prstGeom prst="line">
            <a:avLst/>
          </a:prstGeom>
          <a:noFill/>
          <a:ln w="12700">
            <a:solidFill>
              <a:schemeClr val="tx1"/>
            </a:solidFill>
            <a:round/>
            <a:headEnd/>
            <a:tailEnd type="triangle" w="med" len="med"/>
          </a:ln>
        </p:spPr>
        <p:txBody>
          <a:bodyPr/>
          <a:lstStyle/>
          <a:p>
            <a:endParaRPr lang="en-AU" sz="1200"/>
          </a:p>
        </p:txBody>
      </p:sp>
      <p:sp>
        <p:nvSpPr>
          <p:cNvPr id="46115" name="Line 35"/>
          <p:cNvSpPr>
            <a:spLocks noChangeShapeType="1"/>
          </p:cNvSpPr>
          <p:nvPr/>
        </p:nvSpPr>
        <p:spPr bwMode="auto">
          <a:xfrm flipH="1">
            <a:off x="5413375" y="2125663"/>
            <a:ext cx="1473200" cy="2189162"/>
          </a:xfrm>
          <a:prstGeom prst="line">
            <a:avLst/>
          </a:prstGeom>
          <a:noFill/>
          <a:ln w="12700">
            <a:solidFill>
              <a:schemeClr val="tx1"/>
            </a:solidFill>
            <a:round/>
            <a:headEnd/>
            <a:tailEnd type="triangle" w="med" len="med"/>
          </a:ln>
        </p:spPr>
        <p:txBody>
          <a:bodyPr/>
          <a:lstStyle/>
          <a:p>
            <a:endParaRPr lang="en-AU" sz="1200"/>
          </a:p>
        </p:txBody>
      </p:sp>
      <p:sp>
        <p:nvSpPr>
          <p:cNvPr id="46116" name="Line 36"/>
          <p:cNvSpPr>
            <a:spLocks noChangeShapeType="1"/>
          </p:cNvSpPr>
          <p:nvPr/>
        </p:nvSpPr>
        <p:spPr bwMode="auto">
          <a:xfrm>
            <a:off x="7015163" y="4435475"/>
            <a:ext cx="0" cy="968375"/>
          </a:xfrm>
          <a:prstGeom prst="line">
            <a:avLst/>
          </a:prstGeom>
          <a:noFill/>
          <a:ln w="12700">
            <a:solidFill>
              <a:schemeClr val="tx1"/>
            </a:solidFill>
            <a:round/>
            <a:headEnd/>
            <a:tailEnd type="triangle" w="med" len="med"/>
          </a:ln>
        </p:spPr>
        <p:txBody>
          <a:bodyPr/>
          <a:lstStyle/>
          <a:p>
            <a:endParaRPr lang="en-AU" sz="1200"/>
          </a:p>
        </p:txBody>
      </p:sp>
      <p:sp>
        <p:nvSpPr>
          <p:cNvPr id="46117" name="Line 37"/>
          <p:cNvSpPr>
            <a:spLocks noChangeShapeType="1"/>
          </p:cNvSpPr>
          <p:nvPr/>
        </p:nvSpPr>
        <p:spPr bwMode="auto">
          <a:xfrm>
            <a:off x="4211638" y="3789363"/>
            <a:ext cx="2268537" cy="282575"/>
          </a:xfrm>
          <a:prstGeom prst="line">
            <a:avLst/>
          </a:prstGeom>
          <a:noFill/>
          <a:ln w="12700">
            <a:solidFill>
              <a:schemeClr val="tx1"/>
            </a:solidFill>
            <a:round/>
            <a:headEnd/>
            <a:tailEnd type="triangle" w="med" len="med"/>
          </a:ln>
        </p:spPr>
        <p:txBody>
          <a:bodyPr/>
          <a:lstStyle/>
          <a:p>
            <a:endParaRPr lang="en-AU" sz="1200"/>
          </a:p>
        </p:txBody>
      </p:sp>
      <p:sp>
        <p:nvSpPr>
          <p:cNvPr id="46118" name="Line 38"/>
          <p:cNvSpPr>
            <a:spLocks noChangeShapeType="1"/>
          </p:cNvSpPr>
          <p:nvPr/>
        </p:nvSpPr>
        <p:spPr bwMode="auto">
          <a:xfrm>
            <a:off x="2339975" y="836613"/>
            <a:ext cx="1511300" cy="431800"/>
          </a:xfrm>
          <a:prstGeom prst="line">
            <a:avLst/>
          </a:prstGeom>
          <a:noFill/>
          <a:ln w="12700">
            <a:solidFill>
              <a:schemeClr val="tx1"/>
            </a:solidFill>
            <a:round/>
            <a:headEnd/>
            <a:tailEnd type="triangle" w="med" len="med"/>
          </a:ln>
        </p:spPr>
        <p:txBody>
          <a:bodyPr/>
          <a:lstStyle/>
          <a:p>
            <a:endParaRPr lang="en-AU" sz="1200"/>
          </a:p>
        </p:txBody>
      </p:sp>
      <p:sp>
        <p:nvSpPr>
          <p:cNvPr id="46119" name="Line 39"/>
          <p:cNvSpPr>
            <a:spLocks noChangeShapeType="1"/>
          </p:cNvSpPr>
          <p:nvPr/>
        </p:nvSpPr>
        <p:spPr bwMode="auto">
          <a:xfrm>
            <a:off x="4284663" y="836613"/>
            <a:ext cx="71437" cy="360362"/>
          </a:xfrm>
          <a:prstGeom prst="line">
            <a:avLst/>
          </a:prstGeom>
          <a:noFill/>
          <a:ln w="12700">
            <a:solidFill>
              <a:schemeClr val="tx1"/>
            </a:solidFill>
            <a:round/>
            <a:headEnd/>
            <a:tailEnd type="triangle" w="med" len="med"/>
          </a:ln>
        </p:spPr>
        <p:txBody>
          <a:bodyPr/>
          <a:lstStyle/>
          <a:p>
            <a:endParaRPr lang="en-AU" sz="1200"/>
          </a:p>
        </p:txBody>
      </p:sp>
      <p:sp>
        <p:nvSpPr>
          <p:cNvPr id="46120" name="Text Box 40"/>
          <p:cNvSpPr txBox="1">
            <a:spLocks noChangeArrowheads="1"/>
          </p:cNvSpPr>
          <p:nvPr/>
        </p:nvSpPr>
        <p:spPr bwMode="auto">
          <a:xfrm>
            <a:off x="144462" y="1484784"/>
            <a:ext cx="2806701" cy="923330"/>
          </a:xfrm>
          <a:prstGeom prst="rect">
            <a:avLst/>
          </a:prstGeom>
          <a:noFill/>
          <a:ln w="15875">
            <a:solidFill>
              <a:schemeClr val="tx1"/>
            </a:solidFill>
            <a:miter lim="800000"/>
            <a:headEnd/>
            <a:tailEnd/>
          </a:ln>
        </p:spPr>
        <p:txBody>
          <a:bodyPr wrap="square">
            <a:spAutoFit/>
          </a:bodyPr>
          <a:lstStyle/>
          <a:p>
            <a:pPr algn="ctr">
              <a:spcBef>
                <a:spcPct val="50000"/>
              </a:spcBef>
            </a:pPr>
            <a:r>
              <a:rPr lang="en-AU" b="1" dirty="0" smtClean="0"/>
              <a:t>Unfair trade: impact </a:t>
            </a:r>
            <a:r>
              <a:rPr lang="en-AU" b="1" dirty="0"/>
              <a:t>of </a:t>
            </a:r>
            <a:r>
              <a:rPr lang="en-AU" b="1" dirty="0" smtClean="0"/>
              <a:t>rich world dumping </a:t>
            </a:r>
            <a:r>
              <a:rPr lang="en-AU" b="1" dirty="0"/>
              <a:t>and </a:t>
            </a:r>
            <a:r>
              <a:rPr lang="en-AU" b="1" dirty="0" smtClean="0"/>
              <a:t>agricultural protection </a:t>
            </a:r>
            <a:endParaRPr lang="en-US" b="1" dirty="0"/>
          </a:p>
        </p:txBody>
      </p:sp>
      <p:sp>
        <p:nvSpPr>
          <p:cNvPr id="37" name="TextBox 36"/>
          <p:cNvSpPr txBox="1"/>
          <p:nvPr/>
        </p:nvSpPr>
        <p:spPr>
          <a:xfrm>
            <a:off x="4058032" y="707908"/>
            <a:ext cx="2880320" cy="1200329"/>
          </a:xfrm>
          <a:prstGeom prst="rect">
            <a:avLst/>
          </a:prstGeom>
          <a:solidFill>
            <a:schemeClr val="bg1">
              <a:alpha val="90000"/>
            </a:schemeClr>
          </a:solidFill>
          <a:ln w="19050">
            <a:solidFill>
              <a:srgbClr val="FF0000"/>
            </a:solidFill>
          </a:ln>
        </p:spPr>
        <p:txBody>
          <a:bodyPr wrap="square" rtlCol="0">
            <a:spAutoFit/>
          </a:bodyPr>
          <a:lstStyle/>
          <a:p>
            <a:r>
              <a:rPr lang="en-AU" sz="2400" dirty="0">
                <a:solidFill>
                  <a:srgbClr val="FF0000"/>
                </a:solidFill>
              </a:rPr>
              <a:t>India: 600m farmers live on $US1.00 per </a:t>
            </a:r>
            <a:r>
              <a:rPr lang="en-AU" sz="2400" dirty="0" smtClean="0">
                <a:solidFill>
                  <a:srgbClr val="FF0000"/>
                </a:solidFill>
              </a:rPr>
              <a:t>day</a:t>
            </a:r>
            <a:endParaRPr lang="en-AU" sz="2400" dirty="0">
              <a:solidFill>
                <a:srgbClr val="FF0000"/>
              </a:solidFill>
            </a:endParaRPr>
          </a:p>
        </p:txBody>
      </p:sp>
      <p:sp>
        <p:nvSpPr>
          <p:cNvPr id="38" name="TextBox 37"/>
          <p:cNvSpPr txBox="1"/>
          <p:nvPr/>
        </p:nvSpPr>
        <p:spPr>
          <a:xfrm>
            <a:off x="5921871" y="2171009"/>
            <a:ext cx="2880320" cy="830997"/>
          </a:xfrm>
          <a:prstGeom prst="rect">
            <a:avLst/>
          </a:prstGeom>
          <a:solidFill>
            <a:schemeClr val="bg1">
              <a:alpha val="90000"/>
            </a:schemeClr>
          </a:solidFill>
          <a:ln w="19050">
            <a:solidFill>
              <a:srgbClr val="FF0000"/>
            </a:solidFill>
          </a:ln>
        </p:spPr>
        <p:txBody>
          <a:bodyPr wrap="square" rtlCol="0">
            <a:spAutoFit/>
          </a:bodyPr>
          <a:lstStyle/>
          <a:p>
            <a:r>
              <a:rPr lang="en-AU" sz="2400" dirty="0" smtClean="0">
                <a:solidFill>
                  <a:srgbClr val="FF0000"/>
                </a:solidFill>
              </a:rPr>
              <a:t>Europe: $2.70 </a:t>
            </a:r>
            <a:r>
              <a:rPr lang="en-AU" sz="2400" dirty="0">
                <a:solidFill>
                  <a:srgbClr val="FF0000"/>
                </a:solidFill>
              </a:rPr>
              <a:t>per cow </a:t>
            </a:r>
            <a:r>
              <a:rPr lang="en-AU" sz="2400" dirty="0" smtClean="0">
                <a:solidFill>
                  <a:srgbClr val="FF0000"/>
                </a:solidFill>
              </a:rPr>
              <a:t>per day</a:t>
            </a:r>
            <a:endParaRPr lang="en-AU" sz="2400" dirty="0">
              <a:solidFill>
                <a:srgbClr val="FF0000"/>
              </a:solidFill>
            </a:endParaRPr>
          </a:p>
        </p:txBody>
      </p:sp>
      <p:sp>
        <p:nvSpPr>
          <p:cNvPr id="39" name="TextBox 38"/>
          <p:cNvSpPr txBox="1"/>
          <p:nvPr/>
        </p:nvSpPr>
        <p:spPr>
          <a:xfrm>
            <a:off x="6000456" y="3575947"/>
            <a:ext cx="2880320" cy="830997"/>
          </a:xfrm>
          <a:prstGeom prst="rect">
            <a:avLst/>
          </a:prstGeom>
          <a:solidFill>
            <a:schemeClr val="bg1">
              <a:alpha val="90000"/>
            </a:schemeClr>
          </a:solidFill>
          <a:ln w="19050">
            <a:solidFill>
              <a:srgbClr val="FF0000"/>
            </a:solidFill>
          </a:ln>
        </p:spPr>
        <p:txBody>
          <a:bodyPr wrap="square" rtlCol="0">
            <a:spAutoFit/>
          </a:bodyPr>
          <a:lstStyle/>
          <a:p>
            <a:r>
              <a:rPr lang="en-AU" sz="2400" dirty="0" smtClean="0">
                <a:solidFill>
                  <a:srgbClr val="FF0000"/>
                </a:solidFill>
              </a:rPr>
              <a:t>Japan: $8 </a:t>
            </a:r>
            <a:r>
              <a:rPr lang="en-AU" sz="2400" dirty="0">
                <a:solidFill>
                  <a:srgbClr val="FF0000"/>
                </a:solidFill>
              </a:rPr>
              <a:t>per cow </a:t>
            </a:r>
            <a:r>
              <a:rPr lang="en-AU" sz="2400" dirty="0" smtClean="0">
                <a:solidFill>
                  <a:srgbClr val="FF0000"/>
                </a:solidFill>
              </a:rPr>
              <a:t>per day</a:t>
            </a:r>
            <a:endParaRPr lang="en-AU" sz="2400" dirty="0">
              <a:solidFill>
                <a:srgbClr val="FF0000"/>
              </a:solidFill>
            </a:endParaRPr>
          </a:p>
        </p:txBody>
      </p:sp>
      <p:sp>
        <p:nvSpPr>
          <p:cNvPr id="40" name="TextBox 39"/>
          <p:cNvSpPr txBox="1"/>
          <p:nvPr/>
        </p:nvSpPr>
        <p:spPr>
          <a:xfrm>
            <a:off x="468512" y="3181151"/>
            <a:ext cx="5184576" cy="2800767"/>
          </a:xfrm>
          <a:prstGeom prst="rect">
            <a:avLst/>
          </a:prstGeom>
          <a:solidFill>
            <a:schemeClr val="bg1">
              <a:alpha val="90000"/>
            </a:schemeClr>
          </a:solidFill>
          <a:ln w="19050">
            <a:solidFill>
              <a:srgbClr val="FF0000"/>
            </a:solidFill>
          </a:ln>
        </p:spPr>
        <p:txBody>
          <a:bodyPr wrap="square" rtlCol="0">
            <a:spAutoFit/>
          </a:bodyPr>
          <a:lstStyle/>
          <a:p>
            <a:pPr eaLnBrk="1" hangingPunct="1">
              <a:defRPr/>
            </a:pPr>
            <a:r>
              <a:rPr lang="en-AU" sz="2800" dirty="0" smtClean="0">
                <a:solidFill>
                  <a:srgbClr val="FF0000"/>
                </a:solidFill>
              </a:rPr>
              <a:t>80</a:t>
            </a:r>
            <a:r>
              <a:rPr lang="en-AU" sz="2800" dirty="0">
                <a:solidFill>
                  <a:srgbClr val="FF0000"/>
                </a:solidFill>
              </a:rPr>
              <a:t>% of food subsidies </a:t>
            </a:r>
            <a:r>
              <a:rPr lang="en-AU" sz="2800" dirty="0" smtClean="0">
                <a:solidFill>
                  <a:srgbClr val="FF0000"/>
                </a:solidFill>
              </a:rPr>
              <a:t>in Europe go </a:t>
            </a:r>
            <a:r>
              <a:rPr lang="en-AU" sz="2800" dirty="0">
                <a:solidFill>
                  <a:srgbClr val="FF0000"/>
                </a:solidFill>
              </a:rPr>
              <a:t>to agri-business</a:t>
            </a:r>
          </a:p>
          <a:p>
            <a:pPr>
              <a:defRPr/>
            </a:pPr>
            <a:r>
              <a:rPr lang="en-AU" sz="2400" dirty="0">
                <a:solidFill>
                  <a:srgbClr val="FF0000"/>
                </a:solidFill>
              </a:rPr>
              <a:t>Tate and Lyle (sugar): $US404m in 2003/4</a:t>
            </a:r>
          </a:p>
          <a:p>
            <a:pPr>
              <a:defRPr/>
            </a:pPr>
            <a:r>
              <a:rPr lang="en-AU" sz="2400" dirty="0" err="1">
                <a:solidFill>
                  <a:srgbClr val="FF0000"/>
                </a:solidFill>
              </a:rPr>
              <a:t>Arla</a:t>
            </a:r>
            <a:r>
              <a:rPr lang="en-AU" sz="2400" dirty="0">
                <a:solidFill>
                  <a:srgbClr val="FF0000"/>
                </a:solidFill>
              </a:rPr>
              <a:t> Foods (Denmark): $US205m in 2003/04</a:t>
            </a:r>
          </a:p>
          <a:p>
            <a:pPr>
              <a:defRPr/>
            </a:pPr>
            <a:r>
              <a:rPr lang="en-AU" sz="2400" dirty="0">
                <a:solidFill>
                  <a:srgbClr val="FF0000"/>
                </a:solidFill>
              </a:rPr>
              <a:t>Nestle (UK): $20m in </a:t>
            </a:r>
            <a:r>
              <a:rPr lang="en-AU" sz="2400" dirty="0" smtClean="0">
                <a:solidFill>
                  <a:srgbClr val="FF0000"/>
                </a:solidFill>
              </a:rPr>
              <a:t>03/04</a:t>
            </a:r>
            <a:endParaRPr lang="en-US" sz="2400" dirty="0">
              <a:solidFill>
                <a:srgbClr val="FF0000"/>
              </a:solidFill>
            </a:endParaRPr>
          </a:p>
        </p:txBody>
      </p:sp>
    </p:spTree>
    <p:extLst>
      <p:ext uri="{BB962C8B-B14F-4D97-AF65-F5344CB8AC3E}">
        <p14:creationId xmlns:p14="http://schemas.microsoft.com/office/powerpoint/2010/main" val="326694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0"/>
          <p:cNvSpPr txBox="1">
            <a:spLocks noChangeArrowheads="1"/>
          </p:cNvSpPr>
          <p:nvPr/>
        </p:nvSpPr>
        <p:spPr bwMode="auto">
          <a:xfrm>
            <a:off x="144462" y="107340"/>
            <a:ext cx="2806701" cy="646331"/>
          </a:xfrm>
          <a:prstGeom prst="rect">
            <a:avLst/>
          </a:prstGeom>
          <a:noFill/>
          <a:ln w="15875">
            <a:solidFill>
              <a:schemeClr val="tx1"/>
            </a:solidFill>
            <a:miter lim="800000"/>
            <a:headEnd/>
            <a:tailEnd/>
          </a:ln>
        </p:spPr>
        <p:txBody>
          <a:bodyPr wrap="square">
            <a:spAutoFit/>
          </a:bodyPr>
          <a:lstStyle/>
          <a:p>
            <a:pPr algn="ctr">
              <a:spcBef>
                <a:spcPct val="50000"/>
              </a:spcBef>
            </a:pPr>
            <a:r>
              <a:rPr lang="en-AU" b="1" dirty="0" smtClean="0">
                <a:solidFill>
                  <a:srgbClr val="FF0000"/>
                </a:solidFill>
              </a:rPr>
              <a:t>Food security and food sovereignty in India </a:t>
            </a:r>
            <a:endParaRPr lang="en-US" b="1" dirty="0">
              <a:solidFill>
                <a:srgbClr val="FF0000"/>
              </a:solidFill>
            </a:endParaRPr>
          </a:p>
        </p:txBody>
      </p:sp>
      <p:sp>
        <p:nvSpPr>
          <p:cNvPr id="3" name="TextBox 2"/>
          <p:cNvSpPr txBox="1"/>
          <p:nvPr/>
        </p:nvSpPr>
        <p:spPr>
          <a:xfrm>
            <a:off x="7694230" y="2699619"/>
            <a:ext cx="1224136" cy="584775"/>
          </a:xfrm>
          <a:prstGeom prst="rect">
            <a:avLst/>
          </a:prstGeom>
          <a:noFill/>
          <a:ln>
            <a:solidFill>
              <a:srgbClr val="FF0000"/>
            </a:solidFill>
          </a:ln>
        </p:spPr>
        <p:txBody>
          <a:bodyPr wrap="square" rtlCol="0">
            <a:spAutoFit/>
          </a:bodyPr>
          <a:lstStyle/>
          <a:p>
            <a:r>
              <a:rPr lang="en-AU" sz="1600" dirty="0" smtClean="0">
                <a:solidFill>
                  <a:srgbClr val="FF0000"/>
                </a:solidFill>
              </a:rPr>
              <a:t>Hungry families</a:t>
            </a:r>
            <a:endParaRPr lang="en-AU" sz="1600" dirty="0">
              <a:solidFill>
                <a:srgbClr val="FF0000"/>
              </a:solidFill>
            </a:endParaRPr>
          </a:p>
        </p:txBody>
      </p:sp>
      <p:sp>
        <p:nvSpPr>
          <p:cNvPr id="5" name="TextBox 4"/>
          <p:cNvSpPr txBox="1"/>
          <p:nvPr/>
        </p:nvSpPr>
        <p:spPr>
          <a:xfrm>
            <a:off x="6228184" y="2492896"/>
            <a:ext cx="1224136" cy="646331"/>
          </a:xfrm>
          <a:prstGeom prst="rect">
            <a:avLst/>
          </a:prstGeom>
          <a:noFill/>
          <a:ln>
            <a:noFill/>
          </a:ln>
        </p:spPr>
        <p:txBody>
          <a:bodyPr wrap="square" rtlCol="0">
            <a:spAutoFit/>
          </a:bodyPr>
          <a:lstStyle/>
          <a:p>
            <a:r>
              <a:rPr lang="en-AU" b="1" dirty="0" smtClean="0"/>
              <a:t>Small farmers</a:t>
            </a:r>
            <a:endParaRPr lang="en-AU" b="1" dirty="0"/>
          </a:p>
        </p:txBody>
      </p:sp>
      <p:sp>
        <p:nvSpPr>
          <p:cNvPr id="6" name="TextBox 5"/>
          <p:cNvSpPr txBox="1"/>
          <p:nvPr/>
        </p:nvSpPr>
        <p:spPr>
          <a:xfrm>
            <a:off x="4139952" y="2027387"/>
            <a:ext cx="1224136" cy="830997"/>
          </a:xfrm>
          <a:prstGeom prst="rect">
            <a:avLst/>
          </a:prstGeom>
          <a:noFill/>
          <a:ln>
            <a:solidFill>
              <a:schemeClr val="tx1"/>
            </a:solidFill>
          </a:ln>
        </p:spPr>
        <p:txBody>
          <a:bodyPr wrap="square" rtlCol="0">
            <a:spAutoFit/>
          </a:bodyPr>
          <a:lstStyle/>
          <a:p>
            <a:r>
              <a:rPr lang="en-AU" sz="1600" dirty="0" smtClean="0"/>
              <a:t>Pressure to grow cash crops</a:t>
            </a:r>
            <a:endParaRPr lang="en-AU" sz="1600" dirty="0"/>
          </a:p>
        </p:txBody>
      </p:sp>
      <p:sp>
        <p:nvSpPr>
          <p:cNvPr id="7" name="TextBox 6"/>
          <p:cNvSpPr txBox="1"/>
          <p:nvPr/>
        </p:nvSpPr>
        <p:spPr>
          <a:xfrm>
            <a:off x="5935026" y="4081427"/>
            <a:ext cx="936104" cy="584775"/>
          </a:xfrm>
          <a:prstGeom prst="rect">
            <a:avLst/>
          </a:prstGeom>
          <a:noFill/>
          <a:ln>
            <a:solidFill>
              <a:schemeClr val="tx1"/>
            </a:solidFill>
          </a:ln>
        </p:spPr>
        <p:txBody>
          <a:bodyPr wrap="square" rtlCol="0">
            <a:spAutoFit/>
          </a:bodyPr>
          <a:lstStyle/>
          <a:p>
            <a:r>
              <a:rPr lang="en-AU" sz="1600" dirty="0" smtClean="0"/>
              <a:t>Falling prices</a:t>
            </a:r>
            <a:endParaRPr lang="en-AU" sz="1600" dirty="0"/>
          </a:p>
        </p:txBody>
      </p:sp>
      <p:sp>
        <p:nvSpPr>
          <p:cNvPr id="8" name="TextBox 7"/>
          <p:cNvSpPr txBox="1"/>
          <p:nvPr/>
        </p:nvSpPr>
        <p:spPr>
          <a:xfrm>
            <a:off x="6871130" y="1389138"/>
            <a:ext cx="1224136" cy="584775"/>
          </a:xfrm>
          <a:prstGeom prst="rect">
            <a:avLst/>
          </a:prstGeom>
          <a:noFill/>
          <a:ln>
            <a:solidFill>
              <a:schemeClr val="tx1"/>
            </a:solidFill>
          </a:ln>
        </p:spPr>
        <p:txBody>
          <a:bodyPr wrap="square" rtlCol="0">
            <a:spAutoFit/>
          </a:bodyPr>
          <a:lstStyle/>
          <a:p>
            <a:r>
              <a:rPr lang="en-AU" sz="1600" dirty="0" smtClean="0"/>
              <a:t>Rising input costs</a:t>
            </a:r>
            <a:endParaRPr lang="en-AU" sz="1600" dirty="0"/>
          </a:p>
        </p:txBody>
      </p:sp>
      <p:sp>
        <p:nvSpPr>
          <p:cNvPr id="9" name="TextBox 8"/>
          <p:cNvSpPr txBox="1"/>
          <p:nvPr/>
        </p:nvSpPr>
        <p:spPr>
          <a:xfrm>
            <a:off x="5148064" y="1188041"/>
            <a:ext cx="1368152" cy="584775"/>
          </a:xfrm>
          <a:prstGeom prst="rect">
            <a:avLst/>
          </a:prstGeom>
          <a:noFill/>
          <a:ln>
            <a:solidFill>
              <a:schemeClr val="tx1"/>
            </a:solidFill>
          </a:ln>
        </p:spPr>
        <p:txBody>
          <a:bodyPr wrap="square" rtlCol="0">
            <a:spAutoFit/>
          </a:bodyPr>
          <a:lstStyle/>
          <a:p>
            <a:r>
              <a:rPr lang="en-AU" sz="1600" dirty="0" smtClean="0"/>
              <a:t>Reduced state support</a:t>
            </a:r>
            <a:endParaRPr lang="en-AU" sz="1600" dirty="0"/>
          </a:p>
        </p:txBody>
      </p:sp>
      <p:sp>
        <p:nvSpPr>
          <p:cNvPr id="10" name="TextBox 9"/>
          <p:cNvSpPr txBox="1"/>
          <p:nvPr/>
        </p:nvSpPr>
        <p:spPr>
          <a:xfrm>
            <a:off x="4535996" y="3139227"/>
            <a:ext cx="1224136" cy="584775"/>
          </a:xfrm>
          <a:prstGeom prst="rect">
            <a:avLst/>
          </a:prstGeom>
          <a:noFill/>
          <a:ln>
            <a:solidFill>
              <a:schemeClr val="tx1"/>
            </a:solidFill>
          </a:ln>
        </p:spPr>
        <p:txBody>
          <a:bodyPr wrap="square" rtlCol="0">
            <a:spAutoFit/>
          </a:bodyPr>
          <a:lstStyle/>
          <a:p>
            <a:r>
              <a:rPr lang="en-AU" sz="1600" dirty="0" smtClean="0"/>
              <a:t>Import competition</a:t>
            </a:r>
            <a:endParaRPr lang="en-AU" sz="1600" dirty="0"/>
          </a:p>
        </p:txBody>
      </p:sp>
      <p:sp>
        <p:nvSpPr>
          <p:cNvPr id="11" name="TextBox 10"/>
          <p:cNvSpPr txBox="1"/>
          <p:nvPr/>
        </p:nvSpPr>
        <p:spPr>
          <a:xfrm>
            <a:off x="3347864" y="4140369"/>
            <a:ext cx="864096" cy="584775"/>
          </a:xfrm>
          <a:prstGeom prst="rect">
            <a:avLst/>
          </a:prstGeom>
          <a:noFill/>
          <a:ln>
            <a:solidFill>
              <a:schemeClr val="tx1"/>
            </a:solidFill>
          </a:ln>
        </p:spPr>
        <p:txBody>
          <a:bodyPr wrap="square" rtlCol="0">
            <a:spAutoFit/>
          </a:bodyPr>
          <a:lstStyle/>
          <a:p>
            <a:r>
              <a:rPr lang="en-AU" sz="1600" dirty="0" smtClean="0"/>
              <a:t>Unfair trade</a:t>
            </a:r>
            <a:endParaRPr lang="en-AU" sz="1600" dirty="0"/>
          </a:p>
        </p:txBody>
      </p:sp>
      <p:sp>
        <p:nvSpPr>
          <p:cNvPr id="12" name="TextBox 11"/>
          <p:cNvSpPr txBox="1"/>
          <p:nvPr/>
        </p:nvSpPr>
        <p:spPr>
          <a:xfrm>
            <a:off x="3275856" y="836712"/>
            <a:ext cx="1368152" cy="584775"/>
          </a:xfrm>
          <a:prstGeom prst="rect">
            <a:avLst/>
          </a:prstGeom>
          <a:noFill/>
          <a:ln>
            <a:solidFill>
              <a:schemeClr val="tx1"/>
            </a:solidFill>
          </a:ln>
        </p:spPr>
        <p:txBody>
          <a:bodyPr wrap="square" rtlCol="0">
            <a:spAutoFit/>
          </a:bodyPr>
          <a:lstStyle/>
          <a:p>
            <a:r>
              <a:rPr lang="en-AU" sz="1600" dirty="0" smtClean="0"/>
              <a:t>Cut public </a:t>
            </a:r>
          </a:p>
          <a:p>
            <a:r>
              <a:rPr lang="en-AU" sz="1600" dirty="0" smtClean="0"/>
              <a:t>expenditure</a:t>
            </a:r>
            <a:endParaRPr lang="en-AU" sz="1600" dirty="0"/>
          </a:p>
        </p:txBody>
      </p:sp>
      <p:sp>
        <p:nvSpPr>
          <p:cNvPr id="13" name="TextBox 12"/>
          <p:cNvSpPr txBox="1"/>
          <p:nvPr/>
        </p:nvSpPr>
        <p:spPr>
          <a:xfrm>
            <a:off x="5832140" y="260648"/>
            <a:ext cx="1332148" cy="338554"/>
          </a:xfrm>
          <a:prstGeom prst="rect">
            <a:avLst/>
          </a:prstGeom>
          <a:noFill/>
          <a:ln>
            <a:solidFill>
              <a:schemeClr val="tx1"/>
            </a:solidFill>
          </a:ln>
        </p:spPr>
        <p:txBody>
          <a:bodyPr wrap="square" rtlCol="0">
            <a:spAutoFit/>
          </a:bodyPr>
          <a:lstStyle/>
          <a:p>
            <a:r>
              <a:rPr lang="en-AU" sz="1600" dirty="0" smtClean="0"/>
              <a:t>Privatisation</a:t>
            </a:r>
            <a:endParaRPr lang="en-AU" sz="1600" dirty="0"/>
          </a:p>
        </p:txBody>
      </p:sp>
      <p:sp>
        <p:nvSpPr>
          <p:cNvPr id="17" name="TextBox 16"/>
          <p:cNvSpPr txBox="1"/>
          <p:nvPr/>
        </p:nvSpPr>
        <p:spPr>
          <a:xfrm>
            <a:off x="1728289" y="1794170"/>
            <a:ext cx="1224136" cy="584775"/>
          </a:xfrm>
          <a:prstGeom prst="rect">
            <a:avLst/>
          </a:prstGeom>
          <a:noFill/>
          <a:ln>
            <a:solidFill>
              <a:schemeClr val="tx1"/>
            </a:solidFill>
          </a:ln>
        </p:spPr>
        <p:txBody>
          <a:bodyPr wrap="square" rtlCol="0">
            <a:spAutoFit/>
          </a:bodyPr>
          <a:lstStyle/>
          <a:p>
            <a:r>
              <a:rPr lang="en-AU" sz="1600" dirty="0" smtClean="0"/>
              <a:t>Neoliberal policies </a:t>
            </a:r>
            <a:endParaRPr lang="en-AU" sz="1600" dirty="0"/>
          </a:p>
        </p:txBody>
      </p:sp>
      <p:sp>
        <p:nvSpPr>
          <p:cNvPr id="18" name="TextBox 17"/>
          <p:cNvSpPr txBox="1"/>
          <p:nvPr/>
        </p:nvSpPr>
        <p:spPr>
          <a:xfrm>
            <a:off x="683568" y="3284394"/>
            <a:ext cx="1224136" cy="584775"/>
          </a:xfrm>
          <a:prstGeom prst="rect">
            <a:avLst/>
          </a:prstGeom>
          <a:noFill/>
          <a:ln>
            <a:solidFill>
              <a:schemeClr val="tx1"/>
            </a:solidFill>
          </a:ln>
        </p:spPr>
        <p:txBody>
          <a:bodyPr wrap="square" rtlCol="0">
            <a:spAutoFit/>
          </a:bodyPr>
          <a:lstStyle/>
          <a:p>
            <a:r>
              <a:rPr lang="en-AU" sz="1600" dirty="0" smtClean="0"/>
              <a:t>Global pressures</a:t>
            </a:r>
            <a:endParaRPr lang="en-AU" sz="1600" dirty="0"/>
          </a:p>
        </p:txBody>
      </p:sp>
      <p:cxnSp>
        <p:nvCxnSpPr>
          <p:cNvPr id="20" name="Straight Arrow Connector 19"/>
          <p:cNvCxnSpPr/>
          <p:nvPr/>
        </p:nvCxnSpPr>
        <p:spPr>
          <a:xfrm>
            <a:off x="4644008" y="908720"/>
            <a:ext cx="504056" cy="2600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p:cNvCxnSpPr>
          <p:nvPr/>
        </p:nvCxnSpPr>
        <p:spPr>
          <a:xfrm flipV="1">
            <a:off x="2340357" y="1188043"/>
            <a:ext cx="935499" cy="60612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0"/>
          </p:cNvCxnSpPr>
          <p:nvPr/>
        </p:nvCxnSpPr>
        <p:spPr>
          <a:xfrm flipV="1">
            <a:off x="1295636" y="2378945"/>
            <a:ext cx="432653" cy="9054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907704" y="3869169"/>
            <a:ext cx="1440160" cy="2839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211960" y="3724002"/>
            <a:ext cx="360040" cy="41450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8" idx="0"/>
          </p:cNvCxnSpPr>
          <p:nvPr/>
        </p:nvCxnSpPr>
        <p:spPr>
          <a:xfrm>
            <a:off x="7164288" y="599202"/>
            <a:ext cx="318910" cy="7899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760132" y="599202"/>
            <a:ext cx="72008" cy="5298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7" idx="3"/>
          </p:cNvCxnSpPr>
          <p:nvPr/>
        </p:nvCxnSpPr>
        <p:spPr>
          <a:xfrm>
            <a:off x="2952425" y="2086558"/>
            <a:ext cx="1187527" cy="2923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724128" y="3717032"/>
            <a:ext cx="252028" cy="3643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33760" y="6258798"/>
            <a:ext cx="4500500" cy="338554"/>
          </a:xfrm>
          <a:prstGeom prst="rect">
            <a:avLst/>
          </a:prstGeom>
          <a:noFill/>
          <a:ln>
            <a:solidFill>
              <a:schemeClr val="tx1"/>
            </a:solidFill>
          </a:ln>
        </p:spPr>
        <p:txBody>
          <a:bodyPr wrap="square" rtlCol="0">
            <a:spAutoFit/>
          </a:bodyPr>
          <a:lstStyle/>
          <a:p>
            <a:r>
              <a:rPr lang="en-AU" sz="1600" dirty="0" smtClean="0"/>
              <a:t>From Global Health Watch: </a:t>
            </a:r>
            <a:r>
              <a:rPr lang="en-AU" sz="1600" dirty="0" smtClean="0">
                <a:hlinkClick r:id="rId3"/>
              </a:rPr>
              <a:t>www.ghwatch.org</a:t>
            </a:r>
            <a:r>
              <a:rPr lang="en-AU" sz="1600" dirty="0" smtClean="0"/>
              <a:t>  </a:t>
            </a:r>
            <a:endParaRPr lang="en-AU" sz="1600" dirty="0"/>
          </a:p>
        </p:txBody>
      </p:sp>
    </p:spTree>
    <p:extLst>
      <p:ext uri="{BB962C8B-B14F-4D97-AF65-F5344CB8AC3E}">
        <p14:creationId xmlns:p14="http://schemas.microsoft.com/office/powerpoint/2010/main" val="5620625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0"/>
          <p:cNvSpPr txBox="1">
            <a:spLocks noChangeArrowheads="1"/>
          </p:cNvSpPr>
          <p:nvPr/>
        </p:nvSpPr>
        <p:spPr bwMode="auto">
          <a:xfrm>
            <a:off x="144463" y="107340"/>
            <a:ext cx="971153" cy="784830"/>
          </a:xfrm>
          <a:prstGeom prst="rect">
            <a:avLst/>
          </a:prstGeom>
          <a:noFill/>
          <a:ln w="15875">
            <a:solidFill>
              <a:schemeClr val="tx1"/>
            </a:solidFill>
            <a:miter lim="800000"/>
            <a:headEnd/>
            <a:tailEnd/>
          </a:ln>
        </p:spPr>
        <p:txBody>
          <a:bodyPr wrap="square">
            <a:spAutoFit/>
          </a:bodyPr>
          <a:lstStyle/>
          <a:p>
            <a:pPr algn="ctr">
              <a:spcBef>
                <a:spcPct val="50000"/>
              </a:spcBef>
            </a:pPr>
            <a:r>
              <a:rPr lang="en-AU" b="1" dirty="0" smtClean="0">
                <a:solidFill>
                  <a:srgbClr val="FF0000"/>
                </a:solidFill>
              </a:rPr>
              <a:t>India </a:t>
            </a:r>
          </a:p>
          <a:p>
            <a:pPr algn="ctr">
              <a:spcBef>
                <a:spcPct val="50000"/>
              </a:spcBef>
            </a:pPr>
            <a:r>
              <a:rPr lang="en-AU" b="1" dirty="0" smtClean="0">
                <a:solidFill>
                  <a:srgbClr val="FF0000"/>
                </a:solidFill>
              </a:rPr>
              <a:t>(GHW)</a:t>
            </a:r>
            <a:endParaRPr lang="en-US" b="1" dirty="0">
              <a:solidFill>
                <a:srgbClr val="FF0000"/>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40" t="24982" r="17855" b="27337"/>
          <a:stretch/>
        </p:blipFill>
        <p:spPr bwMode="auto">
          <a:xfrm>
            <a:off x="1298705" y="107340"/>
            <a:ext cx="7665783" cy="3105636"/>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113" t="22936" r="14272" b="31806"/>
          <a:stretch/>
        </p:blipFill>
        <p:spPr bwMode="auto">
          <a:xfrm>
            <a:off x="35496" y="3933056"/>
            <a:ext cx="8222490" cy="2882708"/>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179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57200" y="274638"/>
            <a:ext cx="8229600" cy="922114"/>
          </a:xfrm>
        </p:spPr>
        <p:txBody>
          <a:bodyPr/>
          <a:lstStyle/>
          <a:p>
            <a:pPr eaLnBrk="1" hangingPunct="1">
              <a:defRPr/>
            </a:pPr>
            <a:r>
              <a:rPr lang="en-AU" dirty="0" smtClean="0"/>
              <a:t>Mexico 10 years post NAFTA</a:t>
            </a:r>
            <a:endParaRPr lang="en-US" dirty="0" smtClean="0"/>
          </a:p>
        </p:txBody>
      </p:sp>
      <p:sp>
        <p:nvSpPr>
          <p:cNvPr id="243715" name="Rectangle 3"/>
          <p:cNvSpPr>
            <a:spLocks noGrp="1" noChangeArrowheads="1"/>
          </p:cNvSpPr>
          <p:nvPr>
            <p:ph idx="1"/>
          </p:nvPr>
        </p:nvSpPr>
        <p:spPr>
          <a:xfrm>
            <a:off x="457200" y="1340768"/>
            <a:ext cx="8229600" cy="5112568"/>
          </a:xfrm>
        </p:spPr>
        <p:txBody>
          <a:bodyPr/>
          <a:lstStyle/>
          <a:p>
            <a:pPr eaLnBrk="1" hangingPunct="1">
              <a:lnSpc>
                <a:spcPct val="90000"/>
              </a:lnSpc>
              <a:defRPr/>
            </a:pPr>
            <a:r>
              <a:rPr lang="en-AU" sz="2800" dirty="0" smtClean="0"/>
              <a:t>1% growth rate</a:t>
            </a:r>
          </a:p>
          <a:p>
            <a:pPr eaLnBrk="1" hangingPunct="1">
              <a:lnSpc>
                <a:spcPct val="90000"/>
              </a:lnSpc>
              <a:defRPr/>
            </a:pPr>
            <a:r>
              <a:rPr lang="en-AU" sz="2800" dirty="0" smtClean="0"/>
              <a:t>2m farmers left their land</a:t>
            </a:r>
          </a:p>
          <a:p>
            <a:pPr lvl="1" eaLnBrk="1" hangingPunct="1">
              <a:lnSpc>
                <a:spcPct val="90000"/>
              </a:lnSpc>
              <a:defRPr/>
            </a:pPr>
            <a:r>
              <a:rPr lang="en-AU" sz="2400" dirty="0" smtClean="0"/>
              <a:t>1m jobs in lost in corn production</a:t>
            </a:r>
          </a:p>
          <a:p>
            <a:pPr eaLnBrk="1" hangingPunct="1">
              <a:lnSpc>
                <a:spcPct val="90000"/>
              </a:lnSpc>
              <a:defRPr/>
            </a:pPr>
            <a:r>
              <a:rPr lang="en-AU" sz="2800" dirty="0" smtClean="0"/>
              <a:t>Unemployment in cities</a:t>
            </a:r>
          </a:p>
          <a:p>
            <a:pPr lvl="1" eaLnBrk="1" hangingPunct="1">
              <a:lnSpc>
                <a:spcPct val="90000"/>
              </a:lnSpc>
              <a:defRPr/>
            </a:pPr>
            <a:r>
              <a:rPr lang="en-AU" sz="2400" dirty="0" smtClean="0"/>
              <a:t>6m undocumented migrants to US</a:t>
            </a:r>
          </a:p>
          <a:p>
            <a:pPr eaLnBrk="1" hangingPunct="1">
              <a:lnSpc>
                <a:spcPct val="90000"/>
              </a:lnSpc>
              <a:defRPr/>
            </a:pPr>
            <a:r>
              <a:rPr lang="en-AU" sz="2800" dirty="0" smtClean="0"/>
              <a:t>Increased exports of fruit and </a:t>
            </a:r>
            <a:r>
              <a:rPr lang="en-AU" sz="2800" dirty="0" err="1" smtClean="0"/>
              <a:t>veges</a:t>
            </a:r>
            <a:endParaRPr lang="en-AU" sz="2800" dirty="0" smtClean="0"/>
          </a:p>
          <a:p>
            <a:pPr eaLnBrk="1" hangingPunct="1">
              <a:lnSpc>
                <a:spcPct val="90000"/>
              </a:lnSpc>
              <a:defRPr/>
            </a:pPr>
            <a:r>
              <a:rPr lang="en-AU" sz="2800" dirty="0" smtClean="0"/>
              <a:t>Increased imports of subsidised corn from US lead to falling prices and loss of livelihood</a:t>
            </a:r>
          </a:p>
          <a:p>
            <a:pPr eaLnBrk="1" hangingPunct="1">
              <a:lnSpc>
                <a:spcPct val="90000"/>
              </a:lnSpc>
              <a:defRPr/>
            </a:pPr>
            <a:r>
              <a:rPr lang="en-AU" sz="2800" dirty="0" smtClean="0"/>
              <a:t>Dumped grains &gt; wheat cultivation halved </a:t>
            </a:r>
          </a:p>
          <a:p>
            <a:pPr eaLnBrk="1" hangingPunct="1">
              <a:lnSpc>
                <a:spcPct val="90000"/>
              </a:lnSpc>
              <a:defRPr/>
            </a:pPr>
            <a:r>
              <a:rPr lang="en-AU" sz="2800" dirty="0" smtClean="0"/>
              <a:t>Importing 99% soybeans, 80% rice, 30% beef, pork and chickens, 30% of beans </a:t>
            </a:r>
          </a:p>
          <a:p>
            <a:pPr lvl="1" eaLnBrk="1" hangingPunct="1">
              <a:lnSpc>
                <a:spcPct val="90000"/>
              </a:lnSpc>
              <a:defRPr/>
            </a:pPr>
            <a:r>
              <a:rPr lang="en-AU" sz="2400" dirty="0" smtClean="0"/>
              <a:t>importing 42% of food in 2003 </a:t>
            </a:r>
            <a:r>
              <a:rPr lang="en-AU" sz="2400" dirty="0" err="1" smtClean="0"/>
              <a:t>cf</a:t>
            </a:r>
            <a:r>
              <a:rPr lang="en-AU" sz="2400" dirty="0" smtClean="0"/>
              <a:t> 13% in 1993</a:t>
            </a:r>
            <a:endParaRPr lang="en-US" sz="2400" dirty="0" smtClean="0"/>
          </a:p>
        </p:txBody>
      </p:sp>
      <p:sp>
        <p:nvSpPr>
          <p:cNvPr id="4" name="Slide Number Placeholder 5"/>
          <p:cNvSpPr>
            <a:spLocks noGrp="1"/>
          </p:cNvSpPr>
          <p:nvPr>
            <p:ph type="sldNum" sz="quarter" idx="12"/>
          </p:nvPr>
        </p:nvSpPr>
        <p:spPr/>
        <p:txBody>
          <a:bodyPr/>
          <a:lstStyle/>
          <a:p>
            <a:pPr>
              <a:defRPr/>
            </a:pPr>
            <a:fld id="{56D181C1-C8E7-45C1-9800-CF7F32BB81DE}" type="slidenum">
              <a:rPr lang="en-US"/>
              <a:pPr>
                <a:defRPr/>
              </a:pPr>
              <a:t>84</a:t>
            </a:fld>
            <a:endParaRPr lang="en-US"/>
          </a:p>
        </p:txBody>
      </p:sp>
    </p:spTree>
    <p:extLst>
      <p:ext uri="{BB962C8B-B14F-4D97-AF65-F5344CB8AC3E}">
        <p14:creationId xmlns:p14="http://schemas.microsoft.com/office/powerpoint/2010/main" val="21359569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TRIPS, seeds and herbicides</a:t>
            </a:r>
            <a:endParaRPr lang="en-GB" dirty="0"/>
          </a:p>
        </p:txBody>
      </p:sp>
      <p:sp>
        <p:nvSpPr>
          <p:cNvPr id="3" name="Content Placeholder 2"/>
          <p:cNvSpPr>
            <a:spLocks noGrp="1"/>
          </p:cNvSpPr>
          <p:nvPr>
            <p:ph idx="1"/>
          </p:nvPr>
        </p:nvSpPr>
        <p:spPr/>
        <p:txBody>
          <a:bodyPr/>
          <a:lstStyle/>
          <a:p>
            <a:r>
              <a:rPr lang="en-AU" dirty="0" smtClean="0"/>
              <a:t>Monsanto and glyphosate</a:t>
            </a:r>
          </a:p>
          <a:p>
            <a:r>
              <a:rPr lang="en-AU" dirty="0" smtClean="0"/>
              <a:t>Hybrid seeds and traditional seed production</a:t>
            </a:r>
          </a:p>
          <a:p>
            <a:r>
              <a:rPr lang="en-AU" dirty="0" smtClean="0"/>
              <a:t>Patenting of long cultivated seeds</a:t>
            </a:r>
            <a:endParaRPr lang="en-GB" dirty="0"/>
          </a:p>
        </p:txBody>
      </p:sp>
    </p:spTree>
    <p:extLst>
      <p:ext uri="{BB962C8B-B14F-4D97-AF65-F5344CB8AC3E}">
        <p14:creationId xmlns:p14="http://schemas.microsoft.com/office/powerpoint/2010/main" val="1775449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Financialisation</a:t>
            </a:r>
            <a:r>
              <a:rPr lang="en-AU" dirty="0" smtClean="0"/>
              <a:t> and food price speculation</a:t>
            </a:r>
            <a:endParaRPr lang="en-GB" dirty="0"/>
          </a:p>
        </p:txBody>
      </p:sp>
      <p:sp>
        <p:nvSpPr>
          <p:cNvPr id="3" name="Content Placeholder 2"/>
          <p:cNvSpPr>
            <a:spLocks noGrp="1"/>
          </p:cNvSpPr>
          <p:nvPr>
            <p:ph idx="1"/>
          </p:nvPr>
        </p:nvSpPr>
        <p:spPr>
          <a:xfrm>
            <a:off x="1403648" y="2060848"/>
            <a:ext cx="6851104" cy="3917032"/>
          </a:xfrm>
        </p:spPr>
        <p:txBody>
          <a:bodyPr/>
          <a:lstStyle/>
          <a:p>
            <a:r>
              <a:rPr lang="en-AU" dirty="0" smtClean="0"/>
              <a:t>2008 Global financial crisis</a:t>
            </a:r>
          </a:p>
          <a:p>
            <a:r>
              <a:rPr lang="en-AU" dirty="0" smtClean="0"/>
              <a:t>2009 Global food price crisis</a:t>
            </a:r>
          </a:p>
          <a:p>
            <a:endParaRPr lang="en-GB" dirty="0"/>
          </a:p>
        </p:txBody>
      </p:sp>
    </p:spTree>
    <p:extLst>
      <p:ext uri="{BB962C8B-B14F-4D97-AF65-F5344CB8AC3E}">
        <p14:creationId xmlns:p14="http://schemas.microsoft.com/office/powerpoint/2010/main" val="2711067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926" t="20601" r="31100" b="19200"/>
          <a:stretch/>
        </p:blipFill>
        <p:spPr>
          <a:xfrm>
            <a:off x="-1" y="0"/>
            <a:ext cx="9241977" cy="6021288"/>
          </a:xfrm>
          <a:prstGeom prst="rect">
            <a:avLst/>
          </a:prstGeom>
        </p:spPr>
      </p:pic>
      <p:sp>
        <p:nvSpPr>
          <p:cNvPr id="5" name="TextBox 4"/>
          <p:cNvSpPr txBox="1"/>
          <p:nvPr/>
        </p:nvSpPr>
        <p:spPr>
          <a:xfrm>
            <a:off x="107504" y="6146140"/>
            <a:ext cx="9036496" cy="523220"/>
          </a:xfrm>
          <a:prstGeom prst="rect">
            <a:avLst/>
          </a:prstGeom>
          <a:noFill/>
        </p:spPr>
        <p:txBody>
          <a:bodyPr wrap="square" rtlCol="0">
            <a:spAutoFit/>
          </a:bodyPr>
          <a:lstStyle/>
          <a:p>
            <a:r>
              <a:rPr lang="en-AU" sz="1400" dirty="0" smtClean="0"/>
              <a:t>Ghosh, </a:t>
            </a:r>
            <a:r>
              <a:rPr lang="en-AU" sz="1400" dirty="0" err="1" smtClean="0"/>
              <a:t>Heintz</a:t>
            </a:r>
            <a:r>
              <a:rPr lang="en-AU" sz="1400" dirty="0" smtClean="0"/>
              <a:t> and </a:t>
            </a:r>
            <a:r>
              <a:rPr lang="en-AU" sz="1400" dirty="0" err="1" smtClean="0"/>
              <a:t>Pollin</a:t>
            </a:r>
            <a:r>
              <a:rPr lang="en-AU" sz="1400" dirty="0" smtClean="0"/>
              <a:t> (2012) IJHS, </a:t>
            </a:r>
            <a:r>
              <a:rPr lang="en-AU" sz="1400" dirty="0"/>
              <a:t>Volume 42, Number 3, Pages </a:t>
            </a:r>
            <a:r>
              <a:rPr lang="en-AU" sz="1400" dirty="0" smtClean="0"/>
              <a:t>465–483.</a:t>
            </a:r>
          </a:p>
          <a:p>
            <a:r>
              <a:rPr lang="en-AU" sz="1400" dirty="0" smtClean="0"/>
              <a:t>GHW3 (2011) </a:t>
            </a:r>
            <a:r>
              <a:rPr lang="en-AU" sz="1400" dirty="0" smtClean="0">
                <a:hlinkClick r:id="rId3"/>
              </a:rPr>
              <a:t>Global food crisis</a:t>
            </a:r>
            <a:endParaRPr lang="en-GB" sz="1400" dirty="0"/>
          </a:p>
        </p:txBody>
      </p:sp>
    </p:spTree>
    <p:extLst>
      <p:ext uri="{BB962C8B-B14F-4D97-AF65-F5344CB8AC3E}">
        <p14:creationId xmlns:p14="http://schemas.microsoft.com/office/powerpoint/2010/main" val="14838007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2942" y="1221549"/>
            <a:ext cx="1785701" cy="507831"/>
          </a:xfrm>
          <a:prstGeom prst="rect">
            <a:avLst/>
          </a:prstGeom>
          <a:noFill/>
          <a:ln>
            <a:solidFill>
              <a:schemeClr val="tx1"/>
            </a:solidFill>
          </a:ln>
        </p:spPr>
        <p:txBody>
          <a:bodyPr wrap="square" rtlCol="0">
            <a:spAutoFit/>
          </a:bodyPr>
          <a:lstStyle/>
          <a:p>
            <a:pPr algn="ctr"/>
            <a:r>
              <a:rPr lang="en-AU" sz="1350" dirty="0" smtClean="0"/>
              <a:t>Colonialism and imperialism</a:t>
            </a:r>
            <a:endParaRPr lang="en-GB" sz="1350" dirty="0"/>
          </a:p>
        </p:txBody>
      </p:sp>
      <p:sp>
        <p:nvSpPr>
          <p:cNvPr id="6" name="TextBox 5"/>
          <p:cNvSpPr txBox="1"/>
          <p:nvPr/>
        </p:nvSpPr>
        <p:spPr>
          <a:xfrm>
            <a:off x="2144900" y="2201089"/>
            <a:ext cx="1635012" cy="507831"/>
          </a:xfrm>
          <a:prstGeom prst="rect">
            <a:avLst/>
          </a:prstGeom>
          <a:noFill/>
          <a:ln>
            <a:solidFill>
              <a:schemeClr val="tx1"/>
            </a:solidFill>
          </a:ln>
        </p:spPr>
        <p:txBody>
          <a:bodyPr wrap="square" rtlCol="0">
            <a:spAutoFit/>
          </a:bodyPr>
          <a:lstStyle/>
          <a:p>
            <a:pPr algn="ctr"/>
            <a:r>
              <a:rPr lang="en-AU" sz="1350" dirty="0" smtClean="0"/>
              <a:t>Independence</a:t>
            </a:r>
            <a:br>
              <a:rPr lang="en-AU" sz="1350" dirty="0" smtClean="0"/>
            </a:br>
            <a:r>
              <a:rPr lang="en-AU" sz="1350" dirty="0" smtClean="0"/>
              <a:t>(and imperialism)</a:t>
            </a:r>
            <a:endParaRPr lang="en-GB" sz="1350" dirty="0"/>
          </a:p>
        </p:txBody>
      </p:sp>
      <p:sp>
        <p:nvSpPr>
          <p:cNvPr id="7" name="TextBox 6"/>
          <p:cNvSpPr txBox="1"/>
          <p:nvPr/>
        </p:nvSpPr>
        <p:spPr>
          <a:xfrm>
            <a:off x="2155570" y="2780928"/>
            <a:ext cx="1912374" cy="507831"/>
          </a:xfrm>
          <a:prstGeom prst="rect">
            <a:avLst/>
          </a:prstGeom>
          <a:noFill/>
          <a:ln>
            <a:solidFill>
              <a:schemeClr val="tx1"/>
            </a:solidFill>
          </a:ln>
        </p:spPr>
        <p:txBody>
          <a:bodyPr wrap="square" rtlCol="0">
            <a:spAutoFit/>
          </a:bodyPr>
          <a:lstStyle/>
          <a:p>
            <a:pPr algn="ctr"/>
            <a:r>
              <a:rPr lang="en-AU" sz="1350" dirty="0"/>
              <a:t>Long boom</a:t>
            </a:r>
            <a:br>
              <a:rPr lang="en-AU" sz="1350" dirty="0"/>
            </a:br>
            <a:r>
              <a:rPr lang="en-AU" sz="1350" dirty="0"/>
              <a:t>(1948-1970</a:t>
            </a:r>
            <a:endParaRPr lang="en-GB" sz="1350" dirty="0"/>
          </a:p>
        </p:txBody>
      </p:sp>
      <p:sp>
        <p:nvSpPr>
          <p:cNvPr id="8" name="TextBox 7"/>
          <p:cNvSpPr txBox="1"/>
          <p:nvPr/>
        </p:nvSpPr>
        <p:spPr>
          <a:xfrm>
            <a:off x="4028352" y="3300124"/>
            <a:ext cx="1191720" cy="507831"/>
          </a:xfrm>
          <a:prstGeom prst="rect">
            <a:avLst/>
          </a:prstGeom>
          <a:noFill/>
          <a:ln>
            <a:solidFill>
              <a:schemeClr val="tx1"/>
            </a:solidFill>
          </a:ln>
        </p:spPr>
        <p:txBody>
          <a:bodyPr wrap="square" rtlCol="0">
            <a:spAutoFit/>
          </a:bodyPr>
          <a:lstStyle/>
          <a:p>
            <a:pPr algn="ctr"/>
            <a:r>
              <a:rPr lang="en-AU" sz="1350" dirty="0"/>
              <a:t>Stagflation</a:t>
            </a:r>
            <a:br>
              <a:rPr lang="en-AU" sz="1350" dirty="0"/>
            </a:br>
            <a:r>
              <a:rPr lang="en-AU" sz="1350" dirty="0"/>
              <a:t>(1979-81 )</a:t>
            </a:r>
            <a:endParaRPr lang="en-GB" sz="1350" dirty="0"/>
          </a:p>
        </p:txBody>
      </p:sp>
      <p:sp>
        <p:nvSpPr>
          <p:cNvPr id="9" name="TextBox 8"/>
          <p:cNvSpPr txBox="1"/>
          <p:nvPr/>
        </p:nvSpPr>
        <p:spPr>
          <a:xfrm>
            <a:off x="4972639" y="3810739"/>
            <a:ext cx="1244534" cy="715581"/>
          </a:xfrm>
          <a:prstGeom prst="rect">
            <a:avLst/>
          </a:prstGeom>
          <a:noFill/>
          <a:ln>
            <a:solidFill>
              <a:schemeClr val="tx1"/>
            </a:solidFill>
          </a:ln>
        </p:spPr>
        <p:txBody>
          <a:bodyPr wrap="square" rtlCol="0">
            <a:spAutoFit/>
          </a:bodyPr>
          <a:lstStyle/>
          <a:p>
            <a:pPr algn="ctr"/>
            <a:r>
              <a:rPr lang="en-AU" sz="1350" dirty="0"/>
              <a:t>The lost decade</a:t>
            </a:r>
            <a:br>
              <a:rPr lang="en-AU" sz="1350" dirty="0"/>
            </a:br>
            <a:r>
              <a:rPr lang="en-AU" sz="1350" dirty="0"/>
              <a:t>(1980s)</a:t>
            </a:r>
            <a:endParaRPr lang="en-GB" sz="1350" dirty="0"/>
          </a:p>
        </p:txBody>
      </p:sp>
      <p:sp>
        <p:nvSpPr>
          <p:cNvPr id="10" name="TextBox 9"/>
          <p:cNvSpPr txBox="1"/>
          <p:nvPr/>
        </p:nvSpPr>
        <p:spPr>
          <a:xfrm>
            <a:off x="6228184" y="4149080"/>
            <a:ext cx="1634686" cy="507831"/>
          </a:xfrm>
          <a:prstGeom prst="rect">
            <a:avLst/>
          </a:prstGeom>
          <a:noFill/>
          <a:ln>
            <a:solidFill>
              <a:schemeClr val="tx1"/>
            </a:solidFill>
          </a:ln>
        </p:spPr>
        <p:txBody>
          <a:bodyPr wrap="square" rtlCol="0">
            <a:spAutoFit/>
          </a:bodyPr>
          <a:lstStyle/>
          <a:p>
            <a:pPr algn="ctr"/>
            <a:r>
              <a:rPr lang="en-AU" sz="1350" dirty="0" smtClean="0"/>
              <a:t>The great </a:t>
            </a:r>
            <a:r>
              <a:rPr lang="en-AU" sz="1350" dirty="0"/>
              <a:t>moderation</a:t>
            </a:r>
            <a:endParaRPr lang="en-GB" sz="1350" dirty="0"/>
          </a:p>
        </p:txBody>
      </p:sp>
      <p:sp>
        <p:nvSpPr>
          <p:cNvPr id="11" name="TextBox 10"/>
          <p:cNvSpPr txBox="1"/>
          <p:nvPr/>
        </p:nvSpPr>
        <p:spPr>
          <a:xfrm rot="5400000">
            <a:off x="6111653" y="5544717"/>
            <a:ext cx="1085107" cy="300082"/>
          </a:xfrm>
          <a:prstGeom prst="rect">
            <a:avLst/>
          </a:prstGeom>
          <a:noFill/>
          <a:ln>
            <a:noFill/>
          </a:ln>
        </p:spPr>
        <p:txBody>
          <a:bodyPr wrap="square" rtlCol="0">
            <a:spAutoFit/>
          </a:bodyPr>
          <a:lstStyle/>
          <a:p>
            <a:pPr algn="ctr"/>
            <a:r>
              <a:rPr lang="en-AU" sz="1350" dirty="0" smtClean="0"/>
              <a:t>Asian crisis</a:t>
            </a:r>
            <a:endParaRPr lang="en-GB" sz="1350" dirty="0"/>
          </a:p>
        </p:txBody>
      </p:sp>
      <p:sp>
        <p:nvSpPr>
          <p:cNvPr id="13" name="TextBox 12"/>
          <p:cNvSpPr txBox="1"/>
          <p:nvPr/>
        </p:nvSpPr>
        <p:spPr>
          <a:xfrm>
            <a:off x="1435251" y="1797613"/>
            <a:ext cx="616469" cy="300082"/>
          </a:xfrm>
          <a:prstGeom prst="rect">
            <a:avLst/>
          </a:prstGeom>
          <a:noFill/>
          <a:ln>
            <a:solidFill>
              <a:schemeClr val="tx1"/>
            </a:solidFill>
          </a:ln>
        </p:spPr>
        <p:txBody>
          <a:bodyPr wrap="square" rtlCol="0">
            <a:spAutoFit/>
          </a:bodyPr>
          <a:lstStyle/>
          <a:p>
            <a:pPr algn="ctr"/>
            <a:r>
              <a:rPr lang="en-AU" sz="1350" dirty="0" smtClean="0"/>
              <a:t>WW2 </a:t>
            </a:r>
            <a:endParaRPr lang="en-GB" sz="1350" dirty="0"/>
          </a:p>
        </p:txBody>
      </p:sp>
      <p:sp>
        <p:nvSpPr>
          <p:cNvPr id="14" name="Up Arrow 13"/>
          <p:cNvSpPr/>
          <p:nvPr/>
        </p:nvSpPr>
        <p:spPr>
          <a:xfrm>
            <a:off x="7668344" y="4780922"/>
            <a:ext cx="112426" cy="3260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15" name="Up Arrow 14"/>
          <p:cNvSpPr/>
          <p:nvPr/>
        </p:nvSpPr>
        <p:spPr>
          <a:xfrm>
            <a:off x="7008221" y="4771555"/>
            <a:ext cx="112426" cy="3260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16" name="Up Arrow 15"/>
          <p:cNvSpPr/>
          <p:nvPr/>
        </p:nvSpPr>
        <p:spPr>
          <a:xfrm>
            <a:off x="6586828" y="4760313"/>
            <a:ext cx="112426" cy="3260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17" name="TextBox 16"/>
          <p:cNvSpPr txBox="1"/>
          <p:nvPr/>
        </p:nvSpPr>
        <p:spPr>
          <a:xfrm rot="5400000">
            <a:off x="7467190" y="5430354"/>
            <a:ext cx="558374" cy="300082"/>
          </a:xfrm>
          <a:prstGeom prst="rect">
            <a:avLst/>
          </a:prstGeom>
          <a:noFill/>
          <a:ln>
            <a:noFill/>
          </a:ln>
        </p:spPr>
        <p:txBody>
          <a:bodyPr wrap="square" rtlCol="0">
            <a:spAutoFit/>
          </a:bodyPr>
          <a:lstStyle/>
          <a:p>
            <a:pPr algn="ctr"/>
            <a:r>
              <a:rPr lang="en-AU" sz="1350" dirty="0"/>
              <a:t>GFC</a:t>
            </a:r>
            <a:endParaRPr lang="en-GB" sz="1350" dirty="0"/>
          </a:p>
        </p:txBody>
      </p:sp>
      <p:sp>
        <p:nvSpPr>
          <p:cNvPr id="18" name="TextBox 17"/>
          <p:cNvSpPr txBox="1"/>
          <p:nvPr/>
        </p:nvSpPr>
        <p:spPr>
          <a:xfrm>
            <a:off x="5153255" y="636635"/>
            <a:ext cx="3021564" cy="1615827"/>
          </a:xfrm>
          <a:prstGeom prst="rect">
            <a:avLst/>
          </a:prstGeom>
          <a:noFill/>
        </p:spPr>
        <p:txBody>
          <a:bodyPr wrap="square" rtlCol="0">
            <a:spAutoFit/>
          </a:bodyPr>
          <a:lstStyle/>
          <a:p>
            <a:pPr algn="ctr"/>
            <a:r>
              <a:rPr lang="en-AU" sz="3300" dirty="0"/>
              <a:t>The Global Economy</a:t>
            </a:r>
          </a:p>
          <a:p>
            <a:pPr algn="ctr"/>
            <a:r>
              <a:rPr lang="en-AU" sz="3300" dirty="0"/>
              <a:t>100 Years</a:t>
            </a:r>
            <a:endParaRPr lang="en-GB" sz="1350" dirty="0"/>
          </a:p>
        </p:txBody>
      </p:sp>
      <p:sp>
        <p:nvSpPr>
          <p:cNvPr id="19" name="TextBox 18"/>
          <p:cNvSpPr txBox="1"/>
          <p:nvPr/>
        </p:nvSpPr>
        <p:spPr>
          <a:xfrm>
            <a:off x="262334" y="1797613"/>
            <a:ext cx="616469" cy="300082"/>
          </a:xfrm>
          <a:prstGeom prst="rect">
            <a:avLst/>
          </a:prstGeom>
          <a:noFill/>
          <a:ln>
            <a:solidFill>
              <a:schemeClr val="tx1"/>
            </a:solidFill>
          </a:ln>
        </p:spPr>
        <p:txBody>
          <a:bodyPr wrap="square" rtlCol="0">
            <a:spAutoFit/>
          </a:bodyPr>
          <a:lstStyle/>
          <a:p>
            <a:pPr algn="ctr"/>
            <a:r>
              <a:rPr lang="en-AU" sz="1350" dirty="0"/>
              <a:t>WW1</a:t>
            </a:r>
            <a:endParaRPr lang="en-GB" sz="1350" dirty="0"/>
          </a:p>
        </p:txBody>
      </p:sp>
      <p:sp>
        <p:nvSpPr>
          <p:cNvPr id="20" name="TextBox 19"/>
          <p:cNvSpPr txBox="1"/>
          <p:nvPr/>
        </p:nvSpPr>
        <p:spPr>
          <a:xfrm rot="5400000">
            <a:off x="6575567" y="5445831"/>
            <a:ext cx="1085107" cy="507831"/>
          </a:xfrm>
          <a:prstGeom prst="rect">
            <a:avLst/>
          </a:prstGeom>
          <a:noFill/>
          <a:ln>
            <a:noFill/>
          </a:ln>
        </p:spPr>
        <p:txBody>
          <a:bodyPr wrap="square" rtlCol="0">
            <a:spAutoFit/>
          </a:bodyPr>
          <a:lstStyle/>
          <a:p>
            <a:pPr algn="ctr"/>
            <a:r>
              <a:rPr lang="en-AU" sz="1350" dirty="0" smtClean="0"/>
              <a:t>Dot Com bubble</a:t>
            </a:r>
            <a:endParaRPr lang="en-GB" sz="1350" dirty="0"/>
          </a:p>
        </p:txBody>
      </p:sp>
      <p:sp>
        <p:nvSpPr>
          <p:cNvPr id="21" name="TextBox 20"/>
          <p:cNvSpPr txBox="1"/>
          <p:nvPr/>
        </p:nvSpPr>
        <p:spPr>
          <a:xfrm>
            <a:off x="7870370" y="4505345"/>
            <a:ext cx="1166126" cy="715581"/>
          </a:xfrm>
          <a:prstGeom prst="rect">
            <a:avLst/>
          </a:prstGeom>
          <a:noFill/>
          <a:ln>
            <a:solidFill>
              <a:schemeClr val="tx1"/>
            </a:solidFill>
          </a:ln>
        </p:spPr>
        <p:txBody>
          <a:bodyPr wrap="square" rtlCol="0">
            <a:spAutoFit/>
          </a:bodyPr>
          <a:lstStyle/>
          <a:p>
            <a:pPr algn="ctr"/>
            <a:r>
              <a:rPr lang="en-AU" sz="1350" dirty="0" smtClean="0"/>
              <a:t>Trump: revolt of the plebs</a:t>
            </a:r>
          </a:p>
        </p:txBody>
      </p:sp>
    </p:spTree>
    <p:extLst>
      <p:ext uri="{BB962C8B-B14F-4D97-AF65-F5344CB8AC3E}">
        <p14:creationId xmlns:p14="http://schemas.microsoft.com/office/powerpoint/2010/main" val="38000626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115888"/>
            <a:ext cx="8229600" cy="922337"/>
          </a:xfrm>
        </p:spPr>
        <p:txBody>
          <a:bodyPr/>
          <a:lstStyle/>
          <a:p>
            <a:r>
              <a:rPr lang="en-US"/>
              <a:t>The long boom (1945-1975)</a:t>
            </a:r>
          </a:p>
        </p:txBody>
      </p:sp>
      <p:sp>
        <p:nvSpPr>
          <p:cNvPr id="149507" name="Rectangle 3"/>
          <p:cNvSpPr>
            <a:spLocks noGrp="1" noChangeArrowheads="1"/>
          </p:cNvSpPr>
          <p:nvPr>
            <p:ph idx="1"/>
          </p:nvPr>
        </p:nvSpPr>
        <p:spPr>
          <a:xfrm>
            <a:off x="519113" y="1268413"/>
            <a:ext cx="8229600" cy="5329237"/>
          </a:xfrm>
        </p:spPr>
        <p:txBody>
          <a:bodyPr/>
          <a:lstStyle/>
          <a:p>
            <a:pPr>
              <a:lnSpc>
                <a:spcPct val="80000"/>
              </a:lnSpc>
            </a:pPr>
            <a:r>
              <a:rPr lang="en-US" sz="2800" dirty="0"/>
              <a:t>The post-WW2 environment</a:t>
            </a:r>
          </a:p>
          <a:p>
            <a:pPr lvl="1">
              <a:lnSpc>
                <a:spcPct val="80000"/>
              </a:lnSpc>
            </a:pPr>
            <a:r>
              <a:rPr lang="en-US" sz="2400" dirty="0"/>
              <a:t>need for reconstruction (huge demand)</a:t>
            </a:r>
          </a:p>
          <a:p>
            <a:pPr lvl="1">
              <a:lnSpc>
                <a:spcPct val="80000"/>
              </a:lnSpc>
            </a:pPr>
            <a:r>
              <a:rPr lang="en-US" sz="2400" dirty="0"/>
              <a:t>increasing productivity (motor vehicles and cheap oil</a:t>
            </a:r>
            <a:r>
              <a:rPr lang="en-US" sz="2400" dirty="0" smtClean="0"/>
              <a:t>)</a:t>
            </a:r>
          </a:p>
          <a:p>
            <a:pPr lvl="1">
              <a:lnSpc>
                <a:spcPct val="80000"/>
              </a:lnSpc>
            </a:pPr>
            <a:r>
              <a:rPr lang="en-US" sz="2400" dirty="0" smtClean="0"/>
              <a:t>industrial capacity released by post-war </a:t>
            </a:r>
            <a:r>
              <a:rPr lang="en-US" sz="2400" dirty="0" err="1" smtClean="0"/>
              <a:t>demobilisation</a:t>
            </a:r>
            <a:endParaRPr lang="en-US" sz="2400" dirty="0"/>
          </a:p>
          <a:p>
            <a:pPr>
              <a:lnSpc>
                <a:spcPct val="80000"/>
              </a:lnSpc>
            </a:pPr>
            <a:r>
              <a:rPr lang="en-US" sz="2800" dirty="0"/>
              <a:t>The boom</a:t>
            </a:r>
          </a:p>
          <a:p>
            <a:pPr lvl="1">
              <a:lnSpc>
                <a:spcPct val="80000"/>
              </a:lnSpc>
            </a:pPr>
            <a:r>
              <a:rPr lang="en-US" sz="2400" dirty="0" smtClean="0"/>
              <a:t>capital, </a:t>
            </a:r>
            <a:r>
              <a:rPr lang="en-US" sz="2400" dirty="0" err="1" smtClean="0"/>
              <a:t>labour</a:t>
            </a:r>
            <a:r>
              <a:rPr lang="en-US" sz="2400" dirty="0" smtClean="0"/>
              <a:t> and technology brought </a:t>
            </a:r>
            <a:r>
              <a:rPr lang="en-US" sz="2400" dirty="0"/>
              <a:t>together to make things and services that people need and are able to pay for</a:t>
            </a:r>
          </a:p>
          <a:p>
            <a:pPr lvl="1">
              <a:lnSpc>
                <a:spcPct val="80000"/>
              </a:lnSpc>
            </a:pPr>
            <a:r>
              <a:rPr lang="en-AU" sz="2400" dirty="0"/>
              <a:t>increasing productivity (associated with </a:t>
            </a:r>
            <a:r>
              <a:rPr lang="en-US" sz="2400" dirty="0"/>
              <a:t>new technology) </a:t>
            </a:r>
            <a:r>
              <a:rPr lang="en-AU" sz="2400" dirty="0"/>
              <a:t>frees up labour to make new things and to recycle wages as consumption (hence more profit, investment and sales)</a:t>
            </a:r>
          </a:p>
          <a:p>
            <a:pPr lvl="1">
              <a:lnSpc>
                <a:spcPct val="80000"/>
              </a:lnSpc>
            </a:pPr>
            <a:r>
              <a:rPr lang="en-AU" sz="2400" dirty="0"/>
              <a:t>some ‘trickle down’ to the poor (associated with Keynesian policies) and to the Third World (benefiting from trade opportunities associated with rapid growth)</a:t>
            </a:r>
            <a:endParaRPr lang="en-US" sz="2400" dirty="0"/>
          </a:p>
        </p:txBody>
      </p:sp>
      <p:sp>
        <p:nvSpPr>
          <p:cNvPr id="4" name="Slide Number Placeholder 3"/>
          <p:cNvSpPr>
            <a:spLocks noGrp="1"/>
          </p:cNvSpPr>
          <p:nvPr>
            <p:ph type="sldNum" sz="quarter" idx="12"/>
          </p:nvPr>
        </p:nvSpPr>
        <p:spPr/>
        <p:txBody>
          <a:bodyPr/>
          <a:lstStyle/>
          <a:p>
            <a:fld id="{BBB4729F-647C-467A-97DE-BC73C7D0E395}" type="slidenum">
              <a:rPr lang="en-US" smtClean="0"/>
              <a:pPr/>
              <a:t>89</a:t>
            </a:fld>
            <a:endParaRPr lang="en-US"/>
          </a:p>
        </p:txBody>
      </p:sp>
    </p:spTree>
    <p:extLst>
      <p:ext uri="{BB962C8B-B14F-4D97-AF65-F5344CB8AC3E}">
        <p14:creationId xmlns:p14="http://schemas.microsoft.com/office/powerpoint/2010/main" val="2910292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86" t="68599" r="33064" b="6201"/>
          <a:stretch/>
        </p:blipFill>
        <p:spPr>
          <a:xfrm>
            <a:off x="-148524" y="260648"/>
            <a:ext cx="9329036" cy="3816424"/>
          </a:xfrm>
          <a:prstGeom prst="rect">
            <a:avLst/>
          </a:prstGeom>
        </p:spPr>
      </p:pic>
    </p:spTree>
    <p:extLst>
      <p:ext uri="{BB962C8B-B14F-4D97-AF65-F5344CB8AC3E}">
        <p14:creationId xmlns:p14="http://schemas.microsoft.com/office/powerpoint/2010/main" val="32325016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301625" y="44450"/>
            <a:ext cx="8540750" cy="1081088"/>
          </a:xfrm>
        </p:spPr>
        <p:txBody>
          <a:bodyPr>
            <a:normAutofit fontScale="90000"/>
          </a:bodyPr>
          <a:lstStyle/>
          <a:p>
            <a:r>
              <a:rPr lang="en-US" sz="3600"/>
              <a:t>1975-8</a:t>
            </a:r>
            <a:r>
              <a:rPr lang="en-US" altLang="zh-CN" sz="3600">
                <a:ea typeface="宋体" charset="-122"/>
              </a:rPr>
              <a:t>5</a:t>
            </a:r>
            <a:r>
              <a:rPr lang="en-US" sz="3600"/>
              <a:t> - Stagflation and the failure of Keynesianism</a:t>
            </a:r>
          </a:p>
        </p:txBody>
      </p:sp>
      <p:sp>
        <p:nvSpPr>
          <p:cNvPr id="261123" name="Rectangle 3"/>
          <p:cNvSpPr>
            <a:spLocks noGrp="1" noChangeArrowheads="1"/>
          </p:cNvSpPr>
          <p:nvPr>
            <p:ph idx="1"/>
          </p:nvPr>
        </p:nvSpPr>
        <p:spPr>
          <a:xfrm>
            <a:off x="301625" y="1268412"/>
            <a:ext cx="8540750" cy="5400947"/>
          </a:xfrm>
        </p:spPr>
        <p:txBody>
          <a:bodyPr>
            <a:noAutofit/>
          </a:bodyPr>
          <a:lstStyle/>
          <a:p>
            <a:pPr>
              <a:lnSpc>
                <a:spcPct val="80000"/>
              </a:lnSpc>
            </a:pPr>
            <a:r>
              <a:rPr lang="en-US" sz="2400" dirty="0"/>
              <a:t>Recession (cyclical slowdown on top of structural over-production)</a:t>
            </a:r>
          </a:p>
          <a:p>
            <a:pPr lvl="1">
              <a:lnSpc>
                <a:spcPct val="80000"/>
              </a:lnSpc>
            </a:pPr>
            <a:r>
              <a:rPr lang="en-AU" sz="2000" dirty="0"/>
              <a:t>growing imbalance between productive capacity and market demand; </a:t>
            </a:r>
          </a:p>
          <a:p>
            <a:pPr lvl="1">
              <a:lnSpc>
                <a:spcPct val="80000"/>
              </a:lnSpc>
            </a:pPr>
            <a:r>
              <a:rPr lang="en-AU" sz="2000" dirty="0"/>
              <a:t>emergence of ‘jobless growth’; weakening role of employment </a:t>
            </a:r>
            <a:r>
              <a:rPr lang="en-AU" sz="2000" dirty="0" smtClean="0"/>
              <a:t>and wages in maintaining consumption</a:t>
            </a:r>
            <a:endParaRPr lang="en-US" sz="2000" dirty="0"/>
          </a:p>
          <a:p>
            <a:pPr>
              <a:lnSpc>
                <a:spcPct val="80000"/>
              </a:lnSpc>
            </a:pPr>
            <a:r>
              <a:rPr lang="en-US" sz="2400" dirty="0"/>
              <a:t>Emerging inflation </a:t>
            </a:r>
          </a:p>
          <a:p>
            <a:pPr lvl="1">
              <a:lnSpc>
                <a:spcPct val="80000"/>
              </a:lnSpc>
            </a:pPr>
            <a:r>
              <a:rPr lang="en-US" sz="2000" dirty="0" smtClean="0"/>
              <a:t>Keynesian counter-cyclical policies deployed to contain the slow down; </a:t>
            </a:r>
            <a:r>
              <a:rPr lang="en-US" altLang="zh-CN" sz="2000" dirty="0" smtClean="0">
                <a:ea typeface="宋体" charset="-122"/>
              </a:rPr>
              <a:t>ineffective (because slow down structural, not cyclical) but </a:t>
            </a:r>
            <a:r>
              <a:rPr lang="en-US" sz="2000" dirty="0" smtClean="0"/>
              <a:t>contribute to inflation because increase money supply without boosting employment and economic activity at the cost of budget deficits and inflation</a:t>
            </a:r>
          </a:p>
          <a:p>
            <a:pPr lvl="1">
              <a:lnSpc>
                <a:spcPct val="80000"/>
              </a:lnSpc>
            </a:pPr>
            <a:r>
              <a:rPr lang="en-US" sz="2000" dirty="0" smtClean="0"/>
              <a:t>increasing price pressures as different players seek to defend against price increases fought out through various forms of monopoly power (oil with OPEC, </a:t>
            </a:r>
            <a:r>
              <a:rPr lang="en-US" sz="2000" dirty="0" err="1" smtClean="0"/>
              <a:t>labour</a:t>
            </a:r>
            <a:r>
              <a:rPr lang="en-US" sz="2000" dirty="0" smtClean="0"/>
              <a:t> with strong unions, brand names and protected technologies)</a:t>
            </a:r>
          </a:p>
          <a:p>
            <a:pPr lvl="1">
              <a:lnSpc>
                <a:spcPct val="80000"/>
              </a:lnSpc>
            </a:pPr>
            <a:r>
              <a:rPr lang="en-AU" sz="2000" dirty="0" smtClean="0"/>
              <a:t>goods </a:t>
            </a:r>
            <a:r>
              <a:rPr lang="en-AU" sz="2000" dirty="0"/>
              <a:t>and services for the Vietnam </a:t>
            </a:r>
            <a:r>
              <a:rPr lang="en-AU" sz="2000" dirty="0" smtClean="0"/>
              <a:t>war flood </a:t>
            </a:r>
            <a:r>
              <a:rPr lang="en-AU" sz="2000" dirty="0"/>
              <a:t>the world with dollars (increase of global money supply) lead to inflation and depreciation of the dollar (leads to rejection of </a:t>
            </a:r>
            <a:r>
              <a:rPr lang="en-AU" sz="2000" dirty="0" smtClean="0"/>
              <a:t>gold </a:t>
            </a:r>
            <a:r>
              <a:rPr lang="en-AU" sz="2000" dirty="0"/>
              <a:t>standard in 1972</a:t>
            </a:r>
            <a:r>
              <a:rPr lang="en-AU" sz="2000" dirty="0" smtClean="0"/>
              <a:t>)</a:t>
            </a:r>
            <a:endParaRPr lang="en-US" sz="2000" dirty="0"/>
          </a:p>
        </p:txBody>
      </p:sp>
      <p:sp>
        <p:nvSpPr>
          <p:cNvPr id="4" name="Slide Number Placeholder 3"/>
          <p:cNvSpPr>
            <a:spLocks noGrp="1"/>
          </p:cNvSpPr>
          <p:nvPr>
            <p:ph type="sldNum" sz="quarter" idx="12"/>
          </p:nvPr>
        </p:nvSpPr>
        <p:spPr/>
        <p:txBody>
          <a:bodyPr/>
          <a:lstStyle/>
          <a:p>
            <a:fld id="{BBB4729F-647C-467A-97DE-BC73C7D0E395}" type="slidenum">
              <a:rPr lang="en-US" smtClean="0"/>
              <a:pPr/>
              <a:t>90</a:t>
            </a:fld>
            <a:endParaRPr lang="en-US"/>
          </a:p>
        </p:txBody>
      </p:sp>
    </p:spTree>
    <p:extLst>
      <p:ext uri="{BB962C8B-B14F-4D97-AF65-F5344CB8AC3E}">
        <p14:creationId xmlns:p14="http://schemas.microsoft.com/office/powerpoint/2010/main" val="24508447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normAutofit fontScale="90000"/>
          </a:bodyPr>
          <a:lstStyle/>
          <a:p>
            <a:r>
              <a:rPr lang="en-US" dirty="0" smtClean="0"/>
              <a:t>1981: Reagan, Thatcher and monetarism</a:t>
            </a:r>
            <a:endParaRPr lang="en-US" dirty="0"/>
          </a:p>
        </p:txBody>
      </p:sp>
      <p:sp>
        <p:nvSpPr>
          <p:cNvPr id="259075" name="Rectangle 3"/>
          <p:cNvSpPr>
            <a:spLocks noGrp="1" noChangeArrowheads="1"/>
          </p:cNvSpPr>
          <p:nvPr>
            <p:ph idx="1"/>
          </p:nvPr>
        </p:nvSpPr>
        <p:spPr/>
        <p:txBody>
          <a:bodyPr>
            <a:normAutofit fontScale="85000" lnSpcReduction="20000"/>
          </a:bodyPr>
          <a:lstStyle/>
          <a:p>
            <a:r>
              <a:rPr lang="en-AU" sz="2800" dirty="0"/>
              <a:t>Monetarism </a:t>
            </a:r>
            <a:endParaRPr lang="en-AU" sz="2800" dirty="0" smtClean="0"/>
          </a:p>
          <a:p>
            <a:pPr lvl="1"/>
            <a:r>
              <a:rPr lang="en-AU" sz="2400" dirty="0" smtClean="0"/>
              <a:t>defeats Keynesianism </a:t>
            </a:r>
          </a:p>
          <a:p>
            <a:pPr lvl="1"/>
            <a:r>
              <a:rPr lang="en-AU" sz="2400" dirty="0" smtClean="0"/>
              <a:t>public debt and counter-cyclical public spending not working</a:t>
            </a:r>
            <a:endParaRPr lang="en-US" sz="2400" dirty="0"/>
          </a:p>
          <a:p>
            <a:pPr lvl="1"/>
            <a:r>
              <a:rPr lang="en-US" sz="2400" dirty="0" smtClean="0"/>
              <a:t>argues </a:t>
            </a:r>
            <a:r>
              <a:rPr lang="en-US" sz="2400" dirty="0"/>
              <a:t>for sole reliance on interest rates to control the business cycle</a:t>
            </a:r>
          </a:p>
          <a:p>
            <a:r>
              <a:rPr lang="en-US" sz="2800" dirty="0" smtClean="0"/>
              <a:t>Reagan and Thatcher</a:t>
            </a:r>
          </a:p>
          <a:p>
            <a:pPr lvl="1"/>
            <a:r>
              <a:rPr lang="en-US" sz="2400" dirty="0" err="1" smtClean="0"/>
              <a:t>organised</a:t>
            </a:r>
            <a:r>
              <a:rPr lang="en-US" sz="2400" dirty="0" smtClean="0"/>
              <a:t> </a:t>
            </a:r>
            <a:r>
              <a:rPr lang="en-US" sz="2400" dirty="0" err="1" smtClean="0"/>
              <a:t>labour</a:t>
            </a:r>
            <a:r>
              <a:rPr lang="en-US" sz="2400" dirty="0" smtClean="0"/>
              <a:t> to blame for inflation and recession; break the unions</a:t>
            </a:r>
          </a:p>
          <a:p>
            <a:pPr lvl="1"/>
            <a:r>
              <a:rPr lang="en-US" sz="2400" dirty="0" smtClean="0"/>
              <a:t>‘fight inflation first’: steep increases in interest rates deepen recession</a:t>
            </a:r>
          </a:p>
          <a:p>
            <a:pPr lvl="2"/>
            <a:r>
              <a:rPr lang="en-US" sz="2200" dirty="0" smtClean="0"/>
              <a:t>slows the economy, decreases demand, controls price increases</a:t>
            </a:r>
          </a:p>
          <a:p>
            <a:pPr lvl="2"/>
            <a:r>
              <a:rPr lang="en-US" sz="2200" dirty="0" smtClean="0"/>
              <a:t>increased unemployment, weakens the unions and controls wages growth (accompanied by aggressive industrial relations strategies)</a:t>
            </a:r>
          </a:p>
        </p:txBody>
      </p:sp>
      <p:sp>
        <p:nvSpPr>
          <p:cNvPr id="4" name="Slide Number Placeholder 3"/>
          <p:cNvSpPr>
            <a:spLocks noGrp="1"/>
          </p:cNvSpPr>
          <p:nvPr>
            <p:ph type="sldNum" sz="quarter" idx="12"/>
          </p:nvPr>
        </p:nvSpPr>
        <p:spPr/>
        <p:txBody>
          <a:bodyPr/>
          <a:lstStyle/>
          <a:p>
            <a:fld id="{BBB4729F-647C-467A-97DE-BC73C7D0E395}" type="slidenum">
              <a:rPr lang="en-US" smtClean="0"/>
              <a:pPr/>
              <a:t>91</a:t>
            </a:fld>
            <a:endParaRPr lang="en-US"/>
          </a:p>
        </p:txBody>
      </p:sp>
    </p:spTree>
    <p:extLst>
      <p:ext uri="{BB962C8B-B14F-4D97-AF65-F5344CB8AC3E}">
        <p14:creationId xmlns:p14="http://schemas.microsoft.com/office/powerpoint/2010/main" val="4528501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58738"/>
            <a:ext cx="8229600" cy="993775"/>
          </a:xfrm>
        </p:spPr>
        <p:txBody>
          <a:bodyPr/>
          <a:lstStyle/>
          <a:p>
            <a:r>
              <a:rPr lang="en-US" dirty="0"/>
              <a:t>The Debt Trap</a:t>
            </a:r>
          </a:p>
        </p:txBody>
      </p:sp>
      <p:sp>
        <p:nvSpPr>
          <p:cNvPr id="263171" name="Rectangle 3"/>
          <p:cNvSpPr>
            <a:spLocks noGrp="1" noChangeArrowheads="1"/>
          </p:cNvSpPr>
          <p:nvPr>
            <p:ph idx="1"/>
          </p:nvPr>
        </p:nvSpPr>
        <p:spPr>
          <a:xfrm>
            <a:off x="547688" y="1125538"/>
            <a:ext cx="8139112" cy="5472112"/>
          </a:xfrm>
        </p:spPr>
        <p:txBody>
          <a:bodyPr/>
          <a:lstStyle/>
          <a:p>
            <a:pPr>
              <a:lnSpc>
                <a:spcPct val="80000"/>
              </a:lnSpc>
            </a:pPr>
            <a:r>
              <a:rPr lang="en-AU" sz="2800" dirty="0"/>
              <a:t>The trap set</a:t>
            </a:r>
            <a:endParaRPr lang="en-US" sz="2800" dirty="0"/>
          </a:p>
          <a:p>
            <a:pPr lvl="1">
              <a:lnSpc>
                <a:spcPct val="80000"/>
              </a:lnSpc>
            </a:pPr>
            <a:r>
              <a:rPr lang="en-US" sz="2400" dirty="0"/>
              <a:t>1973: OPEC price rise; oil producers flush with cash; deposited in banks</a:t>
            </a:r>
          </a:p>
          <a:p>
            <a:pPr lvl="1">
              <a:lnSpc>
                <a:spcPct val="80000"/>
              </a:lnSpc>
            </a:pPr>
            <a:r>
              <a:rPr lang="en-US" sz="2400" dirty="0"/>
              <a:t>Banks send salesmen around the world lending money at low and negative interest rates (negative after taking inflation into account)</a:t>
            </a:r>
          </a:p>
          <a:p>
            <a:pPr lvl="2">
              <a:lnSpc>
                <a:spcPct val="80000"/>
              </a:lnSpc>
            </a:pPr>
            <a:r>
              <a:rPr lang="en-US" sz="2000" dirty="0"/>
              <a:t>lending to corporations (but with government guarantee) in South America</a:t>
            </a:r>
          </a:p>
          <a:p>
            <a:pPr lvl="2">
              <a:lnSpc>
                <a:spcPct val="80000"/>
              </a:lnSpc>
            </a:pPr>
            <a:r>
              <a:rPr lang="en-US" sz="2000" dirty="0"/>
              <a:t>lending direct to governments in Africa</a:t>
            </a:r>
          </a:p>
          <a:p>
            <a:pPr>
              <a:lnSpc>
                <a:spcPct val="80000"/>
              </a:lnSpc>
            </a:pPr>
            <a:r>
              <a:rPr lang="en-AU" sz="2800" dirty="0"/>
              <a:t>The trap sprung</a:t>
            </a:r>
            <a:endParaRPr lang="en-US" sz="2800" dirty="0"/>
          </a:p>
          <a:p>
            <a:pPr lvl="1">
              <a:lnSpc>
                <a:spcPct val="80000"/>
              </a:lnSpc>
            </a:pPr>
            <a:r>
              <a:rPr lang="en-US" sz="2400" dirty="0"/>
              <a:t>1980: interest rates escalate (peaking at 17% in the US in 1981) at a time of recession, imposing repayment and servicing burdens that many poor countries could not carry</a:t>
            </a:r>
          </a:p>
          <a:p>
            <a:pPr lvl="1">
              <a:lnSpc>
                <a:spcPct val="80000"/>
              </a:lnSpc>
            </a:pPr>
            <a:r>
              <a:rPr lang="en-AU" sz="2400" dirty="0"/>
              <a:t>the 1980s as ‘the lost decade’</a:t>
            </a:r>
          </a:p>
          <a:p>
            <a:pPr lvl="1">
              <a:lnSpc>
                <a:spcPct val="80000"/>
              </a:lnSpc>
            </a:pPr>
            <a:r>
              <a:rPr lang="en-AU" sz="2400" dirty="0"/>
              <a:t>1984 global resource flows reverse</a:t>
            </a:r>
            <a:endParaRPr lang="en-US" sz="2400" dirty="0"/>
          </a:p>
        </p:txBody>
      </p:sp>
      <p:sp>
        <p:nvSpPr>
          <p:cNvPr id="4" name="Slide Number Placeholder 3"/>
          <p:cNvSpPr>
            <a:spLocks noGrp="1"/>
          </p:cNvSpPr>
          <p:nvPr>
            <p:ph type="sldNum" sz="quarter" idx="12"/>
          </p:nvPr>
        </p:nvSpPr>
        <p:spPr/>
        <p:txBody>
          <a:bodyPr/>
          <a:lstStyle/>
          <a:p>
            <a:fld id="{BBB4729F-647C-467A-97DE-BC73C7D0E395}" type="slidenum">
              <a:rPr lang="en-US" smtClean="0"/>
              <a:pPr/>
              <a:t>92</a:t>
            </a:fld>
            <a:endParaRPr lang="en-US"/>
          </a:p>
        </p:txBody>
      </p:sp>
    </p:spTree>
    <p:extLst>
      <p:ext uri="{BB962C8B-B14F-4D97-AF65-F5344CB8AC3E}">
        <p14:creationId xmlns:p14="http://schemas.microsoft.com/office/powerpoint/2010/main" val="8859903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14463"/>
            <a:ext cx="8229600" cy="993775"/>
          </a:xfrm>
        </p:spPr>
        <p:txBody>
          <a:bodyPr/>
          <a:lstStyle/>
          <a:p>
            <a:r>
              <a:rPr lang="en-US" dirty="0"/>
              <a:t>The Debt Trap</a:t>
            </a:r>
          </a:p>
        </p:txBody>
      </p:sp>
      <p:sp>
        <p:nvSpPr>
          <p:cNvPr id="263171" name="Rectangle 3"/>
          <p:cNvSpPr>
            <a:spLocks noGrp="1" noChangeArrowheads="1"/>
          </p:cNvSpPr>
          <p:nvPr>
            <p:ph idx="1"/>
          </p:nvPr>
        </p:nvSpPr>
        <p:spPr>
          <a:xfrm>
            <a:off x="547688" y="1125538"/>
            <a:ext cx="8139112" cy="5472112"/>
          </a:xfrm>
        </p:spPr>
        <p:txBody>
          <a:bodyPr/>
          <a:lstStyle/>
          <a:p>
            <a:pPr>
              <a:lnSpc>
                <a:spcPct val="80000"/>
              </a:lnSpc>
            </a:pPr>
            <a:r>
              <a:rPr lang="en-AU" sz="2800" dirty="0"/>
              <a:t>The trap set</a:t>
            </a:r>
            <a:endParaRPr lang="en-US" sz="2800" dirty="0"/>
          </a:p>
          <a:p>
            <a:pPr lvl="1">
              <a:lnSpc>
                <a:spcPct val="80000"/>
              </a:lnSpc>
            </a:pPr>
            <a:r>
              <a:rPr lang="en-US" sz="2400" dirty="0"/>
              <a:t>1973: OPEC price rise; oil producers flush with cash; deposited in banks</a:t>
            </a:r>
          </a:p>
          <a:p>
            <a:pPr lvl="1">
              <a:lnSpc>
                <a:spcPct val="80000"/>
              </a:lnSpc>
            </a:pPr>
            <a:r>
              <a:rPr lang="en-US" sz="2400" dirty="0"/>
              <a:t>Banks send salesmen around the world lending money at low and negative interest rates (negative after taking inflation into account)</a:t>
            </a:r>
          </a:p>
          <a:p>
            <a:pPr lvl="2">
              <a:lnSpc>
                <a:spcPct val="80000"/>
              </a:lnSpc>
            </a:pPr>
            <a:r>
              <a:rPr lang="en-US" sz="2000" dirty="0"/>
              <a:t>lending to corporations (but with government guarantee) in South America</a:t>
            </a:r>
          </a:p>
          <a:p>
            <a:pPr lvl="2">
              <a:lnSpc>
                <a:spcPct val="80000"/>
              </a:lnSpc>
            </a:pPr>
            <a:r>
              <a:rPr lang="en-US" sz="2000" dirty="0"/>
              <a:t>lending direct to governments in Africa</a:t>
            </a:r>
          </a:p>
          <a:p>
            <a:pPr>
              <a:lnSpc>
                <a:spcPct val="80000"/>
              </a:lnSpc>
            </a:pPr>
            <a:r>
              <a:rPr lang="en-AU" sz="2800" dirty="0"/>
              <a:t>The trap sprung</a:t>
            </a:r>
            <a:endParaRPr lang="en-US" sz="2800" dirty="0"/>
          </a:p>
          <a:p>
            <a:pPr lvl="1">
              <a:lnSpc>
                <a:spcPct val="80000"/>
              </a:lnSpc>
            </a:pPr>
            <a:r>
              <a:rPr lang="en-US" sz="2400" dirty="0"/>
              <a:t>1980: interest rates escalate (peaking at 17% in the US in 1981) at a time of recession, imposing repayment and servicing burdens that many poor countries could not carry</a:t>
            </a:r>
          </a:p>
          <a:p>
            <a:pPr lvl="1">
              <a:lnSpc>
                <a:spcPct val="80000"/>
              </a:lnSpc>
            </a:pPr>
            <a:r>
              <a:rPr lang="en-AU" sz="2400" dirty="0"/>
              <a:t>the 1980s as ‘the lost decade’</a:t>
            </a:r>
          </a:p>
          <a:p>
            <a:pPr lvl="1">
              <a:lnSpc>
                <a:spcPct val="80000"/>
              </a:lnSpc>
            </a:pPr>
            <a:r>
              <a:rPr lang="en-AU" sz="2400" dirty="0"/>
              <a:t>1984 global resource flows reverse</a:t>
            </a:r>
            <a:endParaRPr lang="en-US" sz="2400" dirty="0"/>
          </a:p>
        </p:txBody>
      </p:sp>
      <p:sp>
        <p:nvSpPr>
          <p:cNvPr id="4" name="Slide Number Placeholder 3"/>
          <p:cNvSpPr>
            <a:spLocks noGrp="1"/>
          </p:cNvSpPr>
          <p:nvPr>
            <p:ph type="sldNum" sz="quarter" idx="12"/>
          </p:nvPr>
        </p:nvSpPr>
        <p:spPr/>
        <p:txBody>
          <a:bodyPr/>
          <a:lstStyle/>
          <a:p>
            <a:fld id="{BBB4729F-647C-467A-97DE-BC73C7D0E395}" type="slidenum">
              <a:rPr lang="en-US" smtClean="0"/>
              <a:pPr/>
              <a:t>93</a:t>
            </a:fld>
            <a:endParaRPr lang="en-US"/>
          </a:p>
        </p:txBody>
      </p:sp>
      <p:pic>
        <p:nvPicPr>
          <p:cNvPr id="2" name="Picture 1"/>
          <p:cNvPicPr>
            <a:picLocks noChangeAspect="1"/>
          </p:cNvPicPr>
          <p:nvPr/>
        </p:nvPicPr>
        <p:blipFill>
          <a:blip r:embed="rId3"/>
          <a:stretch>
            <a:fillRect/>
          </a:stretch>
        </p:blipFill>
        <p:spPr>
          <a:xfrm rot="21109924">
            <a:off x="1187624" y="1196752"/>
            <a:ext cx="6313717" cy="4263863"/>
          </a:xfrm>
          <a:prstGeom prst="rect">
            <a:avLst/>
          </a:prstGeom>
          <a:ln w="15875">
            <a:solidFill>
              <a:schemeClr val="tx1"/>
            </a:solidFill>
          </a:ln>
        </p:spPr>
      </p:pic>
    </p:spTree>
    <p:extLst>
      <p:ext uri="{BB962C8B-B14F-4D97-AF65-F5344CB8AC3E}">
        <p14:creationId xmlns:p14="http://schemas.microsoft.com/office/powerpoint/2010/main" val="3303932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274638"/>
            <a:ext cx="8229600" cy="850106"/>
          </a:xfrm>
        </p:spPr>
        <p:txBody>
          <a:bodyPr/>
          <a:lstStyle/>
          <a:p>
            <a:r>
              <a:rPr lang="en-AU" sz="4000" dirty="0"/>
              <a:t>The ‘Sub-prime Mortgage Crisis’</a:t>
            </a:r>
            <a:endParaRPr lang="en-US" sz="4000" dirty="0"/>
          </a:p>
        </p:txBody>
      </p:sp>
      <p:sp>
        <p:nvSpPr>
          <p:cNvPr id="257027" name="Rectangle 3"/>
          <p:cNvSpPr>
            <a:spLocks noGrp="1" noChangeArrowheads="1"/>
          </p:cNvSpPr>
          <p:nvPr>
            <p:ph idx="1"/>
          </p:nvPr>
        </p:nvSpPr>
        <p:spPr>
          <a:xfrm>
            <a:off x="467544" y="1412776"/>
            <a:ext cx="8229600" cy="5112568"/>
          </a:xfrm>
        </p:spPr>
        <p:txBody>
          <a:bodyPr>
            <a:normAutofit/>
          </a:bodyPr>
          <a:lstStyle/>
          <a:p>
            <a:pPr>
              <a:lnSpc>
                <a:spcPct val="80000"/>
              </a:lnSpc>
            </a:pPr>
            <a:r>
              <a:rPr lang="en-AU" sz="2400" dirty="0"/>
              <a:t>Asset bubbles burst; ‘wealth’ becomes ‘debt’</a:t>
            </a:r>
          </a:p>
          <a:p>
            <a:pPr>
              <a:lnSpc>
                <a:spcPct val="80000"/>
              </a:lnSpc>
            </a:pPr>
            <a:r>
              <a:rPr lang="en-AU" sz="2400" dirty="0"/>
              <a:t>Extensive use of doubtful collateral (securitised debt) to support borrowing revealed</a:t>
            </a:r>
          </a:p>
          <a:p>
            <a:pPr>
              <a:lnSpc>
                <a:spcPct val="80000"/>
              </a:lnSpc>
            </a:pPr>
            <a:r>
              <a:rPr lang="en-AU" sz="2400" dirty="0"/>
              <a:t>Credit squeeze: banks globally withhold credit because of their exposure to doubtful </a:t>
            </a:r>
            <a:r>
              <a:rPr lang="en-AU" sz="2400" dirty="0" smtClean="0"/>
              <a:t>loans (deleveraging)</a:t>
            </a:r>
            <a:endParaRPr lang="en-AU" sz="2400" dirty="0"/>
          </a:p>
          <a:p>
            <a:pPr>
              <a:lnSpc>
                <a:spcPct val="80000"/>
              </a:lnSpc>
            </a:pPr>
            <a:r>
              <a:rPr lang="en-AU" sz="2400" dirty="0"/>
              <a:t>Consumption contracts (credit dries up; saving preferred because of threat of recession) </a:t>
            </a:r>
          </a:p>
          <a:p>
            <a:pPr>
              <a:lnSpc>
                <a:spcPct val="80000"/>
              </a:lnSpc>
            </a:pPr>
            <a:r>
              <a:rPr lang="en-AU" sz="2400" dirty="0"/>
              <a:t>Production and employment contract because credit dries up and consumption slows</a:t>
            </a:r>
          </a:p>
          <a:p>
            <a:pPr>
              <a:lnSpc>
                <a:spcPct val="80000"/>
              </a:lnSpc>
            </a:pPr>
            <a:r>
              <a:rPr lang="en-AU" sz="2400" dirty="0"/>
              <a:t>Global recession looms because of significance of US market to exporters globally</a:t>
            </a:r>
            <a:endParaRPr lang="en-US" sz="2400" dirty="0"/>
          </a:p>
          <a:p>
            <a:pPr>
              <a:lnSpc>
                <a:spcPct val="80000"/>
              </a:lnSpc>
            </a:pPr>
            <a:r>
              <a:rPr lang="en-AU" sz="2400" dirty="0"/>
              <a:t>Risk of foreign holders of US bonds selling off or stopping buying bonds (buy oil futures instead or spend on crisis) </a:t>
            </a:r>
          </a:p>
          <a:p>
            <a:pPr>
              <a:lnSpc>
                <a:spcPct val="80000"/>
              </a:lnSpc>
            </a:pPr>
            <a:r>
              <a:rPr lang="en-AU" sz="2400" dirty="0"/>
              <a:t>Risk of USD </a:t>
            </a:r>
            <a:r>
              <a:rPr lang="en-AU" sz="2400" dirty="0" smtClean="0"/>
              <a:t>falling</a:t>
            </a:r>
          </a:p>
        </p:txBody>
      </p:sp>
      <p:sp>
        <p:nvSpPr>
          <p:cNvPr id="4" name="Slide Number Placeholder 3"/>
          <p:cNvSpPr>
            <a:spLocks noGrp="1"/>
          </p:cNvSpPr>
          <p:nvPr>
            <p:ph type="sldNum" sz="quarter" idx="12"/>
          </p:nvPr>
        </p:nvSpPr>
        <p:spPr/>
        <p:txBody>
          <a:bodyPr/>
          <a:lstStyle/>
          <a:p>
            <a:fld id="{BBB4729F-647C-467A-97DE-BC73C7D0E395}" type="slidenum">
              <a:rPr lang="en-US" smtClean="0"/>
              <a:pPr/>
              <a:t>94</a:t>
            </a:fld>
            <a:endParaRPr lang="en-US"/>
          </a:p>
        </p:txBody>
      </p:sp>
    </p:spTree>
    <p:extLst>
      <p:ext uri="{BB962C8B-B14F-4D97-AF65-F5344CB8AC3E}">
        <p14:creationId xmlns:p14="http://schemas.microsoft.com/office/powerpoint/2010/main" val="41559838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274638"/>
            <a:ext cx="8229600" cy="850106"/>
          </a:xfrm>
        </p:spPr>
        <p:txBody>
          <a:bodyPr/>
          <a:lstStyle/>
          <a:p>
            <a:r>
              <a:rPr lang="en-AU" sz="4000" dirty="0"/>
              <a:t>The ‘Sub-prime Mortgage Crisis’</a:t>
            </a:r>
            <a:endParaRPr lang="en-US" sz="4000" dirty="0"/>
          </a:p>
        </p:txBody>
      </p:sp>
      <p:sp>
        <p:nvSpPr>
          <p:cNvPr id="257027" name="Rectangle 3"/>
          <p:cNvSpPr>
            <a:spLocks noGrp="1" noChangeArrowheads="1"/>
          </p:cNvSpPr>
          <p:nvPr>
            <p:ph idx="1"/>
          </p:nvPr>
        </p:nvSpPr>
        <p:spPr>
          <a:xfrm>
            <a:off x="467544" y="1412776"/>
            <a:ext cx="8229600" cy="5112568"/>
          </a:xfrm>
        </p:spPr>
        <p:txBody>
          <a:bodyPr>
            <a:normAutofit/>
          </a:bodyPr>
          <a:lstStyle/>
          <a:p>
            <a:pPr>
              <a:lnSpc>
                <a:spcPct val="80000"/>
              </a:lnSpc>
            </a:pPr>
            <a:r>
              <a:rPr lang="en-AU" sz="2400" dirty="0"/>
              <a:t>Asset bubbles burst; ‘wealth’ becomes ‘debt’</a:t>
            </a:r>
          </a:p>
          <a:p>
            <a:pPr>
              <a:lnSpc>
                <a:spcPct val="80000"/>
              </a:lnSpc>
            </a:pPr>
            <a:r>
              <a:rPr lang="en-AU" sz="2400" dirty="0"/>
              <a:t>Extensive use of doubtful collateral (securitised debt) to support borrowing revealed</a:t>
            </a:r>
          </a:p>
          <a:p>
            <a:pPr>
              <a:lnSpc>
                <a:spcPct val="80000"/>
              </a:lnSpc>
            </a:pPr>
            <a:r>
              <a:rPr lang="en-AU" sz="2400" dirty="0"/>
              <a:t>Credit squeeze: banks globally withhold credit because of their exposure to doubtful </a:t>
            </a:r>
            <a:r>
              <a:rPr lang="en-AU" sz="2400" dirty="0" smtClean="0"/>
              <a:t>loans (deleveraging)</a:t>
            </a:r>
            <a:endParaRPr lang="en-AU" sz="2400" dirty="0"/>
          </a:p>
          <a:p>
            <a:pPr>
              <a:lnSpc>
                <a:spcPct val="80000"/>
              </a:lnSpc>
            </a:pPr>
            <a:r>
              <a:rPr lang="en-AU" sz="2400" dirty="0"/>
              <a:t>Consumption contracts (credit dries up; saving preferred because of threat of recession) </a:t>
            </a:r>
          </a:p>
          <a:p>
            <a:pPr>
              <a:lnSpc>
                <a:spcPct val="80000"/>
              </a:lnSpc>
            </a:pPr>
            <a:r>
              <a:rPr lang="en-AU" sz="2400" dirty="0"/>
              <a:t>Production and employment contract because credit dries up and consumption slows</a:t>
            </a:r>
          </a:p>
          <a:p>
            <a:pPr>
              <a:lnSpc>
                <a:spcPct val="80000"/>
              </a:lnSpc>
            </a:pPr>
            <a:r>
              <a:rPr lang="en-AU" sz="2400" dirty="0"/>
              <a:t>Global recession looms because of significance of US market to exporters globally</a:t>
            </a:r>
            <a:endParaRPr lang="en-US" sz="2400" dirty="0"/>
          </a:p>
          <a:p>
            <a:pPr>
              <a:lnSpc>
                <a:spcPct val="80000"/>
              </a:lnSpc>
            </a:pPr>
            <a:r>
              <a:rPr lang="en-AU" sz="2400" dirty="0"/>
              <a:t>Risk of foreign holders of US bonds selling off or stopping buying bonds (buy oil futures instead or spend on crisis) </a:t>
            </a:r>
          </a:p>
          <a:p>
            <a:pPr>
              <a:lnSpc>
                <a:spcPct val="80000"/>
              </a:lnSpc>
            </a:pPr>
            <a:r>
              <a:rPr lang="en-AU" sz="2400" dirty="0"/>
              <a:t>Risk of USD </a:t>
            </a:r>
            <a:r>
              <a:rPr lang="en-AU" sz="2400" dirty="0" smtClean="0"/>
              <a:t>falling</a:t>
            </a:r>
          </a:p>
        </p:txBody>
      </p:sp>
      <p:sp>
        <p:nvSpPr>
          <p:cNvPr id="4" name="Slide Number Placeholder 3"/>
          <p:cNvSpPr>
            <a:spLocks noGrp="1"/>
          </p:cNvSpPr>
          <p:nvPr>
            <p:ph type="sldNum" sz="quarter" idx="12"/>
          </p:nvPr>
        </p:nvSpPr>
        <p:spPr/>
        <p:txBody>
          <a:bodyPr/>
          <a:lstStyle/>
          <a:p>
            <a:fld id="{BBB4729F-647C-467A-97DE-BC73C7D0E395}" type="slidenum">
              <a:rPr lang="en-US" smtClean="0"/>
              <a:pPr/>
              <a:t>95</a:t>
            </a:fld>
            <a:endParaRPr lang="en-US"/>
          </a:p>
        </p:txBody>
      </p:sp>
      <p:pic>
        <p:nvPicPr>
          <p:cNvPr id="2" name="Picture 1"/>
          <p:cNvPicPr>
            <a:picLocks noChangeAspect="1"/>
          </p:cNvPicPr>
          <p:nvPr/>
        </p:nvPicPr>
        <p:blipFill rotWithShape="1">
          <a:blip r:embed="rId3"/>
          <a:srcRect b="18957"/>
          <a:stretch/>
        </p:blipFill>
        <p:spPr>
          <a:xfrm rot="21142894">
            <a:off x="800480" y="1299299"/>
            <a:ext cx="7272808" cy="4420534"/>
          </a:xfrm>
          <a:prstGeom prst="rect">
            <a:avLst/>
          </a:prstGeom>
          <a:ln>
            <a:solidFill>
              <a:schemeClr val="tx1"/>
            </a:solidFill>
          </a:ln>
        </p:spPr>
      </p:pic>
    </p:spTree>
    <p:extLst>
      <p:ext uri="{BB962C8B-B14F-4D97-AF65-F5344CB8AC3E}">
        <p14:creationId xmlns:p14="http://schemas.microsoft.com/office/powerpoint/2010/main" val="35105293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143793"/>
            <a:ext cx="8362950" cy="1196975"/>
          </a:xfrm>
        </p:spPr>
        <p:txBody>
          <a:bodyPr>
            <a:normAutofit fontScale="90000"/>
          </a:bodyPr>
          <a:lstStyle/>
          <a:p>
            <a:r>
              <a:rPr lang="en-AU" sz="4000" dirty="0"/>
              <a:t>The threat of ‘over-production</a:t>
            </a:r>
            <a:r>
              <a:rPr lang="en-AU" sz="4000" dirty="0" smtClean="0"/>
              <a:t>’ </a:t>
            </a:r>
            <a:br>
              <a:rPr lang="en-AU" sz="4000" dirty="0" smtClean="0"/>
            </a:br>
            <a:r>
              <a:rPr lang="en-AU" sz="4000" dirty="0" smtClean="0"/>
              <a:t>(in the old economies)</a:t>
            </a:r>
            <a:endParaRPr lang="en-AU" sz="4000" dirty="0"/>
          </a:p>
        </p:txBody>
      </p:sp>
      <p:sp>
        <p:nvSpPr>
          <p:cNvPr id="116739" name="Rectangle 3"/>
          <p:cNvSpPr>
            <a:spLocks noGrp="1" noChangeArrowheads="1"/>
          </p:cNvSpPr>
          <p:nvPr>
            <p:ph idx="1"/>
          </p:nvPr>
        </p:nvSpPr>
        <p:spPr>
          <a:xfrm>
            <a:off x="684213" y="1700213"/>
            <a:ext cx="8137525" cy="4392612"/>
          </a:xfrm>
        </p:spPr>
        <p:txBody>
          <a:bodyPr/>
          <a:lstStyle/>
          <a:p>
            <a:pPr>
              <a:lnSpc>
                <a:spcPct val="90000"/>
              </a:lnSpc>
            </a:pPr>
            <a:r>
              <a:rPr lang="en-AU" sz="2400" dirty="0"/>
              <a:t>Where expanding (capital intensive) productive capacity (with stagnating employment growth) exceeds </a:t>
            </a:r>
            <a:r>
              <a:rPr lang="en-AU" sz="2400" dirty="0" smtClean="0"/>
              <a:t>effective demand </a:t>
            </a:r>
            <a:r>
              <a:rPr lang="en-AU" sz="2400" dirty="0"/>
              <a:t>owing to</a:t>
            </a:r>
          </a:p>
          <a:p>
            <a:pPr lvl="1">
              <a:lnSpc>
                <a:spcPct val="90000"/>
              </a:lnSpc>
            </a:pPr>
            <a:r>
              <a:rPr lang="en-AU" sz="2000" dirty="0"/>
              <a:t>saturated (‘mature’) markets and/or</a:t>
            </a:r>
          </a:p>
          <a:p>
            <a:pPr lvl="1">
              <a:lnSpc>
                <a:spcPct val="90000"/>
              </a:lnSpc>
            </a:pPr>
            <a:r>
              <a:rPr lang="en-AU" sz="2000" dirty="0"/>
              <a:t>markets with real needs but limited purchasing capacity </a:t>
            </a:r>
          </a:p>
          <a:p>
            <a:pPr>
              <a:lnSpc>
                <a:spcPct val="90000"/>
              </a:lnSpc>
            </a:pPr>
            <a:r>
              <a:rPr lang="en-AU" sz="2400" dirty="0"/>
              <a:t>‘Compensatory’ mechanisms which exacerbate the damage from ‘over-production’</a:t>
            </a:r>
          </a:p>
          <a:p>
            <a:pPr lvl="1">
              <a:lnSpc>
                <a:spcPct val="90000"/>
              </a:lnSpc>
            </a:pPr>
            <a:r>
              <a:rPr lang="en-AU" sz="2000" dirty="0"/>
              <a:t>understood in the corporate world in terms of reduced profitability </a:t>
            </a:r>
          </a:p>
          <a:p>
            <a:pPr lvl="1">
              <a:lnSpc>
                <a:spcPct val="90000"/>
              </a:lnSpc>
            </a:pPr>
            <a:r>
              <a:rPr lang="en-AU" sz="2000" dirty="0"/>
              <a:t>understood in the policy world as falling growth rates</a:t>
            </a:r>
          </a:p>
          <a:p>
            <a:pPr lvl="1">
              <a:lnSpc>
                <a:spcPct val="90000"/>
              </a:lnSpc>
            </a:pPr>
            <a:r>
              <a:rPr lang="en-AU" sz="2000" dirty="0"/>
              <a:t>eliciting a range of corporate strategies and policy responses</a:t>
            </a:r>
          </a:p>
          <a:p>
            <a:pPr lvl="1">
              <a:lnSpc>
                <a:spcPct val="90000"/>
              </a:lnSpc>
            </a:pPr>
            <a:r>
              <a:rPr lang="en-AU" sz="2000" dirty="0"/>
              <a:t>many of which exacerbate the risk of crisis</a:t>
            </a:r>
          </a:p>
        </p:txBody>
      </p:sp>
      <p:sp>
        <p:nvSpPr>
          <p:cNvPr id="4" name="Slide Number Placeholder 3"/>
          <p:cNvSpPr>
            <a:spLocks noGrp="1"/>
          </p:cNvSpPr>
          <p:nvPr>
            <p:ph type="sldNum" sz="quarter" idx="12"/>
          </p:nvPr>
        </p:nvSpPr>
        <p:spPr/>
        <p:txBody>
          <a:bodyPr/>
          <a:lstStyle/>
          <a:p>
            <a:fld id="{BBB4729F-647C-467A-97DE-BC73C7D0E395}" type="slidenum">
              <a:rPr lang="en-US" smtClean="0"/>
              <a:pPr/>
              <a:t>96</a:t>
            </a:fld>
            <a:endParaRPr lang="en-US"/>
          </a:p>
        </p:txBody>
      </p:sp>
    </p:spTree>
    <p:extLst>
      <p:ext uri="{BB962C8B-B14F-4D97-AF65-F5344CB8AC3E}">
        <p14:creationId xmlns:p14="http://schemas.microsoft.com/office/powerpoint/2010/main" val="32142529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‘Over-accumulation’</a:t>
            </a:r>
            <a:endParaRPr lang="en-AU" dirty="0"/>
          </a:p>
        </p:txBody>
      </p:sp>
      <p:sp>
        <p:nvSpPr>
          <p:cNvPr id="3" name="Content Placeholder 2"/>
          <p:cNvSpPr>
            <a:spLocks noGrp="1"/>
          </p:cNvSpPr>
          <p:nvPr>
            <p:ph idx="1"/>
          </p:nvPr>
        </p:nvSpPr>
        <p:spPr/>
        <p:txBody>
          <a:bodyPr>
            <a:normAutofit fontScale="85000" lnSpcReduction="20000"/>
          </a:bodyPr>
          <a:lstStyle/>
          <a:p>
            <a:r>
              <a:rPr lang="en-AU" dirty="0" smtClean="0"/>
              <a:t>Reduced flow of profit into productive investment because of sluggish demand </a:t>
            </a:r>
          </a:p>
          <a:p>
            <a:r>
              <a:rPr lang="en-AU" dirty="0" smtClean="0"/>
              <a:t>Increased flow of profit into </a:t>
            </a:r>
          </a:p>
          <a:p>
            <a:pPr lvl="1"/>
            <a:r>
              <a:rPr lang="en-AU" dirty="0" smtClean="0"/>
              <a:t>mergers and acquisitions (reduce capacity, increase market share)</a:t>
            </a:r>
          </a:p>
          <a:p>
            <a:pPr lvl="1"/>
            <a:r>
              <a:rPr lang="en-AU" dirty="0" smtClean="0"/>
              <a:t>asset speculation (housing, shares, currency, futures, etc)</a:t>
            </a:r>
          </a:p>
          <a:p>
            <a:pPr lvl="1"/>
            <a:r>
              <a:rPr lang="en-AU" dirty="0" smtClean="0"/>
              <a:t>debt funded consumption</a:t>
            </a:r>
          </a:p>
          <a:p>
            <a:r>
              <a:rPr lang="en-AU" dirty="0" smtClean="0"/>
              <a:t>Expansion of finance sector </a:t>
            </a:r>
          </a:p>
          <a:p>
            <a:pPr lvl="1"/>
            <a:r>
              <a:rPr lang="en-AU" dirty="0" smtClean="0"/>
              <a:t>employment</a:t>
            </a:r>
          </a:p>
          <a:p>
            <a:pPr lvl="1"/>
            <a:r>
              <a:rPr lang="en-AU" dirty="0" smtClean="0"/>
              <a:t>profit</a:t>
            </a:r>
          </a:p>
          <a:p>
            <a:pPr lvl="1"/>
            <a:r>
              <a:rPr lang="en-AU" dirty="0" smtClean="0"/>
              <a:t>political influence</a:t>
            </a:r>
            <a:endParaRPr lang="en-AU" dirty="0"/>
          </a:p>
        </p:txBody>
      </p:sp>
      <p:sp>
        <p:nvSpPr>
          <p:cNvPr id="4" name="Slide Number Placeholder 3"/>
          <p:cNvSpPr>
            <a:spLocks noGrp="1"/>
          </p:cNvSpPr>
          <p:nvPr>
            <p:ph type="sldNum" sz="quarter" idx="12"/>
          </p:nvPr>
        </p:nvSpPr>
        <p:spPr/>
        <p:txBody>
          <a:bodyPr/>
          <a:lstStyle/>
          <a:p>
            <a:fld id="{BBB4729F-647C-467A-97DE-BC73C7D0E395}" type="slidenum">
              <a:rPr lang="en-US" smtClean="0"/>
              <a:pPr/>
              <a:t>97</a:t>
            </a:fld>
            <a:endParaRPr lang="en-US"/>
          </a:p>
        </p:txBody>
      </p:sp>
    </p:spTree>
    <p:extLst>
      <p:ext uri="{BB962C8B-B14F-4D97-AF65-F5344CB8AC3E}">
        <p14:creationId xmlns:p14="http://schemas.microsoft.com/office/powerpoint/2010/main" val="13005630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en-AU" sz="4000" smtClean="0"/>
              <a:t>Declining growth: compensatory system responses</a:t>
            </a:r>
          </a:p>
        </p:txBody>
      </p:sp>
      <p:sp>
        <p:nvSpPr>
          <p:cNvPr id="17411" name="Rectangle 3"/>
          <p:cNvSpPr>
            <a:spLocks noGrp="1" noRot="1" noChangeArrowheads="1"/>
          </p:cNvSpPr>
          <p:nvPr>
            <p:ph idx="1"/>
          </p:nvPr>
        </p:nvSpPr>
        <p:spPr>
          <a:xfrm>
            <a:off x="684213" y="1555750"/>
            <a:ext cx="8280400" cy="4968875"/>
          </a:xfrm>
        </p:spPr>
        <p:txBody>
          <a:bodyPr/>
          <a:lstStyle/>
          <a:p>
            <a:pPr eaLnBrk="1" hangingPunct="1">
              <a:lnSpc>
                <a:spcPct val="90000"/>
              </a:lnSpc>
            </a:pPr>
            <a:r>
              <a:rPr lang="en-AU" dirty="0" smtClean="0"/>
              <a:t>Diversion of investment</a:t>
            </a:r>
            <a:r>
              <a:rPr lang="zh-CN" altLang="en-AU" dirty="0" smtClean="0"/>
              <a:t> </a:t>
            </a:r>
            <a:r>
              <a:rPr lang="en-AU" altLang="zh-CN" dirty="0" smtClean="0"/>
              <a:t>into </a:t>
            </a:r>
            <a:r>
              <a:rPr lang="en-AU" dirty="0" smtClean="0"/>
              <a:t>the financial sector (profit from trade and production flows into financial institutions)</a:t>
            </a:r>
          </a:p>
          <a:p>
            <a:pPr eaLnBrk="1" hangingPunct="1">
              <a:lnSpc>
                <a:spcPct val="90000"/>
              </a:lnSpc>
            </a:pPr>
            <a:r>
              <a:rPr lang="en-AU" dirty="0" smtClean="0"/>
              <a:t>Private consumption supported through increasing private debt (recycling profit as consumption)</a:t>
            </a:r>
          </a:p>
          <a:p>
            <a:pPr eaLnBrk="1" hangingPunct="1">
              <a:lnSpc>
                <a:spcPct val="90000"/>
              </a:lnSpc>
            </a:pPr>
            <a:r>
              <a:rPr lang="en-AU" dirty="0" smtClean="0"/>
              <a:t>Corporate rationalisation (including M&amp;As, closures and bankruptcies) financed through corporate debt</a:t>
            </a:r>
          </a:p>
          <a:p>
            <a:pPr eaLnBrk="1" hangingPunct="1">
              <a:lnSpc>
                <a:spcPct val="90000"/>
              </a:lnSpc>
            </a:pPr>
            <a:r>
              <a:rPr lang="en-AU" dirty="0" smtClean="0"/>
              <a:t>Increase size and power of financial sector</a:t>
            </a:r>
          </a:p>
        </p:txBody>
      </p:sp>
      <p:sp>
        <p:nvSpPr>
          <p:cNvPr id="4" name="Slide Number Placeholder 4"/>
          <p:cNvSpPr>
            <a:spLocks noGrp="1"/>
          </p:cNvSpPr>
          <p:nvPr>
            <p:ph type="sldNum" sz="quarter" idx="12"/>
          </p:nvPr>
        </p:nvSpPr>
        <p:spPr/>
        <p:txBody>
          <a:bodyPr/>
          <a:lstStyle/>
          <a:p>
            <a:pPr>
              <a:defRPr/>
            </a:pPr>
            <a:fld id="{C563C4E6-C868-4DB6-BB04-A3D0D6E5D553}" type="slidenum">
              <a:rPr lang="en-US"/>
              <a:pPr>
                <a:defRPr/>
              </a:pPr>
              <a:t>98</a:t>
            </a:fld>
            <a:endParaRPr lang="en-US"/>
          </a:p>
        </p:txBody>
      </p:sp>
    </p:spTree>
    <p:extLst>
      <p:ext uri="{BB962C8B-B14F-4D97-AF65-F5344CB8AC3E}">
        <p14:creationId xmlns:p14="http://schemas.microsoft.com/office/powerpoint/2010/main" val="1180746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07950" y="115888"/>
            <a:ext cx="8964613" cy="1225550"/>
          </a:xfrm>
        </p:spPr>
        <p:txBody>
          <a:bodyPr>
            <a:normAutofit fontScale="90000"/>
          </a:bodyPr>
          <a:lstStyle/>
          <a:p>
            <a:r>
              <a:rPr lang="en-AU" sz="4000"/>
              <a:t>Reduced profitability: compensatory corporate strategies</a:t>
            </a:r>
          </a:p>
        </p:txBody>
      </p:sp>
      <p:sp>
        <p:nvSpPr>
          <p:cNvPr id="120835" name="Rectangle 3"/>
          <p:cNvSpPr>
            <a:spLocks noGrp="1" noChangeArrowheads="1"/>
          </p:cNvSpPr>
          <p:nvPr>
            <p:ph idx="1"/>
          </p:nvPr>
        </p:nvSpPr>
        <p:spPr>
          <a:xfrm>
            <a:off x="468313" y="1484313"/>
            <a:ext cx="8280400" cy="4824412"/>
          </a:xfrm>
        </p:spPr>
        <p:txBody>
          <a:bodyPr>
            <a:normAutofit fontScale="92500" lnSpcReduction="10000"/>
          </a:bodyPr>
          <a:lstStyle/>
          <a:p>
            <a:pPr>
              <a:lnSpc>
                <a:spcPct val="80000"/>
              </a:lnSpc>
            </a:pPr>
            <a:r>
              <a:rPr lang="en-AU" sz="2600" dirty="0" smtClean="0"/>
              <a:t>Turn East to participate in China’s growth (which depends in part on US and EU markets)</a:t>
            </a:r>
          </a:p>
          <a:p>
            <a:pPr>
              <a:lnSpc>
                <a:spcPct val="80000"/>
              </a:lnSpc>
            </a:pPr>
            <a:r>
              <a:rPr lang="en-AU" sz="2600" dirty="0" smtClean="0"/>
              <a:t>New </a:t>
            </a:r>
            <a:r>
              <a:rPr lang="en-AU" sz="2600" dirty="0"/>
              <a:t>markets, new products and better marketing </a:t>
            </a:r>
            <a:endParaRPr lang="en-AU" sz="2600" dirty="0" smtClean="0"/>
          </a:p>
          <a:p>
            <a:pPr>
              <a:lnSpc>
                <a:spcPct val="80000"/>
              </a:lnSpc>
            </a:pPr>
            <a:r>
              <a:rPr lang="en-AU" sz="2600" dirty="0" err="1" smtClean="0"/>
              <a:t>Commodifying</a:t>
            </a:r>
            <a:r>
              <a:rPr lang="en-AU" sz="2600" dirty="0" smtClean="0"/>
              <a:t> the social – the </a:t>
            </a:r>
            <a:r>
              <a:rPr lang="en-AU" sz="2600" dirty="0" err="1" smtClean="0"/>
              <a:t>marketisation</a:t>
            </a:r>
            <a:r>
              <a:rPr lang="en-AU" sz="2600" dirty="0" smtClean="0"/>
              <a:t> of what were family, community and public sector functions</a:t>
            </a:r>
            <a:endParaRPr lang="en-AU" sz="2600" dirty="0"/>
          </a:p>
          <a:p>
            <a:pPr>
              <a:lnSpc>
                <a:spcPct val="80000"/>
              </a:lnSpc>
            </a:pPr>
            <a:r>
              <a:rPr lang="en-AU" sz="2600" dirty="0"/>
              <a:t>Externalise costs (including to labour and to the environment)</a:t>
            </a:r>
          </a:p>
          <a:p>
            <a:pPr>
              <a:lnSpc>
                <a:spcPct val="80000"/>
              </a:lnSpc>
            </a:pPr>
            <a:r>
              <a:rPr lang="en-AU" sz="2600" dirty="0"/>
              <a:t>Increase market power (and capacity to increase prices) </a:t>
            </a:r>
          </a:p>
          <a:p>
            <a:pPr>
              <a:lnSpc>
                <a:spcPct val="80000"/>
              </a:lnSpc>
            </a:pPr>
            <a:r>
              <a:rPr lang="en-AU" sz="2600" dirty="0"/>
              <a:t>Consolidate production and increase market share through mergers and </a:t>
            </a:r>
            <a:r>
              <a:rPr lang="en-AU" sz="2600" dirty="0" smtClean="0"/>
              <a:t>acquisitions* </a:t>
            </a:r>
            <a:endParaRPr lang="en-AU" sz="2600" dirty="0"/>
          </a:p>
          <a:p>
            <a:pPr>
              <a:lnSpc>
                <a:spcPct val="80000"/>
              </a:lnSpc>
            </a:pPr>
            <a:r>
              <a:rPr lang="en-AU" sz="2600" dirty="0"/>
              <a:t>Reduce wages (union busting, relocation)*</a:t>
            </a:r>
          </a:p>
          <a:p>
            <a:pPr>
              <a:lnSpc>
                <a:spcPct val="80000"/>
              </a:lnSpc>
            </a:pPr>
            <a:r>
              <a:rPr lang="en-AU" sz="2600" dirty="0"/>
              <a:t>Replace well paid labour with technology*</a:t>
            </a:r>
          </a:p>
          <a:p>
            <a:pPr marL="0" indent="0">
              <a:lnSpc>
                <a:spcPct val="80000"/>
              </a:lnSpc>
              <a:buNone/>
            </a:pPr>
            <a:endParaRPr lang="en-AU" sz="2600" dirty="0" smtClean="0"/>
          </a:p>
          <a:p>
            <a:pPr marL="0" indent="0">
              <a:lnSpc>
                <a:spcPct val="80000"/>
              </a:lnSpc>
              <a:buNone/>
            </a:pPr>
            <a:r>
              <a:rPr lang="en-AU" sz="2600" dirty="0" smtClean="0"/>
              <a:t>*</a:t>
            </a:r>
            <a:r>
              <a:rPr lang="en-AU" sz="2600" i="1" dirty="0"/>
              <a:t>These strategies will further reduce demand (reduce the role of employment in recycling wages into consumption)</a:t>
            </a:r>
          </a:p>
        </p:txBody>
      </p:sp>
      <p:sp>
        <p:nvSpPr>
          <p:cNvPr id="4" name="Slide Number Placeholder 3"/>
          <p:cNvSpPr>
            <a:spLocks noGrp="1"/>
          </p:cNvSpPr>
          <p:nvPr>
            <p:ph type="sldNum" sz="quarter" idx="12"/>
          </p:nvPr>
        </p:nvSpPr>
        <p:spPr/>
        <p:txBody>
          <a:bodyPr/>
          <a:lstStyle/>
          <a:p>
            <a:fld id="{BBB4729F-647C-467A-97DE-BC73C7D0E395}" type="slidenum">
              <a:rPr lang="en-US" smtClean="0"/>
              <a:pPr/>
              <a:t>99</a:t>
            </a:fld>
            <a:endParaRPr lang="en-US"/>
          </a:p>
        </p:txBody>
      </p:sp>
    </p:spTree>
    <p:extLst>
      <p:ext uri="{BB962C8B-B14F-4D97-AF65-F5344CB8AC3E}">
        <p14:creationId xmlns:p14="http://schemas.microsoft.com/office/powerpoint/2010/main" val="3700756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28450</TotalTime>
  <Words>13514</Words>
  <Application>Microsoft Office PowerPoint</Application>
  <PresentationFormat>On-screen Show (4:3)</PresentationFormat>
  <Paragraphs>1006</Paragraphs>
  <Slides>105</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宋体</vt:lpstr>
      <vt:lpstr>Arial</vt:lpstr>
      <vt:lpstr>Wingdings</vt:lpstr>
      <vt:lpstr>Default Design</vt:lpstr>
      <vt:lpstr>Food, hunger and NCDs -  food regimes and neoliberal crisis</vt:lpstr>
      <vt:lpstr>Overview</vt:lpstr>
      <vt:lpstr>Stunting, overweight, wasting and NCDs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Agriculture Globally</vt:lpstr>
      <vt:lpstr>PowerPoint Presentation</vt:lpstr>
      <vt:lpstr>Agro technology choices</vt:lpstr>
      <vt:lpstr>PowerPoint Presentation</vt:lpstr>
      <vt:lpstr>Green revolution (from 1940s)</vt:lpstr>
      <vt:lpstr>Large scale industrial farming</vt:lpstr>
      <vt:lpstr>Small farming under pressure in developing countries</vt:lpstr>
      <vt:lpstr>Food sovereignty or food security?</vt:lpstr>
      <vt:lpstr>Land use choices (and water)</vt:lpstr>
      <vt:lpstr>PowerPoint Presentation</vt:lpstr>
      <vt:lpstr>PowerPoint Presentation</vt:lpstr>
      <vt:lpstr>PowerPoint Presentation</vt:lpstr>
      <vt:lpstr>PowerPoint Presentation</vt:lpstr>
      <vt:lpstr>PowerPoint Presentation</vt:lpstr>
      <vt:lpstr>Use of land for meat</vt:lpstr>
      <vt:lpstr>The cost of meat protein</vt:lpstr>
      <vt:lpstr>Fossil energy cost for 1 kcal protein (ratio input to output)</vt:lpstr>
      <vt:lpstr>PowerPoint Presentation</vt:lpstr>
      <vt:lpstr>PowerPoint Presentation</vt:lpstr>
      <vt:lpstr>Antibiotics</vt:lpstr>
      <vt:lpstr>80% of antibiotics sold in USA are for use in factory farming</vt:lpstr>
      <vt:lpstr>55 foodborne outbreaks between 1973 and 2011 caused by bacteria resistant to at least one antibiotic </vt:lpstr>
      <vt:lpstr>Biosecurity</vt:lpstr>
      <vt:lpstr>PowerPoint Presentation</vt:lpstr>
      <vt:lpstr>PowerPoint Presentation</vt:lpstr>
      <vt:lpstr>PowerPoint Presentation</vt:lpstr>
      <vt:lpstr>PowerPoint Presentation</vt:lpstr>
      <vt:lpstr>Biofuels</vt:lpstr>
      <vt:lpstr>PowerPoint Presentation</vt:lpstr>
      <vt:lpstr>Land grabbing</vt:lpstr>
      <vt:lpstr>Foreign investment in big farms(land grabbing)</vt:lpstr>
      <vt:lpstr>Land grabbing: the drivers</vt:lpstr>
      <vt:lpstr>PowerPoint Presentation</vt:lpstr>
      <vt:lpstr>PowerPoint Presentation</vt:lpstr>
      <vt:lpstr>PowerPoint Presentation</vt:lpstr>
      <vt:lpstr>Consumption choices </vt:lpstr>
      <vt:lpstr>Foodstuffs and technologies</vt:lpstr>
      <vt:lpstr>Foodstuffs, value chains and markets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food systems within the global economy</vt:lpstr>
      <vt:lpstr>Food regimes</vt:lpstr>
      <vt:lpstr>PowerPoint Presentation</vt:lpstr>
      <vt:lpstr>Australia</vt:lpstr>
      <vt:lpstr>Colonisation and the nutrition transition in East Africa</vt:lpstr>
      <vt:lpstr>Global economic governance and food systems</vt:lpstr>
      <vt:lpstr>Debt crisis and structural adjustment</vt:lpstr>
      <vt:lpstr>PowerPoint Presentation</vt:lpstr>
      <vt:lpstr>Trade regulation</vt:lpstr>
      <vt:lpstr>World Trade Organisation</vt:lpstr>
      <vt:lpstr>Agreements</vt:lpstr>
      <vt:lpstr>Agreement on Agriculture</vt:lpstr>
      <vt:lpstr>Farm subsidies</vt:lpstr>
      <vt:lpstr>EU dumping in Africa</vt:lpstr>
      <vt:lpstr>PowerPoint Presentation</vt:lpstr>
      <vt:lpstr>PowerPoint Presentation</vt:lpstr>
      <vt:lpstr>PowerPoint Presentation</vt:lpstr>
      <vt:lpstr>PowerPoint Presentation</vt:lpstr>
      <vt:lpstr>PowerPoint Presentation</vt:lpstr>
      <vt:lpstr>Mexico 10 years post NAFTA</vt:lpstr>
      <vt:lpstr>TRIPS, seeds and herbicides</vt:lpstr>
      <vt:lpstr>Financialisation and food price speculation</vt:lpstr>
      <vt:lpstr>PowerPoint Presentation</vt:lpstr>
      <vt:lpstr>PowerPoint Presentation</vt:lpstr>
      <vt:lpstr>The long boom (1945-1975)</vt:lpstr>
      <vt:lpstr>1975-85 - Stagflation and the failure of Keynesianism</vt:lpstr>
      <vt:lpstr>1981: Reagan, Thatcher and monetarism</vt:lpstr>
      <vt:lpstr>The Debt Trap</vt:lpstr>
      <vt:lpstr>The Debt Trap</vt:lpstr>
      <vt:lpstr>The ‘Sub-prime Mortgage Crisis’</vt:lpstr>
      <vt:lpstr>The ‘Sub-prime Mortgage Crisis’</vt:lpstr>
      <vt:lpstr>The threat of ‘over-production’  (in the old economies)</vt:lpstr>
      <vt:lpstr>‘Over-accumulation’</vt:lpstr>
      <vt:lpstr>Declining growth: compensatory system responses</vt:lpstr>
      <vt:lpstr>Reduced profitability: compensatory corporate strategies</vt:lpstr>
      <vt:lpstr>Unintended adverse consequences</vt:lpstr>
      <vt:lpstr>So what prevents the crisis from engulfing the economy globally?</vt:lpstr>
      <vt:lpstr>Continuing transfer of value from periphery to centre (S  N)</vt:lpstr>
      <vt:lpstr>Neoliberalism: a political belief system</vt:lpstr>
      <vt:lpstr>Implications for health of the neoliberal economic policy agenda </vt:lpstr>
      <vt:lpstr>Alternatives to neoliberalism</vt:lpstr>
    </vt:vector>
  </TitlesOfParts>
  <Company>La Trobe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Legge</dc:creator>
  <cp:lastModifiedBy>David Legge</cp:lastModifiedBy>
  <cp:revision>453</cp:revision>
  <cp:lastPrinted>2017-09-28T22:40:08Z</cp:lastPrinted>
  <dcterms:created xsi:type="dcterms:W3CDTF">2008-12-11T06:09:03Z</dcterms:created>
  <dcterms:modified xsi:type="dcterms:W3CDTF">2017-10-10T05:50:33Z</dcterms:modified>
</cp:coreProperties>
</file>