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326" r:id="rId3"/>
    <p:sldId id="327" r:id="rId4"/>
    <p:sldId id="361" r:id="rId5"/>
    <p:sldId id="362" r:id="rId6"/>
    <p:sldId id="368" r:id="rId7"/>
    <p:sldId id="397" r:id="rId8"/>
    <p:sldId id="386" r:id="rId9"/>
    <p:sldId id="416" r:id="rId10"/>
    <p:sldId id="328" r:id="rId11"/>
    <p:sldId id="408" r:id="rId12"/>
    <p:sldId id="410" r:id="rId13"/>
    <p:sldId id="413" r:id="rId14"/>
    <p:sldId id="412" r:id="rId15"/>
    <p:sldId id="414" r:id="rId16"/>
    <p:sldId id="400" r:id="rId17"/>
    <p:sldId id="402" r:id="rId18"/>
    <p:sldId id="403" r:id="rId19"/>
    <p:sldId id="405" r:id="rId20"/>
    <p:sldId id="383" r:id="rId21"/>
    <p:sldId id="364" r:id="rId22"/>
    <p:sldId id="407" r:id="rId23"/>
    <p:sldId id="389" r:id="rId24"/>
    <p:sldId id="394" r:id="rId25"/>
    <p:sldId id="415" r:id="rId26"/>
    <p:sldId id="396"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0" autoAdjust="0"/>
    <p:restoredTop sz="59049" autoAdjust="0"/>
  </p:normalViewPr>
  <p:slideViewPr>
    <p:cSldViewPr snapToGrid="0">
      <p:cViewPr varScale="1">
        <p:scale>
          <a:sx n="43" d="100"/>
          <a:sy n="43" d="100"/>
        </p:scale>
        <p:origin x="1128" y="48"/>
      </p:cViewPr>
      <p:guideLst/>
    </p:cSldViewPr>
  </p:slideViewPr>
  <p:notesTextViewPr>
    <p:cViewPr>
      <p:scale>
        <a:sx n="1" d="1"/>
        <a:sy n="1" d="1"/>
      </p:scale>
      <p:origin x="0" y="0"/>
    </p:cViewPr>
  </p:notesTextViewPr>
  <p:sorterViewPr>
    <p:cViewPr>
      <p:scale>
        <a:sx n="200" d="100"/>
        <a:sy n="200" d="100"/>
      </p:scale>
      <p:origin x="0" y="-1717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8DA316-28A3-4B30-B1FF-F8C32C2DFB84}" type="datetimeFigureOut">
              <a:rPr lang="en-GB" smtClean="0"/>
              <a:t>25/11/2018</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AEF4E2-0664-4B1E-AD9C-0A71D44946AE}" type="slidenum">
              <a:rPr lang="en-GB" smtClean="0"/>
              <a:t>‹#›</a:t>
            </a:fld>
            <a:endParaRPr lang="en-GB"/>
          </a:p>
        </p:txBody>
      </p:sp>
    </p:spTree>
    <p:extLst>
      <p:ext uri="{BB962C8B-B14F-4D97-AF65-F5344CB8AC3E}">
        <p14:creationId xmlns:p14="http://schemas.microsoft.com/office/powerpoint/2010/main" val="1186860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mailto:globalization@who.int"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BBBC6547-7EC2-498B-BBB2-2C5ECC3CC7E9}" type="slidenum">
              <a:rPr lang="en-AU" smtClean="0"/>
              <a:t>2</a:t>
            </a:fld>
            <a:endParaRPr lang="en-AU"/>
          </a:p>
        </p:txBody>
      </p:sp>
    </p:spTree>
    <p:extLst>
      <p:ext uri="{BB962C8B-B14F-4D97-AF65-F5344CB8AC3E}">
        <p14:creationId xmlns:p14="http://schemas.microsoft.com/office/powerpoint/2010/main" val="28727865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D9F550-FFEB-4B23-A3F0-EDBA44A9DCC6}" type="slidenum">
              <a:rPr lang="en-US" altLang="en-US"/>
              <a:pPr/>
              <a:t>12</a:t>
            </a:fld>
            <a:endParaRPr lang="en-US" altLang="en-US"/>
          </a:p>
        </p:txBody>
      </p:sp>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p:txBody>
          <a:bodyPr/>
          <a:lstStyle/>
          <a:p>
            <a:r>
              <a:rPr lang="en-AU" altLang="en-US" sz="1000" dirty="0"/>
              <a:t>From the corporate perspective the threat of an overhang of production over demand is perceived as a threat of reduced profitability. </a:t>
            </a:r>
          </a:p>
          <a:p>
            <a:endParaRPr lang="en-AU" altLang="en-US" sz="1000" dirty="0"/>
          </a:p>
          <a:p>
            <a:r>
              <a:rPr lang="en-AU" altLang="en-US" sz="1000" dirty="0"/>
              <a:t>The most obvious response will be to search for new markets, new products and better marketing.  This may not always be positive such as where it involves the commodification of family and community functions, currently sustained outside the marketplace.  </a:t>
            </a:r>
          </a:p>
          <a:p>
            <a:endParaRPr lang="en-AU" altLang="en-US" sz="1000" dirty="0"/>
          </a:p>
          <a:p>
            <a:r>
              <a:rPr lang="en-AU" altLang="en-US" sz="1000" dirty="0"/>
              <a:t>Another strategy will be to externalise costs (including to labour and to the environment).</a:t>
            </a:r>
          </a:p>
          <a:p>
            <a:endParaRPr lang="en-AU" altLang="en-US" sz="1000" dirty="0"/>
          </a:p>
          <a:p>
            <a:r>
              <a:rPr lang="en-AU" altLang="en-US" sz="1000" dirty="0"/>
              <a:t>Other strategies include: </a:t>
            </a:r>
          </a:p>
          <a:p>
            <a:pPr lvl="1">
              <a:buFontTx/>
              <a:buChar char="•"/>
            </a:pPr>
            <a:r>
              <a:rPr lang="en-AU" altLang="en-US" sz="1000" dirty="0"/>
              <a:t>increasing market share (horizontal M&amp;As), </a:t>
            </a:r>
          </a:p>
          <a:p>
            <a:pPr lvl="1">
              <a:buFontTx/>
              <a:buChar char="•"/>
            </a:pPr>
            <a:r>
              <a:rPr lang="en-AU" altLang="en-US" sz="1000" dirty="0"/>
              <a:t>increasing market power (</a:t>
            </a:r>
            <a:r>
              <a:rPr lang="en-AU" altLang="en-US" sz="1000" dirty="0" err="1"/>
              <a:t>eg</a:t>
            </a:r>
            <a:r>
              <a:rPr lang="en-AU" altLang="en-US" sz="1000" dirty="0"/>
              <a:t> vertical integration)</a:t>
            </a:r>
          </a:p>
          <a:p>
            <a:pPr lvl="1">
              <a:buFontTx/>
              <a:buChar char="•"/>
            </a:pPr>
            <a:r>
              <a:rPr lang="en-AU" altLang="en-US" sz="1000" dirty="0"/>
              <a:t>reducing wages,</a:t>
            </a:r>
          </a:p>
          <a:p>
            <a:pPr lvl="1">
              <a:buFontTx/>
              <a:buChar char="•"/>
            </a:pPr>
            <a:r>
              <a:rPr lang="en-AU" altLang="en-US" sz="1000" dirty="0"/>
              <a:t>replacing well paid labour with technology,</a:t>
            </a:r>
          </a:p>
          <a:p>
            <a:endParaRPr lang="en-AU" altLang="en-US" sz="1000" dirty="0">
              <a:solidFill>
                <a:srgbClr val="FF7C80"/>
              </a:solidFill>
            </a:endParaRPr>
          </a:p>
          <a:p>
            <a:r>
              <a:rPr lang="en-AU" altLang="en-US" sz="1000" dirty="0">
                <a:solidFill>
                  <a:srgbClr val="FF7C80"/>
                </a:solidFill>
              </a:rPr>
              <a:t>These strategies contribute to further reducing demand:</a:t>
            </a:r>
          </a:p>
          <a:p>
            <a:pPr>
              <a:buFontTx/>
              <a:buChar char="•"/>
            </a:pPr>
            <a:r>
              <a:rPr lang="en-AU" altLang="en-US" sz="1000" dirty="0">
                <a:solidFill>
                  <a:srgbClr val="FF7C80"/>
                </a:solidFill>
              </a:rPr>
              <a:t>mergers and </a:t>
            </a:r>
            <a:r>
              <a:rPr lang="en-AU" altLang="en-US" sz="1000" dirty="0" err="1">
                <a:solidFill>
                  <a:srgbClr val="FF7C80"/>
                </a:solidFill>
              </a:rPr>
              <a:t>aquisitions</a:t>
            </a:r>
            <a:r>
              <a:rPr lang="en-AU" altLang="en-US" sz="1000" dirty="0">
                <a:solidFill>
                  <a:srgbClr val="FF7C80"/>
                </a:solidFill>
              </a:rPr>
              <a:t> have the effect of disinvesting in productive capacity and reducing employment</a:t>
            </a:r>
          </a:p>
          <a:p>
            <a:pPr>
              <a:buFontTx/>
              <a:buChar char="•"/>
            </a:pPr>
            <a:r>
              <a:rPr lang="en-AU" altLang="en-US" sz="1000" dirty="0">
                <a:solidFill>
                  <a:srgbClr val="FF7C80"/>
                </a:solidFill>
              </a:rPr>
              <a:t>increasing market power means that those businesses can charge higher prices and maintain profit but higher prices do not lead to increased markets</a:t>
            </a:r>
          </a:p>
          <a:p>
            <a:pPr>
              <a:buFontTx/>
              <a:buChar char="•"/>
            </a:pPr>
            <a:r>
              <a:rPr lang="en-AU" altLang="en-US" sz="1000" dirty="0">
                <a:solidFill>
                  <a:srgbClr val="FF7C80"/>
                </a:solidFill>
              </a:rPr>
              <a:t>reducing wages and replacing labour with technology further dampens demand</a:t>
            </a:r>
          </a:p>
          <a:p>
            <a:endParaRPr lang="en-AU" altLang="en-US" sz="1000" dirty="0">
              <a:solidFill>
                <a:srgbClr val="FF7C80"/>
              </a:solidFill>
            </a:endParaRPr>
          </a:p>
          <a:p>
            <a:r>
              <a:rPr lang="en-AU" altLang="en-US" sz="1000" dirty="0">
                <a:solidFill>
                  <a:srgbClr val="FF7C80"/>
                </a:solidFill>
              </a:rPr>
              <a:t>Next</a:t>
            </a:r>
          </a:p>
          <a:p>
            <a:endParaRPr lang="en-US" altLang="en-US" sz="1000" dirty="0"/>
          </a:p>
        </p:txBody>
      </p:sp>
    </p:spTree>
    <p:extLst>
      <p:ext uri="{BB962C8B-B14F-4D97-AF65-F5344CB8AC3E}">
        <p14:creationId xmlns:p14="http://schemas.microsoft.com/office/powerpoint/2010/main" val="31345272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AU" altLang="en-US" dirty="0" smtClean="0"/>
              <a:t>In our associated presentation</a:t>
            </a:r>
            <a:r>
              <a:rPr lang="en-AU" altLang="en-US" baseline="0" dirty="0" smtClean="0"/>
              <a:t> on macroeconomics and health I have outlined a story about the global economy over the last 60 years which starts with the Long Boom (plus trickle down), from 1945 to 1970. However, from the 1970s the Long Boom petered out to be replaced by a more complex pattern with two contrasting but interacting dynamics: post-</a:t>
            </a:r>
            <a:r>
              <a:rPr lang="en-AU" altLang="en-US" baseline="0" dirty="0" err="1" smtClean="0"/>
              <a:t>Fordist</a:t>
            </a:r>
            <a:r>
              <a:rPr lang="en-AU" altLang="en-US" baseline="0" dirty="0" smtClean="0"/>
              <a:t> slow-down in the OECD countries and a continuation of the </a:t>
            </a:r>
            <a:r>
              <a:rPr lang="en-AU" altLang="en-US" baseline="0" dirty="0" err="1" smtClean="0"/>
              <a:t>Fordist</a:t>
            </a:r>
            <a:r>
              <a:rPr lang="en-AU" altLang="en-US" baseline="0" dirty="0" smtClean="0"/>
              <a:t> dynamic in China and India and other emerging economies.  These dynamics are described in more detail in the macroeconomics presentation. </a:t>
            </a:r>
          </a:p>
          <a:p>
            <a:endParaRPr lang="en-AU" altLang="en-US" baseline="0" dirty="0" smtClean="0"/>
          </a:p>
          <a:p>
            <a:r>
              <a:rPr lang="en-AU" altLang="en-US" baseline="0" dirty="0" smtClean="0"/>
              <a:t>Particularly relevant to this discussion of global health governance over the last 60 years is threat of post-</a:t>
            </a:r>
            <a:r>
              <a:rPr lang="en-AU" altLang="en-US" baseline="0" dirty="0" err="1" smtClean="0"/>
              <a:t>Fordist</a:t>
            </a:r>
            <a:r>
              <a:rPr lang="en-AU" altLang="en-US" baseline="0" dirty="0" smtClean="0"/>
              <a:t> crisis and the policy responses which have been put in place to manage this threat; policy responses which are generally packaged together under the rubric of neoliberalism or the Washington Consensus.  </a:t>
            </a:r>
          </a:p>
          <a:p>
            <a:endParaRPr lang="en-AU" altLang="en-US" baseline="0" dirty="0" smtClean="0"/>
          </a:p>
          <a:p>
            <a:r>
              <a:rPr lang="en-AU" altLang="en-US" baseline="0" dirty="0" smtClean="0"/>
              <a:t>The purpose of this slide is to point out how the policy imperative to manage the threat of post-</a:t>
            </a:r>
            <a:r>
              <a:rPr lang="en-AU" altLang="en-US" baseline="0" dirty="0" err="1" smtClean="0"/>
              <a:t>Fordist</a:t>
            </a:r>
            <a:r>
              <a:rPr lang="en-AU" altLang="en-US" baseline="0" dirty="0" smtClean="0"/>
              <a:t> crisis has shaped global health policy.  Four policy principles are listed, all of which are part of the neoliberal program for managing the threat of crisis and all of which impact on global health policy and global health. </a:t>
            </a:r>
          </a:p>
          <a:p>
            <a:endParaRPr lang="en-AU" altLang="en-US" baseline="0" dirty="0" smtClean="0"/>
          </a:p>
          <a:p>
            <a:r>
              <a:rPr lang="en-AU" altLang="en-US" dirty="0" smtClean="0"/>
              <a:t>Next</a:t>
            </a:r>
          </a:p>
        </p:txBody>
      </p:sp>
      <p:sp>
        <p:nvSpPr>
          <p:cNvPr id="419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a:solidFill>
                  <a:schemeClr val="tx1"/>
                </a:solidFill>
                <a:latin typeface="Century Gothic" pitchFamily="34" charset="0"/>
              </a:defRPr>
            </a:lvl1pPr>
            <a:lvl2pPr marL="742950" indent="-285750" defTabSz="966788" eaLnBrk="0" hangingPunct="0">
              <a:defRPr>
                <a:solidFill>
                  <a:schemeClr val="tx1"/>
                </a:solidFill>
                <a:latin typeface="Century Gothic" pitchFamily="34" charset="0"/>
              </a:defRPr>
            </a:lvl2pPr>
            <a:lvl3pPr marL="1143000" indent="-228600" defTabSz="966788" eaLnBrk="0" hangingPunct="0">
              <a:defRPr>
                <a:solidFill>
                  <a:schemeClr val="tx1"/>
                </a:solidFill>
                <a:latin typeface="Century Gothic" pitchFamily="34" charset="0"/>
              </a:defRPr>
            </a:lvl3pPr>
            <a:lvl4pPr marL="1600200" indent="-228600" defTabSz="966788" eaLnBrk="0" hangingPunct="0">
              <a:defRPr>
                <a:solidFill>
                  <a:schemeClr val="tx1"/>
                </a:solidFill>
                <a:latin typeface="Century Gothic" pitchFamily="34" charset="0"/>
              </a:defRPr>
            </a:lvl4pPr>
            <a:lvl5pPr marL="2057400" indent="-228600" defTabSz="966788" eaLnBrk="0" hangingPunct="0">
              <a:defRPr>
                <a:solidFill>
                  <a:schemeClr val="tx1"/>
                </a:solidFill>
                <a:latin typeface="Century Gothic" pitchFamily="34" charset="0"/>
              </a:defRPr>
            </a:lvl5pPr>
            <a:lvl6pPr marL="2514600" indent="-228600" defTabSz="966788" eaLnBrk="0" fontAlgn="base" hangingPunct="0">
              <a:spcBef>
                <a:spcPct val="0"/>
              </a:spcBef>
              <a:spcAft>
                <a:spcPct val="0"/>
              </a:spcAft>
              <a:defRPr>
                <a:solidFill>
                  <a:schemeClr val="tx1"/>
                </a:solidFill>
                <a:latin typeface="Century Gothic" pitchFamily="34" charset="0"/>
              </a:defRPr>
            </a:lvl6pPr>
            <a:lvl7pPr marL="2971800" indent="-228600" defTabSz="966788" eaLnBrk="0" fontAlgn="base" hangingPunct="0">
              <a:spcBef>
                <a:spcPct val="0"/>
              </a:spcBef>
              <a:spcAft>
                <a:spcPct val="0"/>
              </a:spcAft>
              <a:defRPr>
                <a:solidFill>
                  <a:schemeClr val="tx1"/>
                </a:solidFill>
                <a:latin typeface="Century Gothic" pitchFamily="34" charset="0"/>
              </a:defRPr>
            </a:lvl7pPr>
            <a:lvl8pPr marL="3429000" indent="-228600" defTabSz="966788" eaLnBrk="0" fontAlgn="base" hangingPunct="0">
              <a:spcBef>
                <a:spcPct val="0"/>
              </a:spcBef>
              <a:spcAft>
                <a:spcPct val="0"/>
              </a:spcAft>
              <a:defRPr>
                <a:solidFill>
                  <a:schemeClr val="tx1"/>
                </a:solidFill>
                <a:latin typeface="Century Gothic" pitchFamily="34" charset="0"/>
              </a:defRPr>
            </a:lvl8pPr>
            <a:lvl9pPr marL="3886200" indent="-228600" defTabSz="966788" eaLnBrk="0" fontAlgn="base" hangingPunct="0">
              <a:spcBef>
                <a:spcPct val="0"/>
              </a:spcBef>
              <a:spcAft>
                <a:spcPct val="0"/>
              </a:spcAft>
              <a:defRPr>
                <a:solidFill>
                  <a:schemeClr val="tx1"/>
                </a:solidFill>
                <a:latin typeface="Century Gothic" pitchFamily="34" charset="0"/>
              </a:defRPr>
            </a:lvl9pPr>
          </a:lstStyle>
          <a:p>
            <a:pPr eaLnBrk="1" hangingPunct="1"/>
            <a:fld id="{377352A7-B564-4BFE-A095-C2DB5F979E9A}" type="slidenum">
              <a:rPr lang="en-US" altLang="en-US" smtClean="0">
                <a:latin typeface="Arial" charset="0"/>
              </a:rPr>
              <a:pPr eaLnBrk="1" hangingPunct="1"/>
              <a:t>13</a:t>
            </a:fld>
            <a:endParaRPr lang="en-US" altLang="en-US" smtClean="0">
              <a:latin typeface="Arial" charset="0"/>
            </a:endParaRPr>
          </a:p>
        </p:txBody>
      </p:sp>
    </p:spTree>
    <p:extLst>
      <p:ext uri="{BB962C8B-B14F-4D97-AF65-F5344CB8AC3E}">
        <p14:creationId xmlns:p14="http://schemas.microsoft.com/office/powerpoint/2010/main" val="3583183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362C99-6C19-441E-85DB-486E78634B58}" type="slidenum">
              <a:rPr lang="en-US" altLang="en-US"/>
              <a:pPr/>
              <a:t>16</a:t>
            </a:fld>
            <a:endParaRPr lang="en-US" altLang="en-US"/>
          </a:p>
        </p:txBody>
      </p:sp>
      <p:sp>
        <p:nvSpPr>
          <p:cNvPr id="160770" name="Rectangle 2"/>
          <p:cNvSpPr>
            <a:spLocks noGrp="1" noRot="1" noChangeAspect="1" noChangeArrowheads="1" noTextEdit="1"/>
          </p:cNvSpPr>
          <p:nvPr>
            <p:ph type="sldImg"/>
          </p:nvPr>
        </p:nvSpPr>
        <p:spPr>
          <a:ln/>
        </p:spPr>
      </p:sp>
      <p:sp>
        <p:nvSpPr>
          <p:cNvPr id="160771" name="Rectangle 3"/>
          <p:cNvSpPr>
            <a:spLocks noGrp="1" noChangeArrowheads="1"/>
          </p:cNvSpPr>
          <p:nvPr>
            <p:ph type="body" idx="1"/>
          </p:nvPr>
        </p:nvSpPr>
        <p:spPr/>
        <p:txBody>
          <a:bodyPr/>
          <a:lstStyle/>
          <a:p>
            <a:r>
              <a:rPr lang="en-US" altLang="en-US"/>
              <a:t>It is convenient to divide the last sixty years into three periods:  the ‘long boom’ (1945-1975); stagflation and the failure of national Keynesianism (1975-80); and the looming threat of over-production (post Fordist crisis) from 1975 onwards. </a:t>
            </a:r>
          </a:p>
          <a:p>
            <a:endParaRPr lang="en-AU" altLang="en-US"/>
          </a:p>
          <a:p>
            <a:r>
              <a:rPr lang="en-AU" altLang="en-US"/>
              <a:t>On top of this comes the US sub-prime mortgage crisis and the looming global recession. </a:t>
            </a:r>
          </a:p>
          <a:p>
            <a:endParaRPr lang="en-US" altLang="en-US"/>
          </a:p>
          <a:p>
            <a:r>
              <a:rPr lang="en-US" altLang="en-US"/>
              <a:t>Obviously this kind of periodisation involves some over-simplification.  The progressive improvement in living standards associated with the long boom continued (for many) into the 1980s and 1990s and the structural tendency to over-production commenced well before the mid 1970s.  </a:t>
            </a:r>
          </a:p>
          <a:p>
            <a:endParaRPr lang="en-US" altLang="en-US"/>
          </a:p>
          <a:p>
            <a:r>
              <a:rPr lang="en-US" altLang="en-US"/>
              <a:t>Next</a:t>
            </a:r>
          </a:p>
          <a:p>
            <a:endParaRPr lang="en-US" altLang="en-US"/>
          </a:p>
        </p:txBody>
      </p:sp>
    </p:spTree>
    <p:extLst>
      <p:ext uri="{BB962C8B-B14F-4D97-AF65-F5344CB8AC3E}">
        <p14:creationId xmlns:p14="http://schemas.microsoft.com/office/powerpoint/2010/main" val="180914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5FDC3CAE-34BE-4639-AD79-37031A3E72DE}" type="slidenum">
              <a:rPr lang="en-US"/>
              <a:pPr/>
              <a:t>17</a:t>
            </a:fld>
            <a:endParaRPr 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r>
              <a:rPr lang="en-US" sz="900" b="1" dirty="0" smtClean="0"/>
              <a:t>1944-85</a:t>
            </a:r>
            <a:endParaRPr lang="en-US" b="1" dirty="0" smtClean="0"/>
          </a:p>
          <a:p>
            <a:pPr eaLnBrk="1" hangingPunct="1"/>
            <a:endParaRPr lang="en-US" b="1" dirty="0" smtClean="0"/>
          </a:p>
          <a:p>
            <a:pPr eaLnBrk="1" hangingPunct="1"/>
            <a:r>
              <a:rPr lang="en-US" dirty="0" smtClean="0"/>
              <a:t>We shall start with the period from 1944 to the end of the 1980s and we shall focus first some of the key economic landmarks.  </a:t>
            </a:r>
          </a:p>
          <a:p>
            <a:pPr eaLnBrk="1" hangingPunct="1"/>
            <a:endParaRPr lang="en-US" dirty="0" smtClean="0"/>
          </a:p>
          <a:p>
            <a:pPr eaLnBrk="1" hangingPunct="1"/>
            <a:r>
              <a:rPr lang="en-US" i="1" dirty="0" smtClean="0"/>
              <a:t>Bretton Woods family</a:t>
            </a:r>
          </a:p>
          <a:p>
            <a:pPr eaLnBrk="1" hangingPunct="1"/>
            <a:endParaRPr lang="en-US" i="1" dirty="0" smtClean="0"/>
          </a:p>
          <a:p>
            <a:pPr eaLnBrk="1" hangingPunct="1"/>
            <a:r>
              <a:rPr lang="en-US" dirty="0" smtClean="0"/>
              <a:t>We start by noting the establishment of the IMF and World Bank at the end of the Second World War.  Neither of these organisations were originally designed for the purposes which they assumed in the last quarter of the century.  The IMF was originally established to lend to countries to </a:t>
            </a:r>
            <a:r>
              <a:rPr lang="en-US" dirty="0" err="1" smtClean="0"/>
              <a:t>stabilise</a:t>
            </a:r>
            <a:r>
              <a:rPr lang="en-US" dirty="0" smtClean="0"/>
              <a:t> their currencies against short term fluctuations in trade balances.  However, this function had been largely assumed by the commercial banks by the end of the 1960s and the IMF was in some ways an </a:t>
            </a:r>
            <a:r>
              <a:rPr lang="en-US" dirty="0" err="1" smtClean="0"/>
              <a:t>organisation</a:t>
            </a:r>
            <a:r>
              <a:rPr lang="en-US" dirty="0" smtClean="0"/>
              <a:t> in search of a purpose.  However, with the debt trap sprung from the early 1980s it found a new vocation as global financial policeman.  The World Bank, likewise, was originally designed to lend for large infrastructure projects and this was its main function through to the late 1980s when it became progressively more involved in the IMF project of global economic restructuring.  (REF)</a:t>
            </a:r>
          </a:p>
          <a:p>
            <a:pPr eaLnBrk="1" hangingPunct="1"/>
            <a:endParaRPr lang="en-US" dirty="0" smtClean="0"/>
          </a:p>
          <a:p>
            <a:pPr eaLnBrk="1" hangingPunct="1"/>
            <a:r>
              <a:rPr lang="en-US" i="1" dirty="0" smtClean="0"/>
              <a:t>Non-Aligned Movement, UNCTAD, G77 and the NIEO</a:t>
            </a:r>
          </a:p>
          <a:p>
            <a:pPr eaLnBrk="1" hangingPunct="1"/>
            <a:endParaRPr lang="en-US" i="1" dirty="0" smtClean="0"/>
          </a:p>
          <a:p>
            <a:pPr eaLnBrk="1" hangingPunct="1"/>
            <a:r>
              <a:rPr lang="en-US" dirty="0" smtClean="0"/>
              <a:t>The 1950s was dominated by the Cold War but many of the newly independent Third World countries refused to become enfolded into either the Western or the Soviet Blocs and this refusal gave birth to the Non-Aligned Movement at the </a:t>
            </a:r>
            <a:r>
              <a:rPr lang="en-US" dirty="0" err="1" smtClean="0"/>
              <a:t>Bundung</a:t>
            </a:r>
            <a:r>
              <a:rPr lang="en-US" dirty="0" smtClean="0"/>
              <a:t> Conference of 1955.  Part of the purpose of the Non-Aligned Movement was to argue for pro-development economic policies; for a new regime governing world trade that might actually assist poor countries to achieve economic and social development. (REFS)</a:t>
            </a:r>
          </a:p>
          <a:p>
            <a:pPr eaLnBrk="1" hangingPunct="1"/>
            <a:endParaRPr lang="en-US" dirty="0" smtClean="0"/>
          </a:p>
          <a:p>
            <a:pPr eaLnBrk="1" hangingPunct="1"/>
            <a:r>
              <a:rPr lang="en-US" dirty="0" smtClean="0"/>
              <a:t>As a consequence of the pressure from the NAM the United Nations Conference on Trade and Development (UNCTAD) was formed and it was in the context of the first UNCTAD conference in 1964 that the Group of 77 developing countries (G77) was formed.  The G77 called for a special assembly of the UN in 1974 which called for a New International Economic Order (NIEO). (more details needed about NIEO, REFS)</a:t>
            </a:r>
          </a:p>
          <a:p>
            <a:pPr eaLnBrk="1" hangingPunct="1"/>
            <a:endParaRPr lang="en-US" dirty="0" smtClean="0"/>
          </a:p>
          <a:p>
            <a:pPr eaLnBrk="1" hangingPunct="1"/>
            <a:r>
              <a:rPr lang="en-US" dirty="0" smtClean="0"/>
              <a:t>This was probably the highpoint of the power and influence of the NAM and the G77 because (as we have already seen) the economic environment was changing rapidly and becoming much less supportive of TW development.  </a:t>
            </a:r>
          </a:p>
          <a:p>
            <a:pPr eaLnBrk="1" hangingPunct="1"/>
            <a:endParaRPr lang="en-US" dirty="0" smtClean="0"/>
          </a:p>
          <a:p>
            <a:pPr eaLnBrk="1" hangingPunct="1"/>
            <a:r>
              <a:rPr lang="en-US" i="1" dirty="0" smtClean="0"/>
              <a:t>OPEC price rise, stagflation and rise of monetarism, debt trap</a:t>
            </a:r>
          </a:p>
          <a:p>
            <a:pPr eaLnBrk="1" hangingPunct="1"/>
            <a:endParaRPr lang="en-US" i="1" dirty="0" smtClean="0"/>
          </a:p>
          <a:p>
            <a:pPr eaLnBrk="1" hangingPunct="1"/>
            <a:r>
              <a:rPr lang="en-US" dirty="0" smtClean="0"/>
              <a:t>1973 saw the first OPEC oil price rise and for a few years the commercial banks were pressing very cheap loans on TW countries and TW corporations.  </a:t>
            </a:r>
          </a:p>
          <a:p>
            <a:pPr eaLnBrk="1" hangingPunct="1"/>
            <a:endParaRPr lang="en-US" dirty="0" smtClean="0"/>
          </a:p>
          <a:p>
            <a:pPr eaLnBrk="1" hangingPunct="1"/>
            <a:r>
              <a:rPr lang="en-US" dirty="0" smtClean="0"/>
              <a:t>But the global economy was slowing down.  During the early to mid 1970s the long post war boom came to an end and a much more difficult economic period set in.  During the late 1970s the global economy suffered the twin problems of stagnation and inflation (so-called stagflation), the causes of which and policy responses to which are discussed in the associated presentation</a:t>
            </a:r>
            <a:r>
              <a:rPr lang="en-US" baseline="0" dirty="0" smtClean="0"/>
              <a:t> on macroeconomics and health</a:t>
            </a:r>
            <a:r>
              <a:rPr lang="en-US" dirty="0" smtClean="0"/>
              <a:t>.  </a:t>
            </a:r>
          </a:p>
          <a:p>
            <a:pPr eaLnBrk="1" hangingPunct="1"/>
            <a:endParaRPr lang="en-US" dirty="0" smtClean="0"/>
          </a:p>
          <a:p>
            <a:pPr eaLnBrk="1" hangingPunct="1"/>
            <a:r>
              <a:rPr lang="en-US" dirty="0" smtClean="0"/>
              <a:t>With the rise of monetarism and the ‘fight inflation first’ policies of the early 1980s the debt trap was sprung and poorer developing countries were precipitated into recession and unmanageable debt and progressively into the arms of the IMF.  As lender of last resort the IMF imposed tight conditions on rolling over their loans, </a:t>
            </a:r>
            <a:r>
              <a:rPr lang="en-US" dirty="0" err="1" smtClean="0"/>
              <a:t>conditionalities</a:t>
            </a:r>
            <a:r>
              <a:rPr lang="en-US" dirty="0" smtClean="0"/>
              <a:t> which became known as structural adjustment packages (SAPs).  </a:t>
            </a:r>
          </a:p>
          <a:p>
            <a:pPr eaLnBrk="1" hangingPunct="1"/>
            <a:endParaRPr lang="en-US" dirty="0" smtClean="0"/>
          </a:p>
          <a:p>
            <a:pPr eaLnBrk="1" hangingPunct="1"/>
            <a:r>
              <a:rPr lang="en-US" i="1" dirty="0" smtClean="0"/>
              <a:t>Structural adjustment</a:t>
            </a:r>
          </a:p>
          <a:p>
            <a:pPr eaLnBrk="1" hangingPunct="1"/>
            <a:endParaRPr lang="en-US" i="1" dirty="0" smtClean="0"/>
          </a:p>
          <a:p>
            <a:pPr eaLnBrk="1" hangingPunct="1"/>
            <a:r>
              <a:rPr lang="en-US" dirty="0" smtClean="0"/>
              <a:t>The SAPs of the mid to late 1980s were crude and brutal.  They included: removing import barriers, reorienting agricultural and industry policy from self-sufficiency to export orientation, reducing public spending (reduced services and infrastructure, reduced food subsidies), user charges for public services, currency devaluations (intended to make exports cheaper but also making imports more expensive), </a:t>
            </a:r>
            <a:r>
              <a:rPr lang="en-US" dirty="0" err="1" smtClean="0"/>
              <a:t>labour</a:t>
            </a:r>
            <a:r>
              <a:rPr lang="en-US" dirty="0" smtClean="0"/>
              <a:t> market deregulation, etc </a:t>
            </a:r>
            <a:r>
              <a:rPr lang="en-US" dirty="0" err="1" smtClean="0"/>
              <a:t>etc</a:t>
            </a:r>
            <a:r>
              <a:rPr lang="en-US" dirty="0" smtClean="0"/>
              <a:t>. (REFS)</a:t>
            </a:r>
          </a:p>
          <a:p>
            <a:pPr eaLnBrk="1" hangingPunct="1"/>
            <a:endParaRPr lang="en-US" dirty="0" smtClean="0"/>
          </a:p>
          <a:p>
            <a:pPr eaLnBrk="1" hangingPunct="1"/>
            <a:r>
              <a:rPr lang="en-US" dirty="0" smtClean="0"/>
              <a:t>The prime purpose of the SAPs was to enable the client countries to generate the export earnings needed to pay their debts.  While they were packaged in the language of economic development this was not their principal purpose.  Indeed in many ways the SAPs involved a process of de-</a:t>
            </a:r>
            <a:r>
              <a:rPr lang="en-US" dirty="0" err="1" smtClean="0"/>
              <a:t>industrialisation</a:t>
            </a:r>
            <a:r>
              <a:rPr lang="en-US" dirty="0" smtClean="0"/>
              <a:t> and regression with respect to social and economic development. </a:t>
            </a:r>
          </a:p>
          <a:p>
            <a:pPr eaLnBrk="1" hangingPunct="1"/>
            <a:endParaRPr lang="en-US" dirty="0" smtClean="0"/>
          </a:p>
          <a:p>
            <a:pPr eaLnBrk="1" hangingPunct="1"/>
            <a:r>
              <a:rPr lang="en-US" dirty="0" smtClean="0"/>
              <a:t>In a relatively small number of countries SAPs were associated with economic growth and improvements in health and welfare despite widening inequalities. (REFS) However, in most cases, particularly in Africa, structural adjustment had a very negative impact on health status and on health services. (REFS)</a:t>
            </a:r>
          </a:p>
          <a:p>
            <a:pPr eaLnBrk="1" hangingPunct="1"/>
            <a:endParaRPr lang="en-US" dirty="0" smtClean="0"/>
          </a:p>
          <a:p>
            <a:pPr eaLnBrk="1" hangingPunct="1"/>
            <a:r>
              <a:rPr lang="en-US" dirty="0" smtClean="0"/>
              <a:t>Around the same time that structural adjustment was having its worst impact the AIDS/HIV epidemic broke and by the late 1980s many TW countries were facing a combined burden of debt, economic slowdown, structural adjustment and AIDS/HIV.  </a:t>
            </a:r>
          </a:p>
          <a:p>
            <a:pPr eaLnBrk="1" hangingPunct="1"/>
            <a:endParaRPr lang="en-US" dirty="0" smtClean="0"/>
          </a:p>
          <a:p>
            <a:pPr eaLnBrk="1" hangingPunct="1"/>
            <a:r>
              <a:rPr lang="en-US" dirty="0" smtClean="0"/>
              <a:t>We now turn our attention to some of the salient health events of this same period and we shall highlight: the last case of small pox in 1974; the Alma-Ata conference and Declaration of 1978; and the onset of AIDS in the mid 1980s.</a:t>
            </a:r>
          </a:p>
          <a:p>
            <a:pPr eaLnBrk="1" hangingPunct="1"/>
            <a:endParaRPr lang="en-US" dirty="0" smtClean="0"/>
          </a:p>
          <a:p>
            <a:pPr eaLnBrk="1" hangingPunct="1"/>
            <a:r>
              <a:rPr lang="en-US" i="1" dirty="0" smtClean="0"/>
              <a:t>Small pox eliminated</a:t>
            </a:r>
          </a:p>
          <a:p>
            <a:pPr eaLnBrk="1" hangingPunct="1"/>
            <a:endParaRPr lang="en-US" i="1" dirty="0" smtClean="0"/>
          </a:p>
          <a:p>
            <a:pPr eaLnBrk="1" hangingPunct="1"/>
            <a:r>
              <a:rPr lang="en-US" dirty="0" smtClean="0"/>
              <a:t>The last case of small pox in 1977 was a great victory.  It was achieved primarily through case finding, contact tracing, isolation and vaccination. It was a program that was relatively simple and relatively cheap.  It could be implemented effectively with dedicated teams, even in areas with limited health service infrastructure, and did not require dramatic </a:t>
            </a:r>
            <a:r>
              <a:rPr lang="en-US" dirty="0" err="1" smtClean="0"/>
              <a:t>behavioural</a:t>
            </a:r>
            <a:r>
              <a:rPr lang="en-US" dirty="0" smtClean="0"/>
              <a:t> change at the level of the individual, family or community.   The eradication of small pox was the paradigm case of narrow top down vertical disease-centred programs which was the dominant paradigm in WHO thinking at the time and which was also supported by the large bilateral donors and the large philanthropies, in particular, Rockefeller.</a:t>
            </a:r>
          </a:p>
          <a:p>
            <a:pPr eaLnBrk="1" hangingPunct="1"/>
            <a:endParaRPr lang="en-US" dirty="0" smtClean="0"/>
          </a:p>
          <a:p>
            <a:pPr eaLnBrk="1" hangingPunct="1"/>
            <a:r>
              <a:rPr lang="en-US" dirty="0" smtClean="0"/>
              <a:t>But not all diseases lend themselves to this approach.  TB, malaria and AIDS are all conditions which are both preventable and treatable but which call for broadly based </a:t>
            </a:r>
            <a:r>
              <a:rPr lang="en-US" dirty="0" err="1" smtClean="0"/>
              <a:t>progams</a:t>
            </a:r>
            <a:r>
              <a:rPr lang="en-US" dirty="0" smtClean="0"/>
              <a:t> which are integrated within comprehensive health care.  </a:t>
            </a:r>
          </a:p>
          <a:p>
            <a:pPr eaLnBrk="1" hangingPunct="1"/>
            <a:endParaRPr lang="en-US" dirty="0" smtClean="0"/>
          </a:p>
          <a:p>
            <a:pPr eaLnBrk="1" hangingPunct="1"/>
            <a:r>
              <a:rPr lang="en-US" i="1" dirty="0" smtClean="0"/>
              <a:t>Primary health care</a:t>
            </a:r>
          </a:p>
          <a:p>
            <a:pPr eaLnBrk="1" hangingPunct="1"/>
            <a:endParaRPr lang="en-US" i="1" dirty="0" smtClean="0"/>
          </a:p>
          <a:p>
            <a:pPr eaLnBrk="1" hangingPunct="1"/>
            <a:r>
              <a:rPr lang="en-US" dirty="0" smtClean="0"/>
              <a:t>In many countries under colonial rule health service development had been largely restricted to the urban </a:t>
            </a:r>
            <a:r>
              <a:rPr lang="en-US" dirty="0" err="1" smtClean="0"/>
              <a:t>centres</a:t>
            </a:r>
            <a:r>
              <a:rPr lang="en-US" dirty="0" smtClean="0"/>
              <a:t>.  This pattern was in many cases continued on after </a:t>
            </a:r>
            <a:r>
              <a:rPr lang="en-US" dirty="0" err="1" smtClean="0"/>
              <a:t>decolonisation</a:t>
            </a:r>
            <a:r>
              <a:rPr lang="en-US" dirty="0" smtClean="0"/>
              <a:t>, leaving the rural majority poorly served.  However, during the 1960s several countries were experimenting with more comprehensive approaches to health care, moving away from hospital and doctor based care in the cities to the provision of basic health services in the rural areas.  There was also new attention given to appropriate workforce strategies and more focus on community </a:t>
            </a:r>
            <a:r>
              <a:rPr lang="en-US" dirty="0" err="1" smtClean="0"/>
              <a:t>mobilisation</a:t>
            </a:r>
            <a:r>
              <a:rPr lang="en-US" dirty="0" smtClean="0"/>
              <a:t> for prevention.  This approach, which was pioneered in different ways in Indonesia, China and Sri Lanka, became known as primary health care (PHC) and was formally enshrined in and endorsed by the Alma-Ata Conference and Declaration. </a:t>
            </a:r>
          </a:p>
          <a:p>
            <a:pPr eaLnBrk="1" hangingPunct="1"/>
            <a:endParaRPr lang="en-US" dirty="0" smtClean="0"/>
          </a:p>
          <a:p>
            <a:pPr eaLnBrk="1" hangingPunct="1"/>
            <a:r>
              <a:rPr lang="en-US" dirty="0" smtClean="0"/>
              <a:t>Alma-Ata was a reaction against top down vertical programs and urban centred health service development.  The Declaration called for greater attention to the needs of rural populations and for greater reliance on practitioners with basic training (health workers, ‘barefoot doctors’) who were accountable to local communities but who were properly supported by clinical and prevention specialists based more centrally.  (REFS)</a:t>
            </a:r>
          </a:p>
          <a:p>
            <a:pPr eaLnBrk="1" hangingPunct="1"/>
            <a:endParaRPr lang="en-US" dirty="0" smtClean="0"/>
          </a:p>
          <a:p>
            <a:pPr eaLnBrk="1" hangingPunct="1"/>
            <a:r>
              <a:rPr lang="en-US" dirty="0" smtClean="0"/>
              <a:t>The Alma-Ata Declaration went well beyond a narrow medical or disease-centred model, </a:t>
            </a:r>
            <a:r>
              <a:rPr lang="en-US" dirty="0" err="1" smtClean="0"/>
              <a:t>recognising</a:t>
            </a:r>
            <a:r>
              <a:rPr lang="en-US" dirty="0" smtClean="0"/>
              <a:t> that sustainable economic development was a critical condition for health development in the Third World.  Alma-Ata refers explicitly to the 1974 call for a New International Economic Order, one that facilitated the sovereign economic development of poor countries.   Alma-Ata was driven in large part by the spirit of the Non-aligned Movement with support and facilitation from the leaderships of the WHO and UNICEF.  By this time Dr </a:t>
            </a:r>
            <a:r>
              <a:rPr lang="en-US" dirty="0" err="1" smtClean="0"/>
              <a:t>Halfdan</a:t>
            </a:r>
            <a:r>
              <a:rPr lang="en-US" dirty="0" smtClean="0"/>
              <a:t> Mahler was the DG at WHO; he was a committed advocate for the PHC approach although there remained divisions within WHO </a:t>
            </a:r>
            <a:r>
              <a:rPr lang="en-US" dirty="0" err="1" smtClean="0"/>
              <a:t>who</a:t>
            </a:r>
            <a:r>
              <a:rPr lang="en-US" dirty="0" smtClean="0"/>
              <a:t> were still more oriented to the vertical disease focus.  (REFS)</a:t>
            </a:r>
          </a:p>
          <a:p>
            <a:pPr eaLnBrk="1" hangingPunct="1"/>
            <a:endParaRPr lang="en-US" dirty="0" smtClean="0"/>
          </a:p>
          <a:p>
            <a:pPr eaLnBrk="1" hangingPunct="1"/>
            <a:r>
              <a:rPr lang="en-US" dirty="0" smtClean="0"/>
              <a:t>In some ways Alma-Ata was the last hurrah of the hope and confidence of the Non-Aligned Movement.  The Long Boom had petered out, monetarism was on the rise and the conditions were in place for the debt trap.  Within a few years many developing countries were facing recession and economic restructuring under the control of the IMF.  The IMF did not regard health development as particularly important; the debt had to be serviced and if that mean dismantling health services or </a:t>
            </a:r>
            <a:r>
              <a:rPr lang="en-US" dirty="0" err="1" smtClean="0"/>
              <a:t>termininating</a:t>
            </a:r>
            <a:r>
              <a:rPr lang="en-US" dirty="0" smtClean="0"/>
              <a:t> food price subsidies then so be it.  </a:t>
            </a:r>
          </a:p>
          <a:p>
            <a:pPr eaLnBrk="1" hangingPunct="1"/>
            <a:endParaRPr lang="en-US" dirty="0" smtClean="0"/>
          </a:p>
          <a:p>
            <a:pPr eaLnBrk="1" hangingPunct="1"/>
            <a:r>
              <a:rPr lang="en-US" i="1" dirty="0" smtClean="0"/>
              <a:t>PHC debates and legitimation crisis</a:t>
            </a:r>
          </a:p>
          <a:p>
            <a:pPr eaLnBrk="1" hangingPunct="1"/>
            <a:endParaRPr lang="en-US" i="1" dirty="0" smtClean="0"/>
          </a:p>
          <a:p>
            <a:r>
              <a:rPr lang="en-US" dirty="0" smtClean="0"/>
              <a:t>However, as early as 1981 there were voices (see in particular Warren and Walsh</a:t>
            </a:r>
            <a:r>
              <a:rPr lang="en-AU" sz="1200" kern="1200" dirty="0" smtClean="0">
                <a:solidFill>
                  <a:schemeClr val="tx1"/>
                </a:solidFill>
                <a:latin typeface="Arial" charset="0"/>
                <a:ea typeface="+mn-ea"/>
                <a:cs typeface="+mn-cs"/>
              </a:rPr>
              <a:t> in</a:t>
            </a:r>
            <a:r>
              <a:rPr lang="en-AU" sz="1200" kern="1200" baseline="0" dirty="0" smtClean="0">
                <a:solidFill>
                  <a:schemeClr val="tx1"/>
                </a:solidFill>
                <a:latin typeface="Arial" charset="0"/>
                <a:ea typeface="+mn-ea"/>
                <a:cs typeface="+mn-cs"/>
              </a:rPr>
              <a:t> </a:t>
            </a:r>
            <a:r>
              <a:rPr lang="en-AU" sz="1200" kern="1200" dirty="0" smtClean="0">
                <a:solidFill>
                  <a:schemeClr val="tx1"/>
                </a:solidFill>
                <a:latin typeface="Arial" charset="0"/>
                <a:ea typeface="+mn-ea"/>
                <a:cs typeface="+mn-cs"/>
              </a:rPr>
              <a:t>1979) </a:t>
            </a:r>
            <a:r>
              <a:rPr lang="en-US" dirty="0" smtClean="0"/>
              <a:t> calling for a return to the orthodoxy of narrow vertical programs (now re-named as ‘selective primary health care’); perhaps </a:t>
            </a:r>
            <a:r>
              <a:rPr lang="en-US" dirty="0" err="1" smtClean="0"/>
              <a:t>recognising</a:t>
            </a:r>
            <a:r>
              <a:rPr lang="en-US" dirty="0" smtClean="0"/>
              <a:t> that in the conditions of the time the resources necessary for the implementation of comprehensive PHC were not going to be available.  From the point of view of donors (Western governments and philanthropies) the practical challenge was about getting outcomes for the aid dollar.  The choices appeared to be either waiting for basic health system infrastructure to be developed or investing in more limited disease-centred and M&amp;CH programs which at least offered the promise of achievable outcomes.  With the rise of AIDS/HIV and the weakening of basic health services associated with structural adjustment the preference of the donors for a return to vertical programs was consolidated. Advocates of vertical programs saw themselves as accepting the </a:t>
            </a:r>
            <a:r>
              <a:rPr lang="en-US" i="1" dirty="0" smtClean="0"/>
              <a:t>real politic</a:t>
            </a:r>
            <a:r>
              <a:rPr lang="en-US" dirty="0" smtClean="0"/>
              <a:t> that comprehensive PHC was not happening; they saw the advocates of comprehensive PHC as unreal ideologues.</a:t>
            </a:r>
          </a:p>
          <a:p>
            <a:pPr eaLnBrk="1" hangingPunct="1"/>
            <a:endParaRPr lang="en-US" dirty="0" smtClean="0"/>
          </a:p>
          <a:p>
            <a:pPr eaLnBrk="1" hangingPunct="1"/>
            <a:r>
              <a:rPr lang="en-US" dirty="0" smtClean="0"/>
              <a:t>The advocates of comprehensive PHC had two problems with this position.  Their first objection was that for many diseases narrow vertical programs simply do not work; smallpox was the exception rather than the paradigm case.  Effective prevention and management of conditions like TB, malaria and AIDS/HIV require a wide range of generic programs and services which are either not provided under the vertical programs model or are duplicated specifically for this condition.  The second issue motivating the advocates of comprehensive PHC was a concern that fraying livelihoods (loss of markets and jobs, malnutrition, loss of access to education, etc) and the decay of services under the pressure of economic restructuring (reduced budgets, user charges, etc) was actually adding to the disease burden of poor people in poor countries; indeed was now one of the most serious threats to health those communities were facing.  From this point of view the effect of the arguments for selective PHC and vertical programs was to obscure the damage being done by economic restructuring and to project the view that health could be improved despite these influences; legitimating an unfair regime.  </a:t>
            </a:r>
          </a:p>
          <a:p>
            <a:pPr eaLnBrk="1" hangingPunct="1"/>
            <a:endParaRPr lang="en-US" dirty="0" smtClean="0"/>
          </a:p>
          <a:p>
            <a:pPr eaLnBrk="1" hangingPunct="1"/>
            <a:r>
              <a:rPr lang="en-US" dirty="0" smtClean="0"/>
              <a:t>It is important to see the debates about PHC at two levels.  At one level there is a debate about two different models for health service development.  However, the outcomes of this debate also have important implications for the perceived legitimacy of SAPs, of the IMF in imposing SAPs, of the demand for debt repayment and of the wider regime of global economic governance of which the IMF and debt repayment are part.  In relation to the legitimacy of SAPs and the IMF the different positions adopted on PHC versus vertical programs may be seen as variously accepting and legitimating or rejecting and seeking to </a:t>
            </a:r>
            <a:r>
              <a:rPr lang="en-US" dirty="0" err="1" smtClean="0"/>
              <a:t>delegitimate</a:t>
            </a:r>
            <a:r>
              <a:rPr lang="en-US" dirty="0" smtClean="0"/>
              <a:t> the role of the IMF in imposing SAPs.  </a:t>
            </a:r>
            <a:endParaRPr lang="en-US" dirty="0" smtClean="0"/>
          </a:p>
          <a:p>
            <a:pPr eaLnBrk="1" hangingPunct="1"/>
            <a:endParaRPr lang="en-US" dirty="0" smtClean="0"/>
          </a:p>
          <a:p>
            <a:pPr eaLnBrk="1" hangingPunct="1"/>
            <a:r>
              <a:rPr lang="en-US" sz="1200" i="1" dirty="0" smtClean="0"/>
              <a:t>SAPs under question</a:t>
            </a:r>
          </a:p>
          <a:p>
            <a:pPr eaLnBrk="1" hangingPunct="1"/>
            <a:endParaRPr lang="en-US" sz="1200" i="1" dirty="0" smtClean="0"/>
          </a:p>
          <a:p>
            <a:pPr eaLnBrk="1" hangingPunct="1"/>
            <a:r>
              <a:rPr lang="en-US" sz="1200" dirty="0" smtClean="0"/>
              <a:t>By the mid and late 1980s there was a vigorous debate in full swing about harms and benefits of SAPs.  Concerns about the effects on health and health services and on other social sectors were important considerations in these debates.  There was considerable pressure within the UN system to </a:t>
            </a:r>
            <a:r>
              <a:rPr lang="en-US" sz="1200" dirty="0" err="1" smtClean="0"/>
              <a:t>recognise</a:t>
            </a:r>
            <a:r>
              <a:rPr lang="en-US" sz="1200" dirty="0" smtClean="0"/>
              <a:t> the damage being done to the social and economic development in many developing countries by the debt crisis and the SAPs which the IMF was putting in place to ensure debt repayment.  In 1987 UNICEF sponsored a collection of essays about structural adjustment entitled ‘Adjustment with a human face’, a title which invites the interpretation that the implementation of adjustment hitherto had been inhuman.  (REF).  In 1992 the WHO published a similar monograph entitled, ‘Health dimensions of economic reform’ which also (in the most gentle way) suggested that there could be health costs associated with the IMF’s policy model (REF). </a:t>
            </a:r>
          </a:p>
          <a:p>
            <a:pPr eaLnBrk="1" hangingPunct="1"/>
            <a:endParaRPr lang="en-US" sz="1200" dirty="0" smtClean="0"/>
          </a:p>
          <a:p>
            <a:pPr eaLnBrk="1" hangingPunct="1"/>
            <a:r>
              <a:rPr lang="en-US" sz="1200" dirty="0" smtClean="0"/>
              <a:t>By the late 1980s the WB was becoming more actively involved in structural adjustment providing additional loans to supplement IMF lending, loans that were of course conditional upon adopting the economic policies required by the IMF.  The Bank was somewhat more sensitive to the fraying legitimacy of structural adjustment than was the Fund.  Despite its rhetoric about economic development, the Fund had always been quite clear that its main role was to enforce repayment of the debt and integration of developing countries within the global economy.  However, the Bank was now exploring a new mission which included the abolition of poverty as well as the promotion of economic ‘development’ (and integration).  </a:t>
            </a:r>
          </a:p>
          <a:p>
            <a:pPr eaLnBrk="1" hangingPunct="1"/>
            <a:endParaRPr lang="en-US" sz="1200" dirty="0" smtClean="0"/>
          </a:p>
          <a:p>
            <a:pPr eaLnBrk="1" hangingPunct="1"/>
            <a:r>
              <a:rPr lang="en-US" sz="1200" i="1" dirty="0" smtClean="0"/>
              <a:t>Investing in health</a:t>
            </a:r>
          </a:p>
          <a:p>
            <a:pPr eaLnBrk="1" hangingPunct="1"/>
            <a:endParaRPr lang="en-US" sz="1200" i="1" dirty="0" smtClean="0"/>
          </a:p>
          <a:p>
            <a:pPr eaLnBrk="1" hangingPunct="1"/>
            <a:r>
              <a:rPr lang="en-US" sz="1200" dirty="0" smtClean="0"/>
              <a:t>For whatever reason the Bank felt obliged to respond to the </a:t>
            </a:r>
            <a:r>
              <a:rPr lang="en-US" sz="1200" dirty="0" err="1" smtClean="0"/>
              <a:t>crticisms</a:t>
            </a:r>
            <a:r>
              <a:rPr lang="en-US" sz="1200" dirty="0" smtClean="0"/>
              <a:t> of structural adjustment and in particular of its effects on health and in 1993 published a major report, entitled ‘Investing in health’ which argued that structural adjustment (properly designed) was compatible with health development.  This was a highly polished report but ultimately self-serving with abundant examples of one-sided arguments and special pleading.  </a:t>
            </a:r>
          </a:p>
          <a:p>
            <a:pPr eaLnBrk="1" hangingPunct="1"/>
            <a:endParaRPr lang="en-US" sz="1200" dirty="0" smtClean="0"/>
          </a:p>
          <a:p>
            <a:pPr eaLnBrk="1" hangingPunct="1"/>
            <a:r>
              <a:rPr lang="en-US" sz="1200" dirty="0" smtClean="0"/>
              <a:t>A particular example of special pleading, already noted at the beginning of this paper, was the Bank’s ‘virtuous cycle’ approach to the relationships between economics and health. It is too simple to say that better health contributes to economic development and economic development contributes to better health.   What the report does not say is that </a:t>
            </a:r>
            <a:r>
              <a:rPr lang="en-US" sz="1200" dirty="0" err="1" smtClean="0"/>
              <a:t>industrialisation</a:t>
            </a:r>
            <a:r>
              <a:rPr lang="en-US" sz="1200" dirty="0" smtClean="0"/>
              <a:t> in England, the US and in Russia was achieved through converting human health into capital and accepting high morbidity and mortality rates as the cost of development.   Occupational injury and appalling living conditions were costs of production which were ‘</a:t>
            </a:r>
            <a:r>
              <a:rPr lang="en-US" sz="1200" dirty="0" err="1" smtClean="0"/>
              <a:t>externalised</a:t>
            </a:r>
            <a:r>
              <a:rPr lang="en-US" sz="1200" dirty="0" smtClean="0"/>
              <a:t>’ which is to say they are borne by the workers and the environment rather than by the enterprise.  This is a dynamic which continues today: occupational injury, loss of livelihood and tobacco-related disease illustrate some of the ways that economic growth is presently based on the ‘consumption’ of people’s health.  </a:t>
            </a:r>
          </a:p>
          <a:p>
            <a:pPr eaLnBrk="1" hangingPunct="1"/>
            <a:endParaRPr lang="en-US" sz="1200" dirty="0" smtClean="0"/>
          </a:p>
          <a:p>
            <a:pPr eaLnBrk="1" hangingPunct="1"/>
            <a:r>
              <a:rPr lang="en-US" sz="1200" dirty="0" smtClean="0"/>
              <a:t>We should also note the ‘new interventionism’ which forms the crux of the Bank’s health policy in ‘Investing in health’. The report goes beyond the orthodox vertical programs approach to argue for a small number of specific ‘interventions’ which are ranked in terms of cost-effectiveness (using DALYs as the metric of health outcomes associated with each intervention).  These interventions are presented as commodities which can be purchased for a price and a volume and which will yield defined measurable health benefits (measured as DALYs averted).  No evidence is presented to support the claim that these interventions can be sustainably and effectively implemented without more comprehensive health system development.   The economists appear to assume that they will completely bypass existing health system infrastructure and programs in that they use average rather than marginal costs in their cost effectiveness calculations. </a:t>
            </a:r>
          </a:p>
          <a:p>
            <a:pPr eaLnBrk="1" hangingPunct="1"/>
            <a:endParaRPr lang="en-US" sz="1200" dirty="0" smtClean="0"/>
          </a:p>
          <a:p>
            <a:pPr eaLnBrk="1" hangingPunct="1"/>
            <a:r>
              <a:rPr lang="en-US" sz="1200" dirty="0" smtClean="0"/>
              <a:t>What is not spelled out clearly in ‘Investing in health’ is how the new health development principles are to be integrated within structural adjustment programs.  The report invites images of IMF economists adding the preferred ‘interventions’ to their standard </a:t>
            </a:r>
            <a:r>
              <a:rPr lang="en-US" sz="1200" dirty="0" err="1" smtClean="0"/>
              <a:t>conditionalities</a:t>
            </a:r>
            <a:r>
              <a:rPr lang="en-US" sz="1200" dirty="0" smtClean="0"/>
              <a:t>.   </a:t>
            </a:r>
          </a:p>
          <a:p>
            <a:pPr eaLnBrk="1" hangingPunct="1"/>
            <a:endParaRPr lang="en-US" sz="1200" dirty="0" smtClean="0"/>
          </a:p>
          <a:p>
            <a:pPr eaLnBrk="1" hangingPunct="1"/>
            <a:r>
              <a:rPr lang="en-US" sz="1200" i="1" dirty="0" smtClean="0"/>
              <a:t>PRSPs</a:t>
            </a:r>
          </a:p>
          <a:p>
            <a:pPr eaLnBrk="1" hangingPunct="1"/>
            <a:endParaRPr lang="en-US" sz="1200" i="1" dirty="0" smtClean="0"/>
          </a:p>
          <a:p>
            <a:pPr eaLnBrk="1" hangingPunct="1"/>
            <a:r>
              <a:rPr lang="en-US" sz="1200" dirty="0" smtClean="0"/>
              <a:t>The answer to this question was provided in 1999 when the Bank and the Fund unveiled the new machinery for structural adjustment, namely the requirement for Poverty Reduction Strategy Papers (PRSPs).  PRSPs are to be produced by the country seeking IMF support.  The countries are required to present an integrated set of strategies which will (</a:t>
            </a:r>
            <a:r>
              <a:rPr lang="en-US" sz="1200" dirty="0" err="1" smtClean="0"/>
              <a:t>i</a:t>
            </a:r>
            <a:r>
              <a:rPr lang="en-US" sz="1200" dirty="0" smtClean="0"/>
              <a:t>) generate the revenues required to pay back the debt; (ii) contribute to economic development (and integration within the global economy which is assumed to be synonymous with economic development); and (iii) reduce poverty.    If countries produce acceptable PRSPs they will be provided with the first tranche of loan funds; they will find that the conditions are tightened when they re-present for subsequent tranches.  </a:t>
            </a:r>
          </a:p>
          <a:p>
            <a:pPr eaLnBrk="1" hangingPunct="1"/>
            <a:endParaRPr lang="en-US" sz="1200" dirty="0" smtClean="0"/>
          </a:p>
          <a:p>
            <a:pPr eaLnBrk="1" hangingPunct="1"/>
            <a:r>
              <a:rPr lang="en-US" sz="1200" dirty="0" smtClean="0"/>
              <a:t>While the links between ‘Investing in health’ and the introduction of PRSPs are indirect we can assume that the kinds of health policies which the Bank and the Fund will expect to see in PRSPs will follow the narrow interventionism of the 1993 report. </a:t>
            </a:r>
          </a:p>
          <a:p>
            <a:pPr eaLnBrk="1" hangingPunct="1"/>
            <a:endParaRPr lang="en-US" sz="1200" dirty="0" smtClean="0"/>
          </a:p>
          <a:p>
            <a:pPr eaLnBrk="1" hangingPunct="1"/>
            <a:r>
              <a:rPr lang="en-US" sz="1200" dirty="0" smtClean="0"/>
              <a:t>‘Investing in health’ can be seen as a major attempt to re-</a:t>
            </a:r>
            <a:r>
              <a:rPr lang="en-US" sz="1200" dirty="0" err="1" smtClean="0"/>
              <a:t>legitimise</a:t>
            </a:r>
            <a:r>
              <a:rPr lang="en-US" sz="1200" dirty="0" smtClean="0"/>
              <a:t> structural adjustment and the role of the IMF in policing repayment of the debt and economic integration, in particular, in response to the widening concerns that these policies were damaging rather than promoting health.  Again we see the significance of the vertical programs approach, now rendered as commodified interventions, in sustaining the claim that structural adjustment can be good for your health.  With the emergence of the PRSP we can see that responsibility for the successful design and implementation of the new vertical programs will lie with the applicant countries so it will be their fault if the health gains promised are not </a:t>
            </a:r>
            <a:r>
              <a:rPr lang="en-US" sz="1200" dirty="0" err="1" smtClean="0"/>
              <a:t>realised</a:t>
            </a:r>
            <a:r>
              <a:rPr lang="en-US" sz="1200" dirty="0" smtClean="0"/>
              <a:t>. </a:t>
            </a:r>
          </a:p>
          <a:p>
            <a:pPr eaLnBrk="1" hangingPunct="1"/>
            <a:endParaRPr lang="en-US" dirty="0" smtClean="0"/>
          </a:p>
          <a:p>
            <a:pPr eaLnBrk="1" hangingPunct="1"/>
            <a:endParaRPr lang="en-US" dirty="0" smtClean="0"/>
          </a:p>
          <a:p>
            <a:pPr eaLnBrk="1" hangingPunct="1"/>
            <a:r>
              <a:rPr lang="en-US" dirty="0" smtClean="0"/>
              <a:t>Next</a:t>
            </a:r>
          </a:p>
          <a:p>
            <a:pPr eaLnBrk="1" hangingPunct="1"/>
            <a:endParaRPr lang="en-US" dirty="0" smtClean="0"/>
          </a:p>
          <a:p>
            <a:r>
              <a:rPr lang="en-AU" sz="1200" kern="1200" dirty="0" smtClean="0">
                <a:solidFill>
                  <a:schemeClr val="tx1"/>
                </a:solidFill>
                <a:latin typeface="Arial" charset="0"/>
                <a:ea typeface="+mn-ea"/>
                <a:cs typeface="+mn-cs"/>
              </a:rPr>
              <a:t>Walsh, J. A. and K. S. Warren (1979). "Selective primary health care: an interim strategy for disease control in developing countries." </a:t>
            </a:r>
            <a:r>
              <a:rPr lang="en-AU" sz="1200" u="sng" kern="1200" dirty="0" smtClean="0">
                <a:solidFill>
                  <a:schemeClr val="tx1"/>
                </a:solidFill>
                <a:latin typeface="Arial" charset="0"/>
                <a:ea typeface="+mn-ea"/>
                <a:cs typeface="+mn-cs"/>
              </a:rPr>
              <a:t>N. Engl. J. Med. </a:t>
            </a:r>
            <a:r>
              <a:rPr lang="en-AU" sz="1200" b="1" u="sng" kern="1200" dirty="0" smtClean="0">
                <a:solidFill>
                  <a:schemeClr val="tx1"/>
                </a:solidFill>
                <a:latin typeface="Arial" charset="0"/>
                <a:ea typeface="+mn-ea"/>
                <a:cs typeface="+mn-cs"/>
              </a:rPr>
              <a:t>301: 967-974.</a:t>
            </a:r>
          </a:p>
          <a:p>
            <a:r>
              <a:rPr lang="en-AU" sz="1200" kern="1200" dirty="0" smtClean="0">
                <a:solidFill>
                  <a:schemeClr val="tx1"/>
                </a:solidFill>
                <a:latin typeface="Arial" charset="0"/>
                <a:ea typeface="+mn-ea"/>
                <a:cs typeface="+mn-cs"/>
              </a:rPr>
              <a:t>	</a:t>
            </a:r>
          </a:p>
          <a:p>
            <a:pPr eaLnBrk="1" hangingPunct="1"/>
            <a:endParaRPr lang="en-US" dirty="0" smtClean="0"/>
          </a:p>
        </p:txBody>
      </p:sp>
    </p:spTree>
    <p:extLst>
      <p:ext uri="{BB962C8B-B14F-4D97-AF65-F5344CB8AC3E}">
        <p14:creationId xmlns:p14="http://schemas.microsoft.com/office/powerpoint/2010/main" val="16411080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E77D6792-157B-48BD-8B04-C8FD10016E64}" type="slidenum">
              <a:rPr lang="en-US"/>
              <a:pPr/>
              <a:t>18</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r>
              <a:rPr lang="en-US" sz="1200" b="1" dirty="0" smtClean="0"/>
              <a:t>1995 </a:t>
            </a:r>
            <a:r>
              <a:rPr lang="en-US" sz="1200" b="1" dirty="0" smtClean="0"/>
              <a:t>- </a:t>
            </a:r>
            <a:r>
              <a:rPr lang="en-US" sz="1200" b="1" dirty="0" smtClean="0"/>
              <a:t>2003</a:t>
            </a:r>
            <a:endParaRPr lang="en-US" sz="1200" b="1" dirty="0" smtClean="0"/>
          </a:p>
          <a:p>
            <a:pPr eaLnBrk="1" hangingPunct="1"/>
            <a:endParaRPr lang="en-US" sz="1200" dirty="0" smtClean="0"/>
          </a:p>
          <a:p>
            <a:pPr eaLnBrk="1" hangingPunct="1"/>
            <a:r>
              <a:rPr lang="en-US" sz="1200" i="1" dirty="0" smtClean="0"/>
              <a:t>WTO</a:t>
            </a:r>
            <a:endParaRPr lang="en-US" sz="1200" i="1" dirty="0" smtClean="0"/>
          </a:p>
          <a:p>
            <a:pPr eaLnBrk="1" hangingPunct="1"/>
            <a:endParaRPr lang="en-US" sz="1200" i="1" dirty="0" smtClean="0"/>
          </a:p>
          <a:p>
            <a:pPr eaLnBrk="1" hangingPunct="1"/>
            <a:r>
              <a:rPr lang="en-US" sz="1200" dirty="0" smtClean="0"/>
              <a:t>Perhaps the main event in economic governance and regulation during  the 1987-99 period was the establishment of the WTO in 1995 and the subsequent meetings, statements and disputes associated with the WTO.   Two of the agreements administered through the WTO have attracted particular attention in health policy circles.  The first of these is the TRIPS agreement, in particular, its implications in relation to pharmaceuticals and in particular, </a:t>
            </a:r>
            <a:r>
              <a:rPr lang="en-US" sz="1200" dirty="0" err="1" smtClean="0"/>
              <a:t>retrovirals</a:t>
            </a:r>
            <a:r>
              <a:rPr lang="en-US" sz="1200" dirty="0" smtClean="0"/>
              <a:t> for AIDS/HIV.  The other agreement which has attracted much comment in the health policy media is the GATS.   </a:t>
            </a:r>
          </a:p>
          <a:p>
            <a:pPr eaLnBrk="1" hangingPunct="1"/>
            <a:endParaRPr lang="en-US" sz="1200" dirty="0" smtClean="0"/>
          </a:p>
          <a:p>
            <a:pPr eaLnBrk="1" hangingPunct="1"/>
            <a:r>
              <a:rPr lang="en-US" sz="1200" dirty="0" smtClean="0"/>
              <a:t>The role of intellectual property rules in preventing poor countries accessing cheap drugs for AIDS/HIV has been a growing issue from ... when it became evident that drug treatment for AIDS was extending lives.  With the introduction of highly active anti retroviral treatments (HART) in .... the need for AIDS patients in developing countries to get access to these drugs at affordable prices became increasingly urgent.  </a:t>
            </a:r>
          </a:p>
          <a:p>
            <a:pPr eaLnBrk="1" hangingPunct="1"/>
            <a:endParaRPr lang="en-US" sz="1200" dirty="0" smtClean="0"/>
          </a:p>
          <a:p>
            <a:pPr eaLnBrk="1" hangingPunct="1"/>
            <a:r>
              <a:rPr lang="en-US" sz="1200" i="1" dirty="0" smtClean="0"/>
              <a:t>Access to expensive drugs</a:t>
            </a:r>
          </a:p>
          <a:p>
            <a:pPr eaLnBrk="1" hangingPunct="1"/>
            <a:endParaRPr lang="en-US" sz="1200" i="1" dirty="0" smtClean="0"/>
          </a:p>
          <a:p>
            <a:pPr eaLnBrk="1" hangingPunct="1"/>
            <a:r>
              <a:rPr lang="en-US" sz="1200" dirty="0" smtClean="0"/>
              <a:t>The issue of affordable access to modern drugs antedated the establishment of the WTO.  </a:t>
            </a:r>
          </a:p>
          <a:p>
            <a:pPr eaLnBrk="1" hangingPunct="1"/>
            <a:endParaRPr lang="en-US" sz="1200" dirty="0" smtClean="0"/>
          </a:p>
          <a:p>
            <a:pPr eaLnBrk="1" hangingPunct="1"/>
            <a:r>
              <a:rPr lang="en-US" sz="1200" dirty="0" smtClean="0"/>
              <a:t>As early as 1991 the US Trade Representative (USTR) was putting pressure on Thailand for </a:t>
            </a:r>
            <a:r>
              <a:rPr lang="en-US" sz="1200" dirty="0" err="1" smtClean="0"/>
              <a:t>authorising</a:t>
            </a:r>
            <a:r>
              <a:rPr lang="en-US" sz="1200" dirty="0" smtClean="0"/>
              <a:t> the manufacture of drugs still under patent through its government production facilities (http://www.cptech.org/ip/health/c/thailand/thailand.html).  Thailand had also modified its patent laws to require advanced notice of new drug applications and to make information provided to the regulators available to generic manufacturers in advance of the expiry of the patent so as to accelerate their production.   The US pharmaceuticals lobby maintains a global watch over such threats and the USTR acts promptly on the urging of big pharma (which is of course also a big contributor to politicians’ election funds).  The USTR threatened Thailand with Super 301, a US trade law which </a:t>
            </a:r>
            <a:r>
              <a:rPr lang="en-US" sz="1200" dirty="0" err="1" smtClean="0"/>
              <a:t>authorises</a:t>
            </a:r>
            <a:r>
              <a:rPr lang="en-US" sz="1200" dirty="0" smtClean="0"/>
              <a:t> the US to implement trade sanctions against any country which is found to be harming the interests of US corporations.   Similarly Brazil has been subject to threats and pressures by the USTR on behalf of big pharma because of its policies of compulsory licensing and local production of anti-</a:t>
            </a:r>
            <a:r>
              <a:rPr lang="en-US" sz="1200" dirty="0" err="1" smtClean="0"/>
              <a:t>retrovirals</a:t>
            </a:r>
            <a:r>
              <a:rPr lang="en-US" sz="1200" dirty="0" smtClean="0"/>
              <a:t>.  </a:t>
            </a:r>
          </a:p>
          <a:p>
            <a:pPr eaLnBrk="1" hangingPunct="1"/>
            <a:endParaRPr lang="en-US" sz="1200" dirty="0" smtClean="0"/>
          </a:p>
          <a:p>
            <a:pPr eaLnBrk="1" hangingPunct="1"/>
            <a:r>
              <a:rPr lang="en-US" sz="1200" dirty="0" smtClean="0"/>
              <a:t>Perhaps the most high profile case however was the South African case from 1995-98 where 38 large pharmaceutical companies took the South African government to court (in South Africa) arguing that the legislative provisions for parallel importation of </a:t>
            </a:r>
            <a:r>
              <a:rPr lang="en-US" sz="1200" dirty="0" err="1" smtClean="0"/>
              <a:t>antiretrovirals</a:t>
            </a:r>
            <a:r>
              <a:rPr lang="en-US" sz="1200" dirty="0" smtClean="0"/>
              <a:t> (sourcing public purchasing in the cheapest market overseas and bypassing </a:t>
            </a:r>
            <a:r>
              <a:rPr lang="en-US" sz="1200" dirty="0" err="1" smtClean="0"/>
              <a:t>authorised</a:t>
            </a:r>
            <a:r>
              <a:rPr lang="en-US" sz="1200" dirty="0" smtClean="0"/>
              <a:t> local representatives) contravened South African intellectual property laws.   The legal issue was never decided.  The case created such a storm globally that in April 2001 the companies withdrew their complaints and agreed to pay the costs of the defendant.  The defeat of the drug companies in South Africa involved a massive struggle in South Africa (led by the Treatment Action Coalition) and the </a:t>
            </a:r>
            <a:r>
              <a:rPr lang="en-US" sz="1200" dirty="0" err="1" smtClean="0"/>
              <a:t>organisation</a:t>
            </a:r>
            <a:r>
              <a:rPr lang="en-US" sz="1200" dirty="0" smtClean="0"/>
              <a:t> of a massive global protest (by MSF amongst others).  The campaign illustrated the role that the internet now plays in such campaigns with organisations such as CPT playing a key resourcing role. </a:t>
            </a:r>
          </a:p>
          <a:p>
            <a:pPr eaLnBrk="1" hangingPunct="1"/>
            <a:endParaRPr lang="en-US" sz="1200" dirty="0" smtClean="0"/>
          </a:p>
          <a:p>
            <a:pPr eaLnBrk="1" hangingPunct="1"/>
            <a:r>
              <a:rPr lang="en-US" sz="1200" dirty="0" smtClean="0"/>
              <a:t>The drug companies withdrew because of they were bringing into disrepute the intellectual property rights upon which they depend and which are integral to the capitalist system itself.  This was a battle about legitimacy and they lost. </a:t>
            </a:r>
          </a:p>
          <a:p>
            <a:pPr eaLnBrk="1" hangingPunct="1"/>
            <a:endParaRPr lang="en-US" sz="1200" dirty="0" smtClean="0"/>
          </a:p>
          <a:p>
            <a:pPr eaLnBrk="1" hangingPunct="1"/>
            <a:r>
              <a:rPr lang="en-US" sz="1200" i="1" dirty="0" smtClean="0"/>
              <a:t>Agriculture</a:t>
            </a:r>
          </a:p>
          <a:p>
            <a:pPr eaLnBrk="1" hangingPunct="1"/>
            <a:endParaRPr lang="en-US" sz="1200" i="1" dirty="0" smtClean="0"/>
          </a:p>
          <a:p>
            <a:pPr eaLnBrk="1" hangingPunct="1"/>
            <a:r>
              <a:rPr lang="en-US" sz="1200" dirty="0" smtClean="0"/>
              <a:t>While the TRIPS agreement and the GATS are directly and explicitly relevant to health, the agreement which has most impact on the health of people in developing countries is probably the Agreement on Agriculture (</a:t>
            </a:r>
            <a:r>
              <a:rPr lang="en-US" sz="1200" dirty="0" err="1" smtClean="0"/>
              <a:t>AoA</a:t>
            </a:r>
            <a:r>
              <a:rPr lang="en-US" sz="1200" dirty="0" smtClean="0"/>
              <a:t>) which continues to allow the US, Europe and Japan to protect their domestic markets while forcing agricultural producers in developing countries to open their markets to manufactured and agricultural imports.   After several generations of SAPs in which poor countries have all been told to switch to producing the same range of agricultural commodities for export the prices for these products have fallen to below cost leaving the farmers without subsistence and without income. The dumping of </a:t>
            </a:r>
            <a:r>
              <a:rPr lang="en-US" sz="1200" dirty="0" err="1" smtClean="0"/>
              <a:t>subsidised</a:t>
            </a:r>
            <a:r>
              <a:rPr lang="en-US" sz="1200" dirty="0" smtClean="0"/>
              <a:t> products into the cities of developing countries is a further blow to the farmers of the hinterlands. </a:t>
            </a:r>
          </a:p>
          <a:p>
            <a:pPr eaLnBrk="1" hangingPunct="1"/>
            <a:endParaRPr lang="en-US" sz="1200" dirty="0" smtClean="0"/>
          </a:p>
          <a:p>
            <a:pPr eaLnBrk="1" hangingPunct="1"/>
            <a:r>
              <a:rPr lang="en-US" sz="1200" dirty="0" smtClean="0"/>
              <a:t>While the rhetoric of the WTO is about ‘free trade’ it may be more useful to see it as driving towards a slightly different objective, namely the integration of all countries into the global capitalist marketplace without any real expectation of exposing the farmers of Europe, Japan and the US to international competition.  </a:t>
            </a:r>
          </a:p>
          <a:p>
            <a:pPr eaLnBrk="1" hangingPunct="1"/>
            <a:endParaRPr lang="en-US" sz="1200" dirty="0" smtClean="0"/>
          </a:p>
          <a:p>
            <a:pPr eaLnBrk="1" hangingPunct="1"/>
            <a:r>
              <a:rPr lang="en-US" sz="1200" dirty="0" smtClean="0"/>
              <a:t>In the light of the theory of post-</a:t>
            </a:r>
            <a:r>
              <a:rPr lang="en-US" sz="1200" dirty="0" err="1" smtClean="0"/>
              <a:t>Fordist</a:t>
            </a:r>
            <a:r>
              <a:rPr lang="en-US" sz="1200" dirty="0" smtClean="0"/>
              <a:t> (or structural) over-production, outlined in the first part of this paper, the forced economic integration of developing countries into a unfair global trading regime is likely to convert billions of small farmers ( ‘uneconomic’ when required to compete with </a:t>
            </a:r>
            <a:r>
              <a:rPr lang="en-US" sz="1200" dirty="0" err="1" smtClean="0"/>
              <a:t>subsidised</a:t>
            </a:r>
            <a:r>
              <a:rPr lang="en-US" sz="1200" dirty="0" smtClean="0"/>
              <a:t> oil-based </a:t>
            </a:r>
            <a:r>
              <a:rPr lang="en-US" sz="1200" dirty="0" err="1" smtClean="0"/>
              <a:t>industrialised</a:t>
            </a:r>
            <a:r>
              <a:rPr lang="en-US" sz="1200" dirty="0" smtClean="0"/>
              <a:t> agriculture) into a </a:t>
            </a:r>
            <a:r>
              <a:rPr lang="en-US" sz="1200" dirty="0" err="1" smtClean="0"/>
              <a:t>globalised</a:t>
            </a:r>
            <a:r>
              <a:rPr lang="en-US" sz="1200" dirty="0" smtClean="0"/>
              <a:t> ‘reserve army of the unemployed’.  </a:t>
            </a:r>
          </a:p>
          <a:p>
            <a:pPr eaLnBrk="1" hangingPunct="1"/>
            <a:endParaRPr lang="en-US" sz="1200" dirty="0" smtClean="0"/>
          </a:p>
          <a:p>
            <a:pPr eaLnBrk="1" hangingPunct="1"/>
            <a:r>
              <a:rPr lang="en-US" sz="1200" i="1" dirty="0" smtClean="0"/>
              <a:t>MAI and the Singapore issues</a:t>
            </a:r>
          </a:p>
          <a:p>
            <a:pPr eaLnBrk="1" hangingPunct="1"/>
            <a:endParaRPr lang="en-US" sz="1200" i="1" dirty="0" smtClean="0"/>
          </a:p>
          <a:p>
            <a:pPr eaLnBrk="1" hangingPunct="1"/>
            <a:r>
              <a:rPr lang="en-US" sz="1200" dirty="0" smtClean="0"/>
              <a:t>During this decade the push for global economic integration was extended from the realm of trade into the realm of investment also.  From 1995-98 the OECD commenced negotiations towards a Multilateral Agreement on Investment which would constrain national policy in regulating foreign investment.  Under the MAI it would become illegal to impose conditions on corporations seeking to invest locally that were not required of domestic companies.  This would prohibit local content laws for example or local production quotas.   The MAI was defeated by a global campaign which was carried by social movements and held together by the internet. </a:t>
            </a:r>
          </a:p>
          <a:p>
            <a:pPr eaLnBrk="1" hangingPunct="1"/>
            <a:endParaRPr lang="en-US" sz="1200" dirty="0" smtClean="0"/>
          </a:p>
          <a:p>
            <a:pPr eaLnBrk="1" hangingPunct="1"/>
            <a:r>
              <a:rPr lang="en-US" sz="1200" dirty="0" smtClean="0"/>
              <a:t>However, within two years the campaign for an MAI had been shifted into the WTO under the guise of the ‘Singapore issues’.  The four ‘Singapore issues’ deal with investment, government procurement, competition policy and transparency.  These were issues which were raised at the Ministerial Meeting of the WTO in Singapore in 1997 but upon which the Ministerial Council did not agree to proceed.  Rather, as a compromise measure, the Council </a:t>
            </a:r>
            <a:r>
              <a:rPr lang="en-US" sz="1200" dirty="0" err="1" smtClean="0"/>
              <a:t>authorised</a:t>
            </a:r>
            <a:r>
              <a:rPr lang="en-US" sz="1200" dirty="0" smtClean="0"/>
              <a:t> the further study of these four issues. Nonetheless the rich world countries, especially Europe, Japan and the US, have continued to drive consideration of these issues within the WTO with a view to getting a binding agreement.  At the 2003 Cancun Ministerial Meeting the rich world used the ‘Singapore issues’ as a counter to the pressure from the G21 developing countries to review agricultural protection and subsidy by the rich nations. </a:t>
            </a:r>
          </a:p>
          <a:p>
            <a:pPr eaLnBrk="1" hangingPunct="1"/>
            <a:endParaRPr lang="en-US" sz="1200" dirty="0" smtClean="0"/>
          </a:p>
          <a:p>
            <a:pPr eaLnBrk="1" hangingPunct="1"/>
            <a:r>
              <a:rPr lang="en-US" sz="1200" dirty="0" smtClean="0"/>
              <a:t>Undoubtedly the Singapore issues foreshadow a further (and difficult to reverse) step towards global economic integration; integration into an unfair regime of global governance. In the light of the theory of post-</a:t>
            </a:r>
            <a:r>
              <a:rPr lang="en-US" sz="1200" dirty="0" err="1" smtClean="0"/>
              <a:t>Fordist</a:t>
            </a:r>
            <a:r>
              <a:rPr lang="en-US" sz="1200" dirty="0" smtClean="0"/>
              <a:t> (structural) over-production further integration into the global economy could have the effect of accelerating the transfer of production from widely distributed settings to a smaller zone of most ‘efficient’ producers (where efficiency is determined by access to cheap oil, massive subsidies and domestic protection, extended monopoly protection with respect to intellectual property rights, and tightly restricted </a:t>
            </a:r>
            <a:r>
              <a:rPr lang="en-US" sz="1200" dirty="0" err="1" smtClean="0"/>
              <a:t>labour</a:t>
            </a:r>
            <a:r>
              <a:rPr lang="en-US" sz="1200" dirty="0" smtClean="0"/>
              <a:t> mobility).  The effect of </a:t>
            </a:r>
            <a:r>
              <a:rPr lang="en-US" sz="1200" dirty="0" err="1" smtClean="0"/>
              <a:t>prioritising</a:t>
            </a:r>
            <a:r>
              <a:rPr lang="en-US" sz="1200" dirty="0" smtClean="0"/>
              <a:t> ‘efficiency’ over livelihood in this way would be likely to have very negative impacts on people’s health.  </a:t>
            </a:r>
          </a:p>
          <a:p>
            <a:pPr eaLnBrk="1" hangingPunct="1"/>
            <a:endParaRPr lang="en-US" sz="1200" dirty="0" smtClean="0"/>
          </a:p>
          <a:p>
            <a:pPr eaLnBrk="1" hangingPunct="1"/>
            <a:r>
              <a:rPr lang="en-US" sz="1200" i="1" dirty="0" err="1" smtClean="0"/>
              <a:t>Tamany</a:t>
            </a:r>
            <a:r>
              <a:rPr lang="en-US" sz="1200" i="1" dirty="0" smtClean="0"/>
              <a:t> Hall and the G21+C</a:t>
            </a:r>
          </a:p>
          <a:p>
            <a:pPr eaLnBrk="1" hangingPunct="1"/>
            <a:endParaRPr lang="en-US" sz="1200" dirty="0" smtClean="0"/>
          </a:p>
          <a:p>
            <a:pPr eaLnBrk="1" hangingPunct="1"/>
            <a:r>
              <a:rPr lang="en-US" sz="1200" dirty="0" smtClean="0"/>
              <a:t>However, since the 1997 Singapore Ministerial significant changes have been taking place within and around the WTO.  Accounts of insiders who participated in the Singapore Ministerial describe the smooth but radical usurpation of the basic rights of small countries to participate and express their views and be consulted about what was going on.  The rich countries attempted to repeat their </a:t>
            </a:r>
            <a:r>
              <a:rPr lang="en-US" sz="1200" dirty="0" err="1" smtClean="0"/>
              <a:t>Tamany</a:t>
            </a:r>
            <a:r>
              <a:rPr lang="en-US" sz="1200" dirty="0" smtClean="0"/>
              <a:t> Hall tactics at the next Ministerial in Seattle in 1999 but we confronted with massive protests outside and firm resistance inside.  </a:t>
            </a:r>
            <a:r>
              <a:rPr lang="en-US" sz="1200" dirty="0" err="1" smtClean="0"/>
              <a:t>Tamany</a:t>
            </a:r>
            <a:r>
              <a:rPr lang="en-US" sz="1200" dirty="0" smtClean="0"/>
              <a:t> Hall was further tamed at Doha in 2001, one consequence of which was that the rich countries had to accept the Doha Statement on Public Health.  Finally in Cancun in 2003 the G8 were confronted with a much better </a:t>
            </a:r>
            <a:r>
              <a:rPr lang="en-US" sz="1200" dirty="0" err="1" smtClean="0"/>
              <a:t>organised</a:t>
            </a:r>
            <a:r>
              <a:rPr lang="en-US" sz="1200" dirty="0" smtClean="0"/>
              <a:t> Third World led by the G21 + China.  The result was a stalemate which benefits no-one but which may presage more constructive policy reform in the future.  Meanwhile the US has made it clear that it will </a:t>
            </a:r>
            <a:r>
              <a:rPr lang="en-US" sz="1200" dirty="0" err="1" smtClean="0"/>
              <a:t>prioritise</a:t>
            </a:r>
            <a:r>
              <a:rPr lang="en-US" sz="1200" dirty="0" smtClean="0"/>
              <a:t> regional free trade agreements in the short to medium term rather than work solely through the WTO.</a:t>
            </a:r>
          </a:p>
          <a:p>
            <a:pPr eaLnBrk="1" hangingPunct="1"/>
            <a:endParaRPr lang="en-US" sz="1200" dirty="0" smtClean="0"/>
          </a:p>
          <a:p>
            <a:pPr eaLnBrk="1" hangingPunct="1"/>
            <a:r>
              <a:rPr lang="en-US" sz="1200" i="1" dirty="0" smtClean="0"/>
              <a:t>The American century?</a:t>
            </a:r>
          </a:p>
          <a:p>
            <a:pPr eaLnBrk="1" hangingPunct="1"/>
            <a:endParaRPr lang="en-US" sz="1200" dirty="0" smtClean="0"/>
          </a:p>
          <a:p>
            <a:pPr eaLnBrk="1" hangingPunct="1"/>
            <a:r>
              <a:rPr lang="en-US" sz="1200" dirty="0" smtClean="0"/>
              <a:t>The break up of the Soviet Union in 1989 saw the end of the ‘stability’ of mutually assured destruction and the emergence of unipolar US hegemony. The bullying of Thailand for producing cheap drugs for AIDS patients in 1991 set the tone for the new American Century.  However there are limits to US power. </a:t>
            </a:r>
          </a:p>
          <a:p>
            <a:pPr eaLnBrk="1" hangingPunct="1"/>
            <a:endParaRPr lang="en-US" sz="1200" dirty="0" smtClean="0"/>
          </a:p>
          <a:p>
            <a:pPr eaLnBrk="1" hangingPunct="1"/>
            <a:r>
              <a:rPr lang="en-US" sz="1200" dirty="0" smtClean="0"/>
              <a:t>In December 2000 at a venue outside </a:t>
            </a:r>
            <a:r>
              <a:rPr lang="en-US" sz="1200" dirty="0" err="1" smtClean="0"/>
              <a:t>Dakha</a:t>
            </a:r>
            <a:r>
              <a:rPr lang="en-US" sz="1200" dirty="0" smtClean="0"/>
              <a:t> in Bangladesh the first International People’s Health Assembly was held with several thousand delegates representing over 50 countries.  The People’s Health Assembly may be taken as a mark of the growing consciousness and resistance among health activists world wide and the growing sense of solidarity and common purpose. </a:t>
            </a:r>
          </a:p>
          <a:p>
            <a:pPr eaLnBrk="1" hangingPunct="1"/>
            <a:endParaRPr lang="en-US" sz="1200" dirty="0" smtClean="0"/>
          </a:p>
          <a:p>
            <a:pPr eaLnBrk="1" hangingPunct="1"/>
            <a:r>
              <a:rPr lang="en-US" sz="1200" dirty="0" smtClean="0"/>
              <a:t>Next</a:t>
            </a:r>
          </a:p>
        </p:txBody>
      </p:sp>
    </p:spTree>
    <p:extLst>
      <p:ext uri="{BB962C8B-B14F-4D97-AF65-F5344CB8AC3E}">
        <p14:creationId xmlns:p14="http://schemas.microsoft.com/office/powerpoint/2010/main" val="8895777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This next slide</a:t>
            </a:r>
            <a:r>
              <a:rPr lang="en-AU" baseline="0" dirty="0" smtClean="0"/>
              <a:t> starts with a focus on trade agreements.  Again there are parallel but interacting stories from the economic and health sides. </a:t>
            </a:r>
          </a:p>
          <a:p>
            <a:endParaRPr lang="en-AU" baseline="0" dirty="0" smtClean="0"/>
          </a:p>
          <a:p>
            <a:r>
              <a:rPr lang="en-AU" baseline="0" dirty="0" smtClean="0"/>
              <a:t>On the economic side, in red, the story starts with the pressure from the rich countries for re-negotiation of the WTO agreements which is resisted by the developing countries which leads to the US in particular driving ahead with a suite of bilateral and regional free trade deals, not always successfully.  </a:t>
            </a:r>
          </a:p>
          <a:p>
            <a:endParaRPr lang="en-AU" baseline="0" dirty="0" smtClean="0"/>
          </a:p>
          <a:p>
            <a:r>
              <a:rPr lang="en-AU" baseline="0" dirty="0" smtClean="0"/>
              <a:t>In the WTO the US is seeking to rework the TRIPS Agreement to restrict further the so-called TRIPS flexibilities, in particular the right to legislate for compulsory licensing and for parallel importation.  The rich countries are also seeking to renegotiate the GATS agreement to widen the range of services covered by the agreement. However, where the WTO negotiations ground to a halt was in relation to market access and agricultural protection.  The rich countries were driving for the developing countries to reduce import tariffs to enable rich country corporations to </a:t>
            </a:r>
            <a:endParaRPr lang="en-AU" dirty="0" smtClean="0"/>
          </a:p>
          <a:p>
            <a:r>
              <a:rPr lang="en-AU" dirty="0" smtClean="0"/>
              <a:t>sell into the emerging</a:t>
            </a:r>
            <a:r>
              <a:rPr lang="en-AU" baseline="0" dirty="0" smtClean="0"/>
              <a:t> economies to access the middle class of the BRICS.  The developing countries refused to discuss ‘market </a:t>
            </a:r>
            <a:r>
              <a:rPr lang="en-AU" baseline="0" dirty="0" err="1" smtClean="0"/>
              <a:t>access’</a:t>
            </a:r>
            <a:r>
              <a:rPr lang="en-AU" baseline="0" dirty="0" smtClean="0"/>
              <a:t> without comparable concessions from Europe, Japan and the US over protection of domestic agriculture.</a:t>
            </a:r>
          </a:p>
          <a:p>
            <a:endParaRPr lang="en-AU" baseline="0" dirty="0" smtClean="0"/>
          </a:p>
          <a:p>
            <a:r>
              <a:rPr lang="en-AU" baseline="0" dirty="0" smtClean="0"/>
              <a:t>With the WTO negotiations deadlocked the rich countries, led by the US, have turned their energy to bilateral and regional free trade agreements with a view to getting agreements in place with consenting parties and then putting pressure on other countries to join.  </a:t>
            </a:r>
          </a:p>
          <a:p>
            <a:endParaRPr lang="en-AU" baseline="0" dirty="0" smtClean="0"/>
          </a:p>
          <a:p>
            <a:r>
              <a:rPr lang="en-AU" baseline="0" dirty="0" smtClean="0"/>
              <a:t>The Trans Pacific Partnership agreement (TPP) currently being negotiated with 12 countries across the Pacific started out as the </a:t>
            </a:r>
            <a:r>
              <a:rPr lang="en-AU" dirty="0" smtClean="0"/>
              <a:t>Trans Pacific Strategic</a:t>
            </a:r>
            <a:r>
              <a:rPr lang="en-AU" baseline="0" dirty="0" smtClean="0"/>
              <a:t> Partnership Agreement (or P4) in 2005.  Negotiations around a similar agreement between Europe and the US, the Trans Atlantic Trade and Investment Partnership (TTIP) commenced in 2013.  The Anti Counterfeiting Trade Agreement (ACTA) was finalised in 2011 but looks like it will not be implemented since only one country so far has ratified it. The Trade in Services Agreement (TISA) negotiations commenced in 2012; a further exercise in ‘forum shifting’ since the renegotiation of the GATS agreement had stalled. </a:t>
            </a:r>
          </a:p>
          <a:p>
            <a:endParaRPr lang="en-AU" baseline="0" dirty="0" smtClean="0"/>
          </a:p>
          <a:p>
            <a:r>
              <a:rPr lang="en-AU" baseline="0" dirty="0" smtClean="0"/>
              <a:t>Meanwhile there has been continuing activity in the green channel (global health governance) around access to medicines, starting with the Treatment Action Campaign in South Africa, then similar battles in India, Thailand, Brazil and many other countries. The struggles over the price of medicines parallel the continuing pressures of the drug companies for TRIPS plus provisions through various trade agreements. </a:t>
            </a:r>
          </a:p>
          <a:p>
            <a:endParaRPr lang="en-AU" baseline="0" dirty="0" smtClean="0"/>
          </a:p>
          <a:p>
            <a:r>
              <a:rPr lang="en-AU" baseline="0" dirty="0" smtClean="0"/>
              <a:t>A second important theme during this period has been the increased funding of vertical </a:t>
            </a:r>
            <a:r>
              <a:rPr lang="en-AU" baseline="0" dirty="0" err="1" smtClean="0"/>
              <a:t>diseasea</a:t>
            </a:r>
            <a:r>
              <a:rPr lang="en-AU" baseline="0" dirty="0" smtClean="0"/>
              <a:t> focused programs as part of development assistance and the growing concern over the fragmentation of health systems consequent upon these vertical disease programs. The International Health Partnership, listed at 2007 in this slide represents one initiative directed to coherent health system development rather than disease centred programs.  WHO had been pushing for a health system focus since the World Health Report of 2000 but in the late 2000s started to get some support under the slogan of Universal Health Cover.  Unfortunately this term is deliberately ambiguous and was designed to create an alliance between WHO and the World Bank without WHO being seen to support the stratified health system model favoured by the Bank. </a:t>
            </a:r>
          </a:p>
          <a:p>
            <a:endParaRPr lang="en-AU" baseline="0" dirty="0" smtClean="0"/>
          </a:p>
          <a:p>
            <a:r>
              <a:rPr lang="en-AU" baseline="0" dirty="0" smtClean="0"/>
              <a:t>Finally we can note the US sub-prime mortgage crisis from 2008 and the European sovereign debt crisis from 2011.  These events underline the imbalances and instabilities in the global economy which constrain progress towards health equity and sustainability.</a:t>
            </a:r>
          </a:p>
          <a:p>
            <a:endParaRPr lang="en-AU" baseline="0" dirty="0" smtClean="0"/>
          </a:p>
          <a:p>
            <a:r>
              <a:rPr lang="en-AU" baseline="0" dirty="0" smtClean="0"/>
              <a:t>Next</a:t>
            </a:r>
            <a:endParaRPr lang="en-AU" dirty="0"/>
          </a:p>
        </p:txBody>
      </p:sp>
      <p:sp>
        <p:nvSpPr>
          <p:cNvPr id="4" name="Slide Number Placeholder 3"/>
          <p:cNvSpPr>
            <a:spLocks noGrp="1"/>
          </p:cNvSpPr>
          <p:nvPr>
            <p:ph type="sldNum" sz="quarter" idx="10"/>
          </p:nvPr>
        </p:nvSpPr>
        <p:spPr/>
        <p:txBody>
          <a:bodyPr/>
          <a:lstStyle/>
          <a:p>
            <a:pPr>
              <a:defRPr/>
            </a:pPr>
            <a:fld id="{C1E81752-96D6-4D2E-A28E-6C42EF93C925}" type="slidenum">
              <a:rPr lang="en-US" smtClean="0"/>
              <a:pPr>
                <a:defRPr/>
              </a:pPr>
              <a:t>19</a:t>
            </a:fld>
            <a:endParaRPr lang="en-US"/>
          </a:p>
        </p:txBody>
      </p:sp>
    </p:spTree>
    <p:extLst>
      <p:ext uri="{BB962C8B-B14F-4D97-AF65-F5344CB8AC3E}">
        <p14:creationId xmlns:p14="http://schemas.microsoft.com/office/powerpoint/2010/main" val="5514729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7EC36D-2F2B-435E-9963-F022141BF475}" type="slidenum">
              <a:rPr lang="en-US" altLang="en-US"/>
              <a:pPr/>
              <a:t>20</a:t>
            </a:fld>
            <a:endParaRPr lang="en-US" altLang="en-US"/>
          </a:p>
        </p:txBody>
      </p:sp>
      <p:sp>
        <p:nvSpPr>
          <p:cNvPr id="189442" name="Rectangle 2"/>
          <p:cNvSpPr>
            <a:spLocks noGrp="1" noRot="1" noChangeAspect="1" noChangeArrowheads="1" noTextEdit="1"/>
          </p:cNvSpPr>
          <p:nvPr>
            <p:ph type="sldImg"/>
          </p:nvPr>
        </p:nvSpPr>
        <p:spPr>
          <a:ln/>
        </p:spPr>
      </p:sp>
      <p:sp>
        <p:nvSpPr>
          <p:cNvPr id="189443" name="Rectangle 3"/>
          <p:cNvSpPr>
            <a:spLocks noGrp="1" noChangeArrowheads="1"/>
          </p:cNvSpPr>
          <p:nvPr>
            <p:ph type="body" idx="1"/>
          </p:nvPr>
        </p:nvSpPr>
        <p:spPr/>
        <p:txBody>
          <a:bodyPr/>
          <a:lstStyle/>
          <a:p>
            <a:pPr>
              <a:lnSpc>
                <a:spcPct val="80000"/>
              </a:lnSpc>
            </a:pPr>
            <a:r>
              <a:rPr lang="en-US" altLang="en-US" sz="1000" dirty="0"/>
              <a:t>The most striking thing which emerges </a:t>
            </a:r>
            <a:r>
              <a:rPr lang="en-US" altLang="en-US" sz="1000" dirty="0" smtClean="0"/>
              <a:t>from </a:t>
            </a:r>
            <a:r>
              <a:rPr lang="en-US" altLang="en-US" sz="1000" dirty="0"/>
              <a:t>the review and analysis </a:t>
            </a:r>
            <a:r>
              <a:rPr lang="en-US" altLang="en-US" sz="1000" dirty="0" smtClean="0"/>
              <a:t>presented here is </a:t>
            </a:r>
            <a:r>
              <a:rPr lang="en-US" altLang="en-US" sz="1000" dirty="0"/>
              <a:t>that there have been some important successes and achievements in recent years and that these successes should be </a:t>
            </a:r>
            <a:r>
              <a:rPr lang="en-US" altLang="en-US" sz="1000" dirty="0" err="1"/>
              <a:t>recognised</a:t>
            </a:r>
            <a:r>
              <a:rPr lang="en-US" altLang="en-US" sz="1000" dirty="0"/>
              <a:t> and celebrated. </a:t>
            </a:r>
          </a:p>
          <a:p>
            <a:pPr>
              <a:lnSpc>
                <a:spcPct val="80000"/>
              </a:lnSpc>
            </a:pPr>
            <a:endParaRPr lang="en-US" altLang="en-US" sz="1000" dirty="0"/>
          </a:p>
          <a:p>
            <a:pPr>
              <a:lnSpc>
                <a:spcPct val="80000"/>
              </a:lnSpc>
            </a:pPr>
            <a:r>
              <a:rPr lang="en-US" altLang="en-US" sz="1000" dirty="0"/>
              <a:t>One of the key victories of the late 1980s and early 1990s was the </a:t>
            </a:r>
            <a:r>
              <a:rPr lang="en-US" altLang="en-US" sz="1000" dirty="0" err="1"/>
              <a:t>delegitimation</a:t>
            </a:r>
            <a:r>
              <a:rPr lang="en-US" altLang="en-US" sz="1000" dirty="0"/>
              <a:t> of the IMF’s structural adjustment packages.  This was achieved through a combination of campaigns, research and street protests.  Structural adjustment had been sold by the IMF as repositioning indebted countries on a development trajectory so that they could pay their debts.  In fact they became widely </a:t>
            </a:r>
            <a:r>
              <a:rPr lang="en-US" altLang="en-US" sz="1000" dirty="0" err="1"/>
              <a:t>recognised</a:t>
            </a:r>
            <a:r>
              <a:rPr lang="en-US" altLang="en-US" sz="1000" dirty="0"/>
              <a:t> as being primarily about forcing repayment of debt, regardless of the damage that was being done to community well-being (including health) and social infrastructure (including health services).   Investing in Health (1993) was clearly a response to the criticisms within the health sector of the damage that structural adjustment was doing to health and health care. The Bank went to great trouble to create ‘packages’ of interventions based on dollar per DALY cost-effectiveness as part of projecting the view that health development was compatible with IMF-dictated structural adjustment.  The subsequent invention of the PRSP with a more explicit focus on ‘poverty reduction’ was likewise an attempt to retrieve some of the public credibility which was lost because of the damage wrought by structural adjustment. </a:t>
            </a:r>
          </a:p>
          <a:p>
            <a:pPr>
              <a:lnSpc>
                <a:spcPct val="80000"/>
              </a:lnSpc>
            </a:pPr>
            <a:endParaRPr lang="en-US" altLang="en-US" sz="1000" dirty="0"/>
          </a:p>
          <a:p>
            <a:pPr>
              <a:lnSpc>
                <a:spcPct val="80000"/>
              </a:lnSpc>
            </a:pPr>
            <a:r>
              <a:rPr lang="en-US" altLang="en-US" dirty="0"/>
              <a:t>Important victories have also been achieved through the various campaigns against the continuing exsanguination of developing countries through repayment (over and over again) of debt, much of which dates back to the 1970s.   One of the leading campaigns here has been Jubilee 2000 which contributed to a broadly based understanding of the origins of much Third World debt and the damage which is done by forcing repayment, over and over again. </a:t>
            </a:r>
          </a:p>
          <a:p>
            <a:pPr>
              <a:lnSpc>
                <a:spcPct val="80000"/>
              </a:lnSpc>
            </a:pPr>
            <a:endParaRPr lang="en-US" altLang="en-US" dirty="0"/>
          </a:p>
          <a:p>
            <a:pPr>
              <a:lnSpc>
                <a:spcPct val="80000"/>
              </a:lnSpc>
            </a:pPr>
            <a:r>
              <a:rPr lang="en-US" altLang="en-US" dirty="0"/>
              <a:t>The MAI-non! and related campaigns against the proposed MAI (from 1995-1998) led the OECD to terminate discussions of their proposal.  The provisions of the draft MAI would have greatly limited the ability of national governments to control foreign investment.   The MAI was defeated through argument, websites, </a:t>
            </a:r>
            <a:r>
              <a:rPr lang="en-US" altLang="en-US" dirty="0" err="1"/>
              <a:t>grafitti</a:t>
            </a:r>
            <a:r>
              <a:rPr lang="en-US" altLang="en-US" dirty="0"/>
              <a:t> and street protest.  </a:t>
            </a:r>
          </a:p>
          <a:p>
            <a:pPr>
              <a:lnSpc>
                <a:spcPct val="80000"/>
              </a:lnSpc>
            </a:pPr>
            <a:endParaRPr lang="en-US" altLang="en-US" dirty="0"/>
          </a:p>
          <a:p>
            <a:pPr>
              <a:lnSpc>
                <a:spcPct val="80000"/>
              </a:lnSpc>
            </a:pPr>
            <a:r>
              <a:rPr lang="en-US" altLang="en-US" dirty="0"/>
              <a:t>Other important victories include: </a:t>
            </a:r>
          </a:p>
          <a:p>
            <a:pPr lvl="1">
              <a:lnSpc>
                <a:spcPct val="80000"/>
              </a:lnSpc>
            </a:pPr>
            <a:r>
              <a:rPr lang="en-US" altLang="en-US" dirty="0"/>
              <a:t>TRIPS and access, both in South Africa and at Doha in the form of the statement on TRIPS and Public Health;</a:t>
            </a:r>
          </a:p>
          <a:p>
            <a:pPr lvl="1">
              <a:lnSpc>
                <a:spcPct val="80000"/>
              </a:lnSpc>
            </a:pPr>
            <a:r>
              <a:rPr lang="en-US" altLang="en-US" dirty="0"/>
              <a:t>Cancun 03: advancing the demand for agricultural reform and resisting the Singapore issues;</a:t>
            </a:r>
          </a:p>
          <a:p>
            <a:pPr lvl="1">
              <a:lnSpc>
                <a:spcPct val="80000"/>
              </a:lnSpc>
            </a:pPr>
            <a:r>
              <a:rPr lang="en-US" altLang="en-US" dirty="0"/>
              <a:t>Miami 04 – Latin American resistance to US ambitions for a Free Trade Agreement for the Americas; </a:t>
            </a:r>
          </a:p>
          <a:p>
            <a:pPr lvl="1">
              <a:lnSpc>
                <a:spcPct val="80000"/>
              </a:lnSpc>
            </a:pPr>
            <a:r>
              <a:rPr lang="en-US" altLang="en-US" dirty="0"/>
              <a:t>Iraqi resistance to US occupation (and the opposition to further US adventurism in the UN and G8).</a:t>
            </a:r>
          </a:p>
          <a:p>
            <a:pPr>
              <a:lnSpc>
                <a:spcPct val="80000"/>
              </a:lnSpc>
            </a:pPr>
            <a:endParaRPr lang="en-US" altLang="en-US" dirty="0"/>
          </a:p>
          <a:p>
            <a:pPr>
              <a:lnSpc>
                <a:spcPct val="80000"/>
              </a:lnSpc>
            </a:pPr>
            <a:r>
              <a:rPr lang="en-US" altLang="en-US" dirty="0"/>
              <a:t>None of these victories could be represented as epochal determinations of history; they were all relatively small tactical victories.  However, even small tactical victories show us that there are alternatives; that Another World is Possible!</a:t>
            </a:r>
          </a:p>
          <a:p>
            <a:pPr>
              <a:lnSpc>
                <a:spcPct val="80000"/>
              </a:lnSpc>
            </a:pPr>
            <a:endParaRPr lang="en-US" altLang="en-US" dirty="0"/>
          </a:p>
          <a:p>
            <a:pPr>
              <a:lnSpc>
                <a:spcPct val="80000"/>
              </a:lnSpc>
            </a:pPr>
            <a:r>
              <a:rPr lang="en-US" altLang="en-US" dirty="0"/>
              <a:t>There is much we can learn from these small tactical victories.  Some of these lessons include the importance of effective use of internet in the MAI and the TRIPS and access campaigns, the benefits of South-South solidarity in Cancun and Miami, and the benefits of South North solidarity in the Jubiliee2000 and fair trade campaigns. </a:t>
            </a:r>
          </a:p>
          <a:p>
            <a:pPr>
              <a:lnSpc>
                <a:spcPct val="80000"/>
              </a:lnSpc>
            </a:pPr>
            <a:endParaRPr lang="en-US" altLang="en-US" sz="1000" dirty="0"/>
          </a:p>
          <a:p>
            <a:pPr>
              <a:lnSpc>
                <a:spcPct val="90000"/>
              </a:lnSpc>
            </a:pPr>
            <a:r>
              <a:rPr lang="en-US" altLang="en-US" dirty="0"/>
              <a:t>Next</a:t>
            </a:r>
            <a:endParaRPr lang="en-AU" altLang="en-US" dirty="0"/>
          </a:p>
        </p:txBody>
      </p:sp>
    </p:spTree>
    <p:extLst>
      <p:ext uri="{BB962C8B-B14F-4D97-AF65-F5344CB8AC3E}">
        <p14:creationId xmlns:p14="http://schemas.microsoft.com/office/powerpoint/2010/main" val="12530214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0D5301-16FF-4939-A036-CCABA504FEFF}" type="slidenum">
              <a:rPr lang="en-US"/>
              <a:pPr/>
              <a:t>22</a:t>
            </a:fld>
            <a:endParaRPr lang="en-US"/>
          </a:p>
        </p:txBody>
      </p:sp>
      <p:sp>
        <p:nvSpPr>
          <p:cNvPr id="272386" name="Rectangle 2"/>
          <p:cNvSpPr>
            <a:spLocks noGrp="1" noRot="1" noChangeAspect="1" noChangeArrowheads="1" noTextEdit="1"/>
          </p:cNvSpPr>
          <p:nvPr>
            <p:ph type="sldImg"/>
          </p:nvPr>
        </p:nvSpPr>
        <p:spPr>
          <a:ln/>
        </p:spPr>
      </p:sp>
      <p:sp>
        <p:nvSpPr>
          <p:cNvPr id="272387" name="Rectangle 3"/>
          <p:cNvSpPr>
            <a:spLocks noGrp="1" noChangeArrowheads="1"/>
          </p:cNvSpPr>
          <p:nvPr>
            <p:ph type="body" idx="1"/>
          </p:nvPr>
        </p:nvSpPr>
        <p:spPr/>
        <p:txBody>
          <a:bodyPr/>
          <a:lstStyle/>
          <a:p>
            <a:r>
              <a:rPr lang="en-AU" dirty="0" smtClean="0"/>
              <a:t>There are alternatives to neoliberalism</a:t>
            </a:r>
            <a:r>
              <a:rPr lang="en-AU" baseline="0" dirty="0" smtClean="0"/>
              <a:t> as in the seven principles listed on this slide. </a:t>
            </a:r>
            <a:endParaRPr lang="en-AU" dirty="0"/>
          </a:p>
          <a:p>
            <a:endParaRPr lang="en-AU" dirty="0"/>
          </a:p>
          <a:p>
            <a:endParaRPr lang="en-US" dirty="0"/>
          </a:p>
        </p:txBody>
      </p:sp>
    </p:spTree>
    <p:extLst>
      <p:ext uri="{BB962C8B-B14F-4D97-AF65-F5344CB8AC3E}">
        <p14:creationId xmlns:p14="http://schemas.microsoft.com/office/powerpoint/2010/main" val="2292052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endParaRPr lang="en-AU" smtClean="0"/>
          </a:p>
        </p:txBody>
      </p:sp>
      <p:sp>
        <p:nvSpPr>
          <p:cNvPr id="47108" name="Slide Number Placeholder 3"/>
          <p:cNvSpPr>
            <a:spLocks noGrp="1"/>
          </p:cNvSpPr>
          <p:nvPr>
            <p:ph type="sldNum" sz="quarter" idx="5"/>
          </p:nvPr>
        </p:nvSpPr>
        <p:spPr>
          <a:noFill/>
        </p:spPr>
        <p:txBody>
          <a:bodyPr/>
          <a:lstStyle/>
          <a:p>
            <a:fld id="{01675928-FC50-4141-B5EC-2C073E006E26}" type="slidenum">
              <a:rPr lang="en-US" smtClean="0"/>
              <a:pPr/>
              <a:t>24</a:t>
            </a:fld>
            <a:endParaRPr lang="en-US" smtClean="0"/>
          </a:p>
        </p:txBody>
      </p:sp>
    </p:spTree>
    <p:extLst>
      <p:ext uri="{BB962C8B-B14F-4D97-AF65-F5344CB8AC3E}">
        <p14:creationId xmlns:p14="http://schemas.microsoft.com/office/powerpoint/2010/main" val="3315790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BBBC6547-7EC2-498B-BBB2-2C5ECC3CC7E9}" type="slidenum">
              <a:rPr lang="en-AU" smtClean="0"/>
              <a:t>3</a:t>
            </a:fld>
            <a:endParaRPr lang="en-AU"/>
          </a:p>
        </p:txBody>
      </p:sp>
    </p:spTree>
    <p:extLst>
      <p:ext uri="{BB962C8B-B14F-4D97-AF65-F5344CB8AC3E}">
        <p14:creationId xmlns:p14="http://schemas.microsoft.com/office/powerpoint/2010/main" val="347697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BBBC6547-7EC2-498B-BBB2-2C5ECC3CC7E9}" type="slidenum">
              <a:rPr lang="en-AU" smtClean="0"/>
              <a:t>4</a:t>
            </a:fld>
            <a:endParaRPr lang="en-AU"/>
          </a:p>
        </p:txBody>
      </p:sp>
    </p:spTree>
    <p:extLst>
      <p:ext uri="{BB962C8B-B14F-4D97-AF65-F5344CB8AC3E}">
        <p14:creationId xmlns:p14="http://schemas.microsoft.com/office/powerpoint/2010/main" val="888064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This term governance is a somewhat broader term than government. </a:t>
            </a:r>
          </a:p>
          <a:p>
            <a:endParaRPr lang="en-AU" dirty="0" smtClean="0"/>
          </a:p>
          <a:p>
            <a:r>
              <a:rPr lang="en-AU" dirty="0" smtClean="0"/>
              <a:t>Before the nation state the governance</a:t>
            </a:r>
            <a:r>
              <a:rPr lang="en-AU" baseline="0" dirty="0" smtClean="0"/>
              <a:t> of human populations was based on tribalism, feudalism and war </a:t>
            </a:r>
            <a:r>
              <a:rPr lang="en-AU" baseline="0" dirty="0" err="1" smtClean="0"/>
              <a:t>lordism</a:t>
            </a:r>
            <a:r>
              <a:rPr lang="en-AU" baseline="0" dirty="0" smtClean="0"/>
              <a:t>.  In its earlier form the state was governed by kings, emperors and popes who commonly claimed to govern by divine right, while relying on force of arms. </a:t>
            </a:r>
          </a:p>
          <a:p>
            <a:endParaRPr lang="en-AU" baseline="0" dirty="0" smtClean="0"/>
          </a:p>
          <a:p>
            <a:r>
              <a:rPr lang="en-AU" baseline="0" dirty="0" smtClean="0"/>
              <a:t>The modern state is characterised by the institutions of representative government and legitimised through electoral democracy. However, even here governance is much more complicated than simply the work of government since both appointed and elected officials have to negotiate power with a variety of classes and institutions. Marx described government as the management committee of the ruling class; pointing to the disproportionate power exercised over officialdom by the capitalist class.  Political science pluralists might focus more on the institutional centres of power with which officialdom must negotiate.  </a:t>
            </a:r>
          </a:p>
          <a:p>
            <a:endParaRPr lang="en-AU" baseline="0" dirty="0" smtClean="0"/>
          </a:p>
          <a:p>
            <a:r>
              <a:rPr lang="en-AU" baseline="0" dirty="0" smtClean="0"/>
              <a:t>In moving up in scale from the nation state to the globe it is evident that there are no structures which correspond to the electoral, legislative, administrative and judicial functions of the nation state.  It is for this reason that we need to return to the broader concept of governance as a framework for describing the ways in which nation states, corporations, intergovernmental bodies and various alliances and schisms across and between classes, races, and religions interact and shape our collective destiny. </a:t>
            </a:r>
          </a:p>
          <a:p>
            <a:endParaRPr lang="en-AU" baseline="0" dirty="0" smtClean="0"/>
          </a:p>
          <a:p>
            <a:r>
              <a:rPr lang="en-AU" baseline="0" dirty="0" smtClean="0"/>
              <a:t>Next</a:t>
            </a:r>
            <a:endParaRPr lang="en-AU" dirty="0"/>
          </a:p>
        </p:txBody>
      </p:sp>
      <p:sp>
        <p:nvSpPr>
          <p:cNvPr id="4" name="Slide Number Placeholder 3"/>
          <p:cNvSpPr>
            <a:spLocks noGrp="1"/>
          </p:cNvSpPr>
          <p:nvPr>
            <p:ph type="sldNum" sz="quarter" idx="10"/>
          </p:nvPr>
        </p:nvSpPr>
        <p:spPr/>
        <p:txBody>
          <a:bodyPr/>
          <a:lstStyle/>
          <a:p>
            <a:pPr>
              <a:defRPr/>
            </a:pPr>
            <a:fld id="{C1E81752-96D6-4D2E-A28E-6C42EF93C925}" type="slidenum">
              <a:rPr lang="en-US" smtClean="0"/>
              <a:pPr>
                <a:defRPr/>
              </a:pPr>
              <a:t>6</a:t>
            </a:fld>
            <a:endParaRPr lang="en-US"/>
          </a:p>
        </p:txBody>
      </p:sp>
    </p:spTree>
    <p:extLst>
      <p:ext uri="{BB962C8B-B14F-4D97-AF65-F5344CB8AC3E}">
        <p14:creationId xmlns:p14="http://schemas.microsoft.com/office/powerpoint/2010/main" val="2274444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F9E8D7-2D84-49F7-BEE0-DC1E94DF33F0}" type="slidenum">
              <a:rPr lang="en-US"/>
              <a:pPr/>
              <a:t>7</a:t>
            </a:fld>
            <a:endParaRPr lang="en-US"/>
          </a:p>
        </p:txBody>
      </p:sp>
      <p:sp>
        <p:nvSpPr>
          <p:cNvPr id="345090" name="Rectangle 2"/>
          <p:cNvSpPr>
            <a:spLocks noGrp="1" noRot="1" noChangeAspect="1" noChangeArrowheads="1" noTextEdit="1"/>
          </p:cNvSpPr>
          <p:nvPr>
            <p:ph type="sldImg"/>
          </p:nvPr>
        </p:nvSpPr>
        <p:spPr>
          <a:ln/>
        </p:spPr>
      </p:sp>
      <p:sp>
        <p:nvSpPr>
          <p:cNvPr id="345091" name="Rectangle 3"/>
          <p:cNvSpPr>
            <a:spLocks noGrp="1" noChangeArrowheads="1"/>
          </p:cNvSpPr>
          <p:nvPr>
            <p:ph type="body" idx="1"/>
          </p:nvPr>
        </p:nvSpPr>
        <p:spPr/>
        <p:txBody>
          <a:bodyPr/>
          <a:lstStyle/>
          <a:p>
            <a:r>
              <a:rPr lang="en-AU"/>
              <a:t>Globalisation as a regime of global economic regulation incorporates a range of processes and structures:</a:t>
            </a:r>
          </a:p>
          <a:p>
            <a:pPr lvl="1">
              <a:buFontTx/>
              <a:buChar char="•"/>
            </a:pPr>
            <a:r>
              <a:rPr lang="en-AU" sz="1300"/>
              <a:t>multilateral Institutions  (UN, WHO, IMF, WB, WTO) and agreements (TRIPS, ICEPR, Comment 14, etc) regional FT agreements (NAFTA, EU, ASEAN)</a:t>
            </a:r>
          </a:p>
          <a:p>
            <a:pPr lvl="1">
              <a:buFontTx/>
              <a:buChar char="•"/>
            </a:pPr>
            <a:r>
              <a:rPr lang="en-AU" sz="1300"/>
              <a:t>Empires, big powers and the ambivalent role of the nation state (accountable to domestic constituency, big power pressures and commercial forces)</a:t>
            </a:r>
          </a:p>
          <a:p>
            <a:pPr lvl="1">
              <a:buFontTx/>
              <a:buChar char="•"/>
            </a:pPr>
            <a:r>
              <a:rPr lang="en-AU" sz="1300"/>
              <a:t>discipline of the markets (financial media, ratings agencies, traders)</a:t>
            </a:r>
          </a:p>
          <a:p>
            <a:pPr lvl="1">
              <a:buFontTx/>
              <a:buChar char="•"/>
            </a:pPr>
            <a:r>
              <a:rPr lang="en-AU" sz="1300"/>
              <a:t>TNCs (and their peak bodies)</a:t>
            </a:r>
          </a:p>
          <a:p>
            <a:pPr lvl="1">
              <a:buFontTx/>
              <a:buChar char="•"/>
            </a:pPr>
            <a:r>
              <a:rPr lang="en-AU" sz="1300"/>
              <a:t>classes, constituencies and social movements</a:t>
            </a:r>
          </a:p>
          <a:p>
            <a:pPr lvl="1">
              <a:buFontTx/>
              <a:buChar char="•"/>
            </a:pPr>
            <a:r>
              <a:rPr lang="en-AU" sz="1300"/>
              <a:t>the domain of </a:t>
            </a:r>
            <a:r>
              <a:rPr lang="en-AU" altLang="zh-CN" sz="1300"/>
              <a:t>Information, knowledges and discourses</a:t>
            </a:r>
            <a:r>
              <a:rPr lang="en-AU" sz="1300"/>
              <a:t> including research, communications and global opinion management</a:t>
            </a:r>
          </a:p>
          <a:p>
            <a:pPr lvl="1">
              <a:buFontTx/>
              <a:buChar char="•"/>
            </a:pPr>
            <a:endParaRPr lang="en-AU" sz="1300"/>
          </a:p>
          <a:p>
            <a:endParaRPr lang="en-AU"/>
          </a:p>
          <a:p>
            <a:r>
              <a:rPr lang="en-AU"/>
              <a:t>Next</a:t>
            </a:r>
            <a:endParaRPr lang="en-US"/>
          </a:p>
        </p:txBody>
      </p:sp>
    </p:spTree>
    <p:extLst>
      <p:ext uri="{BB962C8B-B14F-4D97-AF65-F5344CB8AC3E}">
        <p14:creationId xmlns:p14="http://schemas.microsoft.com/office/powerpoint/2010/main" val="26188722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r>
              <a:rPr lang="en-US" dirty="0" smtClean="0"/>
              <a:t>Global health governance</a:t>
            </a:r>
            <a:endParaRPr lang="en-AU" dirty="0" smtClean="0"/>
          </a:p>
          <a:p>
            <a:endParaRPr lang="en-US" dirty="0" smtClean="0"/>
          </a:p>
          <a:p>
            <a:r>
              <a:rPr lang="en-US" dirty="0" smtClean="0"/>
              <a:t>Working papers (2006)</a:t>
            </a:r>
            <a:endParaRPr lang="en-AU" dirty="0" smtClean="0"/>
          </a:p>
          <a:p>
            <a:endParaRPr lang="en-US" dirty="0" smtClean="0"/>
          </a:p>
          <a:p>
            <a:r>
              <a:rPr lang="en-US" dirty="0" smtClean="0"/>
              <a:t>The following papers are in draft form for restricted distribution only. They reflect work in progress. For information please write to </a:t>
            </a:r>
            <a:r>
              <a:rPr lang="en-US" u="sng" dirty="0" smtClean="0">
                <a:hlinkClick r:id="rId3"/>
              </a:rPr>
              <a:t>globalization@who.int</a:t>
            </a:r>
            <a:endParaRPr lang="en-AU" dirty="0" smtClean="0"/>
          </a:p>
          <a:p>
            <a:endParaRPr lang="en-US" b="1" dirty="0" smtClean="0"/>
          </a:p>
          <a:p>
            <a:r>
              <a:rPr lang="en-US" b="1" dirty="0" smtClean="0"/>
              <a:t>Dodgson R., Lee K., </a:t>
            </a:r>
            <a:r>
              <a:rPr lang="en-US" b="1" dirty="0" err="1" smtClean="0"/>
              <a:t>Drager</a:t>
            </a:r>
            <a:r>
              <a:rPr lang="en-US" b="1" dirty="0" smtClean="0"/>
              <a:t> N. </a:t>
            </a:r>
            <a:r>
              <a:rPr lang="en-US" b="1" i="1" dirty="0" smtClean="0"/>
              <a:t>Global Health Governance: A Conceptual Review</a:t>
            </a:r>
            <a:r>
              <a:rPr lang="en-US" b="1" dirty="0" smtClean="0"/>
              <a:t>. Geneva: World Health Organization and London School of Hygiene and Tropical Medicine, 2002.</a:t>
            </a:r>
            <a:r>
              <a:rPr lang="en-US" dirty="0" smtClean="0"/>
              <a:t> This paper begins with a brief discussion of why global health governance has become such a subject of discussion and debate. The particular impacts that globalization may be having on individuals and societies, and the fundamental challenges that these process pose are then explained. This leads to an identification of the key challenges faced by the health community in bringing about such a system of governance in the future. In conclusion, suggestions are made on how the key types of actors and their respective roles may be defined.</a:t>
            </a:r>
            <a:endParaRPr lang="en-AU" dirty="0" smtClean="0"/>
          </a:p>
          <a:p>
            <a:endParaRPr lang="en-US" b="1" dirty="0" smtClean="0"/>
          </a:p>
          <a:p>
            <a:r>
              <a:rPr lang="en-US" b="1" dirty="0" smtClean="0"/>
              <a:t>Loughlin K., </a:t>
            </a:r>
            <a:r>
              <a:rPr lang="en-US" b="1" dirty="0" err="1" smtClean="0"/>
              <a:t>Berridge</a:t>
            </a:r>
            <a:r>
              <a:rPr lang="en-US" b="1" dirty="0" smtClean="0"/>
              <a:t> V. </a:t>
            </a:r>
            <a:r>
              <a:rPr lang="en-US" b="1" i="1" dirty="0" smtClean="0"/>
              <a:t>Global Health Governance: Historical Dimensions of Global Governance. </a:t>
            </a:r>
            <a:r>
              <a:rPr lang="en-US" b="1" dirty="0" smtClean="0"/>
              <a:t>Geneva: World Health Organization and London School of Hygiene and Tropical Medicine, 2002.</a:t>
            </a:r>
            <a:r>
              <a:rPr lang="en-US" dirty="0" smtClean="0"/>
              <a:t> This paper aims to highlight the potential of historical analysis as a means to clarify and possibly strengthen the concepts and definition of global health governance. The paper begins by outlining some of the key themes and issues mobilized in contemporary debates about global health governance, highlighting the way historical analysis challenges ideas of the ‘newness’ of some of these developments. The bulk of the paper then presents an overview of developments in international health since the nineteenth century and argues that assumptions about contemporary patterns and relationships need to be tested against this longer history.</a:t>
            </a:r>
            <a:endParaRPr lang="en-AU" dirty="0" smtClean="0"/>
          </a:p>
          <a:p>
            <a:endParaRPr lang="en-US" b="1" dirty="0" smtClean="0"/>
          </a:p>
          <a:p>
            <a:r>
              <a:rPr lang="en-US" b="1" dirty="0" err="1" smtClean="0"/>
              <a:t>Fidler</a:t>
            </a:r>
            <a:r>
              <a:rPr lang="en-US" b="1" dirty="0" smtClean="0"/>
              <a:t> D.</a:t>
            </a:r>
            <a:r>
              <a:rPr lang="en-US" b="1" i="1" dirty="0" smtClean="0"/>
              <a:t> Global Health Governance: Overview of the Role of International Law in Protecting and Promoting Global Public Health.</a:t>
            </a:r>
            <a:r>
              <a:rPr lang="en-US" b="1" dirty="0" smtClean="0"/>
              <a:t> Geneva: World Health Organization and London School of Hygiene and Tropical Medicine, 2002.</a:t>
            </a:r>
            <a:r>
              <a:rPr lang="en-US" dirty="0" smtClean="0"/>
              <a:t> The basic objective of this paper is to explain the role of international law in protecting and promoting public health on a global basis. In conclusion, the paper suggests that international law is necessary but not sufficient to create effective global health governance. The paper looks at: the theoretical and practical need; the structure and dynamics; how deeply imbedded public health is; the different kinds of global governance mechanisms in international law and the limitations of international law.</a:t>
            </a:r>
            <a:endParaRPr lang="en-AU" dirty="0" smtClean="0"/>
          </a:p>
        </p:txBody>
      </p:sp>
      <p:sp>
        <p:nvSpPr>
          <p:cNvPr id="40964" name="Slide Number Placeholder 3"/>
          <p:cNvSpPr>
            <a:spLocks noGrp="1"/>
          </p:cNvSpPr>
          <p:nvPr>
            <p:ph type="sldNum" sz="quarter" idx="5"/>
          </p:nvPr>
        </p:nvSpPr>
        <p:spPr>
          <a:noFill/>
        </p:spPr>
        <p:txBody>
          <a:bodyPr/>
          <a:lstStyle/>
          <a:p>
            <a:fld id="{FFC84C1C-D7D0-4148-9737-F1E13C10240E}" type="slidenum">
              <a:rPr lang="en-US" smtClean="0"/>
              <a:pPr/>
              <a:t>8</a:t>
            </a:fld>
            <a:endParaRPr lang="en-US" smtClean="0"/>
          </a:p>
        </p:txBody>
      </p:sp>
    </p:spTree>
    <p:extLst>
      <p:ext uri="{BB962C8B-B14F-4D97-AF65-F5344CB8AC3E}">
        <p14:creationId xmlns:p14="http://schemas.microsoft.com/office/powerpoint/2010/main" val="3838829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CCB963-42E4-4ABC-85C5-07197769BD6B}" type="slidenum">
              <a:rPr lang="en-US" altLang="en-US"/>
              <a:pPr/>
              <a:t>9</a:t>
            </a:fld>
            <a:endParaRPr lang="en-US" altLang="en-US"/>
          </a:p>
        </p:txBody>
      </p:sp>
      <p:sp>
        <p:nvSpPr>
          <p:cNvPr id="201730" name="Rectangle 2"/>
          <p:cNvSpPr>
            <a:spLocks noGrp="1" noRot="1" noChangeAspect="1" noChangeArrowheads="1" noTextEdit="1"/>
          </p:cNvSpPr>
          <p:nvPr>
            <p:ph type="sldImg"/>
          </p:nvPr>
        </p:nvSpPr>
        <p:spPr bwMode="auto">
          <a:xfrm>
            <a:off x="1257300" y="720725"/>
            <a:ext cx="4800600" cy="3600450"/>
          </a:xfrm>
          <a:prstGeom prst="rect">
            <a:avLst/>
          </a:prstGeom>
          <a:solidFill>
            <a:srgbClr val="FFFFFF"/>
          </a:solidFill>
          <a:ln>
            <a:solidFill>
              <a:srgbClr val="000000"/>
            </a:solidFill>
            <a:miter lim="800000"/>
            <a:headEnd/>
            <a:tailEnd/>
          </a:ln>
        </p:spPr>
      </p:sp>
      <p:sp>
        <p:nvSpPr>
          <p:cNvPr id="201731" name="Rectangle 3"/>
          <p:cNvSpPr>
            <a:spLocks noGrp="1" noChangeArrowheads="1"/>
          </p:cNvSpPr>
          <p:nvPr>
            <p:ph type="body" idx="1"/>
          </p:nvPr>
        </p:nvSpPr>
        <p:spPr bwMode="auto">
          <a:xfrm>
            <a:off x="731838" y="4560888"/>
            <a:ext cx="5851525" cy="4319587"/>
          </a:xfrm>
          <a:prstGeom prst="rect">
            <a:avLst/>
          </a:prstGeom>
          <a:solidFill>
            <a:srgbClr val="FFFFFF"/>
          </a:solidFill>
          <a:ln>
            <a:solidFill>
              <a:srgbClr val="000000"/>
            </a:solidFill>
            <a:miter lim="800000"/>
            <a:headEnd/>
            <a:tailEnd/>
          </a:ln>
        </p:spPr>
        <p:txBody>
          <a:bodyPr lIns="96661" tIns="48331" rIns="96661" bIns="48331"/>
          <a:lstStyle/>
          <a:p>
            <a:pPr>
              <a:lnSpc>
                <a:spcPct val="80000"/>
              </a:lnSpc>
            </a:pPr>
            <a:r>
              <a:rPr lang="en-US" altLang="en-US" sz="800" dirty="0"/>
              <a:t>Where nutrition has been measured it has been shown that structural adjustment is associated with increased levels of under-nutrition.  This provides a relatively straightforward ‘bridging issue’ from economics to health.  </a:t>
            </a:r>
          </a:p>
          <a:p>
            <a:pPr>
              <a:lnSpc>
                <a:spcPct val="80000"/>
              </a:lnSpc>
            </a:pPr>
            <a:endParaRPr lang="en-US" altLang="en-US" sz="800" dirty="0"/>
          </a:p>
          <a:p>
            <a:pPr>
              <a:lnSpc>
                <a:spcPct val="80000"/>
              </a:lnSpc>
            </a:pPr>
            <a:r>
              <a:rPr lang="en-US" altLang="en-US" sz="800" dirty="0"/>
              <a:t>Likewise the impact of TRIPS on access to drugs for AIDS is relatively straightforward and has introduced many activists to the workings of the WTO.  Similarly the role of GATS in creating new barriers to building comprehensive primary health care systems provides a clear bridge between the economic sphere and the objectives of health development. </a:t>
            </a:r>
          </a:p>
          <a:p>
            <a:pPr>
              <a:lnSpc>
                <a:spcPct val="80000"/>
              </a:lnSpc>
            </a:pPr>
            <a:endParaRPr lang="en-AU" altLang="en-US" sz="800" dirty="0"/>
          </a:p>
          <a:p>
            <a:pPr>
              <a:lnSpc>
                <a:spcPct val="80000"/>
              </a:lnSpc>
            </a:pPr>
            <a:r>
              <a:rPr lang="en-US" altLang="en-US" sz="800" dirty="0"/>
              <a:t>Trade generally has been given less attention as a determinant of economic and population health.  There is scope for working more closely with the fair trade movement  and in particular arguing for the wider use of the provisions for special and differential treatment of developing countries as a way of accelerating economic development (and health development). </a:t>
            </a:r>
          </a:p>
          <a:p>
            <a:pPr>
              <a:lnSpc>
                <a:spcPct val="80000"/>
              </a:lnSpc>
            </a:pPr>
            <a:endParaRPr lang="en-US" altLang="en-US" sz="800" dirty="0"/>
          </a:p>
          <a:p>
            <a:pPr>
              <a:lnSpc>
                <a:spcPct val="80000"/>
              </a:lnSpc>
            </a:pPr>
            <a:r>
              <a:rPr lang="en-US" altLang="en-US" sz="800" dirty="0"/>
              <a:t>However, in terms of sheer burden of disease the Agreement on Agriculture (</a:t>
            </a:r>
            <a:r>
              <a:rPr lang="en-US" altLang="en-US" sz="800" dirty="0" err="1"/>
              <a:t>AoA</a:t>
            </a:r>
            <a:r>
              <a:rPr lang="en-US" altLang="en-US" sz="800" dirty="0"/>
              <a:t>) is probably the single most health-damaging instrument in the whole complex governance structure.  Hundreds of millions of small farmers are being driven off their lands through the swamping of </a:t>
            </a:r>
            <a:r>
              <a:rPr lang="en-US" altLang="en-US" sz="800" dirty="0" err="1"/>
              <a:t>gobal</a:t>
            </a:r>
            <a:r>
              <a:rPr lang="en-US" altLang="en-US" sz="800" dirty="0"/>
              <a:t> markets by </a:t>
            </a:r>
            <a:r>
              <a:rPr lang="en-US" altLang="en-US" sz="800" dirty="0" err="1"/>
              <a:t>industrialised</a:t>
            </a:r>
            <a:r>
              <a:rPr lang="en-US" altLang="en-US" sz="800" dirty="0"/>
              <a:t> agriculture (heavily </a:t>
            </a:r>
            <a:r>
              <a:rPr lang="en-US" altLang="en-US" sz="800" dirty="0" err="1"/>
              <a:t>subsidised</a:t>
            </a:r>
            <a:r>
              <a:rPr lang="en-US" altLang="en-US" sz="800" dirty="0"/>
              <a:t> in the case of Europe, Japan and the US).   Only a small proportion of these small farmers will find jobs in the cities.   The health consequences associated with this loss of livelihood are complex but huge, ranging from under-nutrition, to drug use and violence, AIDS and TB.  PHM needs to build alliances with networks which are more focused in this area including with farmers’ </a:t>
            </a:r>
            <a:r>
              <a:rPr lang="en-US" altLang="en-US" sz="800" dirty="0" err="1"/>
              <a:t>organisations</a:t>
            </a:r>
            <a:r>
              <a:rPr lang="en-US" altLang="en-US" sz="800" dirty="0"/>
              <a:t> and movements.  We need to find ways of reducing the complexity to its core elements and reducing the change project to clear practical strategies and campaigns.</a:t>
            </a:r>
          </a:p>
          <a:p>
            <a:pPr>
              <a:lnSpc>
                <a:spcPct val="80000"/>
              </a:lnSpc>
            </a:pPr>
            <a:endParaRPr lang="en-US" altLang="en-US" sz="800" dirty="0"/>
          </a:p>
          <a:p>
            <a:pPr>
              <a:lnSpc>
                <a:spcPct val="80000"/>
              </a:lnSpc>
            </a:pPr>
            <a:r>
              <a:rPr lang="en-US" altLang="en-US" sz="800" dirty="0"/>
              <a:t>One continuing avenue for engagement will be the need to challenge glossy policy reports (such as the 2001 CMH) which deny (by obscuring) the need for alternative economic governance regimes to create the conditions for better health.  The silence of CMH on the structural barriers to health development and its projection of charity as the appropriate solution provide good opportunities for </a:t>
            </a:r>
            <a:r>
              <a:rPr lang="en-US" altLang="en-US" sz="800" dirty="0" err="1"/>
              <a:t>conscientisation</a:t>
            </a:r>
            <a:r>
              <a:rPr lang="en-US" altLang="en-US" sz="800" dirty="0"/>
              <a:t>. </a:t>
            </a:r>
          </a:p>
          <a:p>
            <a:pPr>
              <a:lnSpc>
                <a:spcPct val="80000"/>
              </a:lnSpc>
            </a:pPr>
            <a:endParaRPr lang="en-US" altLang="en-US" sz="800" dirty="0"/>
          </a:p>
          <a:p>
            <a:pPr>
              <a:lnSpc>
                <a:spcPct val="80000"/>
              </a:lnSpc>
            </a:pPr>
            <a:r>
              <a:rPr lang="en-US" altLang="en-US" sz="800" dirty="0"/>
              <a:t>Another continuing avenue for engagement will be the on-going debates over vertical programming (including ‘global funds’ and the new interventionism) versus health system capacity-building and comprehensive PHC.  There are real questions about models for health system development which need to be worked through.  However, much of the argument for vertical programming and ‘scaled-up interventions’ is about projecting the possibility that Third World health can be improved, for a relatively modest sum, without changing the economic dynamics of alienation and expropriation. </a:t>
            </a:r>
          </a:p>
          <a:p>
            <a:pPr>
              <a:lnSpc>
                <a:spcPct val="80000"/>
              </a:lnSpc>
            </a:pPr>
            <a:endParaRPr lang="en-US" altLang="en-US" sz="800" dirty="0"/>
          </a:p>
          <a:p>
            <a:pPr>
              <a:lnSpc>
                <a:spcPct val="80000"/>
              </a:lnSpc>
            </a:pPr>
            <a:r>
              <a:rPr lang="en-US" altLang="en-US" sz="900" dirty="0"/>
              <a:t>Health activists need new ways of projecting the disease burden of poverty, despair, violence, </a:t>
            </a:r>
            <a:r>
              <a:rPr lang="en-US" altLang="en-US" sz="800" dirty="0"/>
              <a:t>displacement </a:t>
            </a:r>
            <a:r>
              <a:rPr lang="en-US" altLang="en-US" sz="900" dirty="0"/>
              <a:t>and conflict and of the underlying economic relations and structures of economic governance.   It is misleading to represent the disease burden of Third World countries simply in terms of AIDS, TB and malaria without acknowledging the economic context including theft of livelihood (WTO) and structured extortion (IMF).  </a:t>
            </a:r>
          </a:p>
          <a:p>
            <a:pPr>
              <a:lnSpc>
                <a:spcPct val="80000"/>
              </a:lnSpc>
            </a:pPr>
            <a:endParaRPr lang="en-US" altLang="en-US" sz="900" dirty="0"/>
          </a:p>
          <a:p>
            <a:pPr>
              <a:lnSpc>
                <a:spcPct val="80000"/>
              </a:lnSpc>
            </a:pPr>
            <a:r>
              <a:rPr lang="en-US" altLang="en-US" sz="900" dirty="0"/>
              <a:t>Next</a:t>
            </a:r>
          </a:p>
        </p:txBody>
      </p:sp>
    </p:spTree>
    <p:extLst>
      <p:ext uri="{BB962C8B-B14F-4D97-AF65-F5344CB8AC3E}">
        <p14:creationId xmlns:p14="http://schemas.microsoft.com/office/powerpoint/2010/main" val="39249845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BBBC6547-7EC2-498B-BBB2-2C5ECC3CC7E9}" type="slidenum">
              <a:rPr lang="en-AU" smtClean="0"/>
              <a:t>10</a:t>
            </a:fld>
            <a:endParaRPr lang="en-AU"/>
          </a:p>
        </p:txBody>
      </p:sp>
    </p:spTree>
    <p:extLst>
      <p:ext uri="{BB962C8B-B14F-4D97-AF65-F5344CB8AC3E}">
        <p14:creationId xmlns:p14="http://schemas.microsoft.com/office/powerpoint/2010/main" val="36040674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44D0EC-BEEF-400A-9843-64350FB7AAF1}" type="slidenum">
              <a:rPr lang="en-US" altLang="en-US"/>
              <a:pPr/>
              <a:t>11</a:t>
            </a:fld>
            <a:endParaRPr lang="en-US" altLang="en-US"/>
          </a:p>
        </p:txBody>
      </p:sp>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r>
              <a:rPr lang="en-AU" altLang="en-US" dirty="0"/>
              <a:t>The linked concepts of Fordism and post-Fordism provide a useful entry to the concept of structural as opposed to cyclical over-production.</a:t>
            </a:r>
          </a:p>
          <a:p>
            <a:endParaRPr lang="en-AU" altLang="en-US" dirty="0"/>
          </a:p>
          <a:p>
            <a:r>
              <a:rPr lang="en-AU" altLang="en-US" dirty="0"/>
              <a:t>Fordism (a direct reference to Henry Ford) describes an economic regime of mass production, mass employment and mass consumption.  The Ford metaphor is a reference to Ford employees being paid enough in wages to actually buy a Ford motor car.  The significance of the metaphor as a description of a broader economic configuration is the concept of workers as consumers and the significance of mass employment and high wages sustaining mass markets. </a:t>
            </a:r>
          </a:p>
          <a:p>
            <a:endParaRPr lang="en-AU" altLang="en-US" dirty="0"/>
          </a:p>
          <a:p>
            <a:r>
              <a:rPr lang="en-AU" altLang="en-US" dirty="0"/>
              <a:t>By contrast, the concept of post-Fordism refers to a situation where expanding productivity associated with stagnating employment growth threatens an overhang of productive capacity over effective demand because of stagnant purchasing capacity. </a:t>
            </a:r>
          </a:p>
          <a:p>
            <a:endParaRPr lang="en-AU" altLang="en-US" dirty="0"/>
          </a:p>
          <a:p>
            <a:r>
              <a:rPr lang="en-AU" altLang="en-US" dirty="0"/>
              <a:t>The period since 1975 (according to the post-</a:t>
            </a:r>
            <a:r>
              <a:rPr lang="en-AU" altLang="en-US" dirty="0" err="1"/>
              <a:t>Fordist</a:t>
            </a:r>
            <a:r>
              <a:rPr lang="en-AU" altLang="en-US" dirty="0"/>
              <a:t> interpretation) has been characterised by increasing (capital intensive) productive capacity but stagnant purchasing capacity, due to a combination of saturated markets and limited purchasing capacity where otherwise there would be continuing demand (because of the widening mismatch between productive capacity and employment). </a:t>
            </a:r>
          </a:p>
          <a:p>
            <a:endParaRPr lang="en-AU" altLang="en-US" dirty="0"/>
          </a:p>
          <a:p>
            <a:r>
              <a:rPr lang="en-AU" altLang="en-US" dirty="0"/>
              <a:t>The tendency of productive capacity to outpace effective demand threatens economic crisis.  In theory this threat should be manageable but the threat of crisis is made more urgent by the fact that the ‘compensatory’ mechanisms adopted at the corporate and policy levels tend to exacerbate the threat of ‘over-production’ and bring on the crisis.</a:t>
            </a:r>
          </a:p>
          <a:p>
            <a:endParaRPr lang="en-AU" altLang="en-US" dirty="0"/>
          </a:p>
          <a:p>
            <a:r>
              <a:rPr lang="en-AU" altLang="en-US" dirty="0"/>
              <a:t>Before looking at different strategies for managing the threat of over-production we need to look at some of the compensatory mechanisms adopted at the corporate and policy levels and how they exacerbate the crisis. </a:t>
            </a:r>
          </a:p>
          <a:p>
            <a:endParaRPr lang="en-AU" altLang="en-US" dirty="0"/>
          </a:p>
          <a:p>
            <a:r>
              <a:rPr lang="en-AU" altLang="en-US" dirty="0"/>
              <a:t>The threat of structural over-production is understood in the corporate world in terms of market saturation and reduced profitability which eliciting a range of compensatory strategies such as mergers and acquisitions, reduced employment and wage cuts all of which contribute to further reduce demand.  </a:t>
            </a:r>
          </a:p>
          <a:p>
            <a:endParaRPr lang="en-AU" altLang="en-US" dirty="0"/>
          </a:p>
          <a:p>
            <a:r>
              <a:rPr lang="en-AU" altLang="en-US" dirty="0"/>
              <a:t>The threat of structural over-production is understood in the policy world in terms of falling growth rates eliciting a range of system responses and policy responses many of which also further exacerbate the risk of crisis.</a:t>
            </a:r>
          </a:p>
          <a:p>
            <a:endParaRPr lang="en-AU" altLang="en-US" dirty="0"/>
          </a:p>
          <a:p>
            <a:r>
              <a:rPr lang="en-AU" altLang="en-US" dirty="0"/>
              <a:t>Next</a:t>
            </a:r>
          </a:p>
        </p:txBody>
      </p:sp>
    </p:spTree>
    <p:extLst>
      <p:ext uri="{BB962C8B-B14F-4D97-AF65-F5344CB8AC3E}">
        <p14:creationId xmlns:p14="http://schemas.microsoft.com/office/powerpoint/2010/main" val="3430341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BC5E940-23A0-4AAA-B43F-E131219DB67D}" type="datetimeFigureOut">
              <a:rPr lang="en-GB" smtClean="0"/>
              <a:t>25/11/2018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D0B0E57-2FCC-4B22-8CCC-82399ED72BBA}" type="slidenum">
              <a:rPr lang="en-GB" smtClean="0"/>
              <a:t>‹#›</a:t>
            </a:fld>
            <a:endParaRPr lang="en-GB"/>
          </a:p>
        </p:txBody>
      </p:sp>
    </p:spTree>
    <p:extLst>
      <p:ext uri="{BB962C8B-B14F-4D97-AF65-F5344CB8AC3E}">
        <p14:creationId xmlns:p14="http://schemas.microsoft.com/office/powerpoint/2010/main" val="974089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C5E940-23A0-4AAA-B43F-E131219DB67D}" type="datetimeFigureOut">
              <a:rPr lang="en-GB" smtClean="0"/>
              <a:t>25/11/2018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D0B0E57-2FCC-4B22-8CCC-82399ED72BBA}" type="slidenum">
              <a:rPr lang="en-GB" smtClean="0"/>
              <a:t>‹#›</a:t>
            </a:fld>
            <a:endParaRPr lang="en-GB"/>
          </a:p>
        </p:txBody>
      </p:sp>
    </p:spTree>
    <p:extLst>
      <p:ext uri="{BB962C8B-B14F-4D97-AF65-F5344CB8AC3E}">
        <p14:creationId xmlns:p14="http://schemas.microsoft.com/office/powerpoint/2010/main" val="943317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C5E940-23A0-4AAA-B43F-E131219DB67D}" type="datetimeFigureOut">
              <a:rPr lang="en-GB" smtClean="0"/>
              <a:t>25/11/2018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D0B0E57-2FCC-4B22-8CCC-82399ED72BBA}" type="slidenum">
              <a:rPr lang="en-GB" smtClean="0"/>
              <a:t>‹#›</a:t>
            </a:fld>
            <a:endParaRPr lang="en-GB"/>
          </a:p>
        </p:txBody>
      </p:sp>
    </p:spTree>
    <p:extLst>
      <p:ext uri="{BB962C8B-B14F-4D97-AF65-F5344CB8AC3E}">
        <p14:creationId xmlns:p14="http://schemas.microsoft.com/office/powerpoint/2010/main" val="2902485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fld id="{7B0DFF65-595A-489E-9E3A-147885F6F16C}" type="datetimeFigureOut">
              <a:rPr lang="en-US"/>
              <a:pPr>
                <a:defRPr/>
              </a:pPr>
              <a:t>11/25/2018</a:t>
            </a:fld>
            <a:endParaRPr lang="en-AU" dirty="0"/>
          </a:p>
        </p:txBody>
      </p:sp>
      <p:sp>
        <p:nvSpPr>
          <p:cNvPr id="5" name="Footer Placeholder 4"/>
          <p:cNvSpPr>
            <a:spLocks noGrp="1"/>
          </p:cNvSpPr>
          <p:nvPr>
            <p:ph type="ftr" sz="quarter" idx="11"/>
          </p:nvPr>
        </p:nvSpPr>
        <p:spPr/>
        <p:txBody>
          <a:bodyPr/>
          <a:lstStyle>
            <a:lvl1pPr>
              <a:defRPr/>
            </a:lvl1pPr>
          </a:lstStyle>
          <a:p>
            <a:pPr>
              <a:defRPr/>
            </a:pPr>
            <a:endParaRPr lang="en-AU"/>
          </a:p>
        </p:txBody>
      </p:sp>
      <p:sp>
        <p:nvSpPr>
          <p:cNvPr id="6" name="Slide Number Placeholder 5"/>
          <p:cNvSpPr>
            <a:spLocks noGrp="1"/>
          </p:cNvSpPr>
          <p:nvPr>
            <p:ph type="sldNum" sz="quarter" idx="12"/>
          </p:nvPr>
        </p:nvSpPr>
        <p:spPr/>
        <p:txBody>
          <a:bodyPr/>
          <a:lstStyle>
            <a:lvl1pPr>
              <a:defRPr/>
            </a:lvl1pPr>
          </a:lstStyle>
          <a:p>
            <a:pPr>
              <a:defRPr/>
            </a:pPr>
            <a:fld id="{2C7873AA-E557-4CA6-A1C6-9058C9FC90FC}" type="slidenum">
              <a:rPr lang="en-AU"/>
              <a:pPr>
                <a:defRPr/>
              </a:pPr>
              <a:t>‹#›</a:t>
            </a:fld>
            <a:endParaRPr lang="en-AU"/>
          </a:p>
        </p:txBody>
      </p:sp>
    </p:spTree>
    <p:extLst>
      <p:ext uri="{BB962C8B-B14F-4D97-AF65-F5344CB8AC3E}">
        <p14:creationId xmlns:p14="http://schemas.microsoft.com/office/powerpoint/2010/main" val="3509753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C5E940-23A0-4AAA-B43F-E131219DB67D}" type="datetimeFigureOut">
              <a:rPr lang="en-GB" smtClean="0"/>
              <a:t>25/11/2018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D0B0E57-2FCC-4B22-8CCC-82399ED72BBA}" type="slidenum">
              <a:rPr lang="en-GB" smtClean="0"/>
              <a:t>‹#›</a:t>
            </a:fld>
            <a:endParaRPr lang="en-GB"/>
          </a:p>
        </p:txBody>
      </p:sp>
    </p:spTree>
    <p:extLst>
      <p:ext uri="{BB962C8B-B14F-4D97-AF65-F5344CB8AC3E}">
        <p14:creationId xmlns:p14="http://schemas.microsoft.com/office/powerpoint/2010/main" val="2522364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C5E940-23A0-4AAA-B43F-E131219DB67D}" type="datetimeFigureOut">
              <a:rPr lang="en-GB" smtClean="0"/>
              <a:t>25/11/2018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D0B0E57-2FCC-4B22-8CCC-82399ED72BBA}" type="slidenum">
              <a:rPr lang="en-GB" smtClean="0"/>
              <a:t>‹#›</a:t>
            </a:fld>
            <a:endParaRPr lang="en-GB"/>
          </a:p>
        </p:txBody>
      </p:sp>
    </p:spTree>
    <p:extLst>
      <p:ext uri="{BB962C8B-B14F-4D97-AF65-F5344CB8AC3E}">
        <p14:creationId xmlns:p14="http://schemas.microsoft.com/office/powerpoint/2010/main" val="1033335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BC5E940-23A0-4AAA-B43F-E131219DB67D}" type="datetimeFigureOut">
              <a:rPr lang="en-GB" smtClean="0"/>
              <a:t>25/11/2018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D0B0E57-2FCC-4B22-8CCC-82399ED72BBA}" type="slidenum">
              <a:rPr lang="en-GB" smtClean="0"/>
              <a:t>‹#›</a:t>
            </a:fld>
            <a:endParaRPr lang="en-GB"/>
          </a:p>
        </p:txBody>
      </p:sp>
    </p:spTree>
    <p:extLst>
      <p:ext uri="{BB962C8B-B14F-4D97-AF65-F5344CB8AC3E}">
        <p14:creationId xmlns:p14="http://schemas.microsoft.com/office/powerpoint/2010/main" val="1517883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BC5E940-23A0-4AAA-B43F-E131219DB67D}" type="datetimeFigureOut">
              <a:rPr lang="en-GB" smtClean="0"/>
              <a:t>25/11/2018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D0B0E57-2FCC-4B22-8CCC-82399ED72BBA}" type="slidenum">
              <a:rPr lang="en-GB" smtClean="0"/>
              <a:t>‹#›</a:t>
            </a:fld>
            <a:endParaRPr lang="en-GB"/>
          </a:p>
        </p:txBody>
      </p:sp>
    </p:spTree>
    <p:extLst>
      <p:ext uri="{BB962C8B-B14F-4D97-AF65-F5344CB8AC3E}">
        <p14:creationId xmlns:p14="http://schemas.microsoft.com/office/powerpoint/2010/main" val="4250991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C5E940-23A0-4AAA-B43F-E131219DB67D}" type="datetimeFigureOut">
              <a:rPr lang="en-GB" smtClean="0"/>
              <a:t>25/11/2018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D0B0E57-2FCC-4B22-8CCC-82399ED72BBA}" type="slidenum">
              <a:rPr lang="en-GB" smtClean="0"/>
              <a:t>‹#›</a:t>
            </a:fld>
            <a:endParaRPr lang="en-GB"/>
          </a:p>
        </p:txBody>
      </p:sp>
    </p:spTree>
    <p:extLst>
      <p:ext uri="{BB962C8B-B14F-4D97-AF65-F5344CB8AC3E}">
        <p14:creationId xmlns:p14="http://schemas.microsoft.com/office/powerpoint/2010/main" val="1366531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C5E940-23A0-4AAA-B43F-E131219DB67D}" type="datetimeFigureOut">
              <a:rPr lang="en-GB" smtClean="0"/>
              <a:t>25/11/2018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D0B0E57-2FCC-4B22-8CCC-82399ED72BBA}" type="slidenum">
              <a:rPr lang="en-GB" smtClean="0"/>
              <a:t>‹#›</a:t>
            </a:fld>
            <a:endParaRPr lang="en-GB"/>
          </a:p>
        </p:txBody>
      </p:sp>
    </p:spTree>
    <p:extLst>
      <p:ext uri="{BB962C8B-B14F-4D97-AF65-F5344CB8AC3E}">
        <p14:creationId xmlns:p14="http://schemas.microsoft.com/office/powerpoint/2010/main" val="1559421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C5E940-23A0-4AAA-B43F-E131219DB67D}" type="datetimeFigureOut">
              <a:rPr lang="en-GB" smtClean="0"/>
              <a:t>25/11/2018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D0B0E57-2FCC-4B22-8CCC-82399ED72BBA}" type="slidenum">
              <a:rPr lang="en-GB" smtClean="0"/>
              <a:t>‹#›</a:t>
            </a:fld>
            <a:endParaRPr lang="en-GB"/>
          </a:p>
        </p:txBody>
      </p:sp>
    </p:spTree>
    <p:extLst>
      <p:ext uri="{BB962C8B-B14F-4D97-AF65-F5344CB8AC3E}">
        <p14:creationId xmlns:p14="http://schemas.microsoft.com/office/powerpoint/2010/main" val="1680054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C5E940-23A0-4AAA-B43F-E131219DB67D}" type="datetimeFigureOut">
              <a:rPr lang="en-GB" smtClean="0"/>
              <a:t>25/11/2018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D0B0E57-2FCC-4B22-8CCC-82399ED72BBA}" type="slidenum">
              <a:rPr lang="en-GB" smtClean="0"/>
              <a:t>‹#›</a:t>
            </a:fld>
            <a:endParaRPr lang="en-GB"/>
          </a:p>
        </p:txBody>
      </p:sp>
    </p:spTree>
    <p:extLst>
      <p:ext uri="{BB962C8B-B14F-4D97-AF65-F5344CB8AC3E}">
        <p14:creationId xmlns:p14="http://schemas.microsoft.com/office/powerpoint/2010/main" val="3973272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C5E940-23A0-4AAA-B43F-E131219DB67D}" type="datetimeFigureOut">
              <a:rPr lang="en-GB" smtClean="0"/>
              <a:t>25/11/2018</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0B0E57-2FCC-4B22-8CCC-82399ED72BBA}" type="slidenum">
              <a:rPr lang="en-GB" smtClean="0"/>
              <a:t>‹#›</a:t>
            </a:fld>
            <a:endParaRPr lang="en-GB"/>
          </a:p>
        </p:txBody>
      </p:sp>
    </p:spTree>
    <p:extLst>
      <p:ext uri="{BB962C8B-B14F-4D97-AF65-F5344CB8AC3E}">
        <p14:creationId xmlns:p14="http://schemas.microsoft.com/office/powerpoint/2010/main" val="3403736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Global Governance for Health</a:t>
            </a:r>
            <a:endParaRPr lang="en-GB" dirty="0"/>
          </a:p>
        </p:txBody>
      </p:sp>
      <p:sp>
        <p:nvSpPr>
          <p:cNvPr id="3" name="Subtitle 2"/>
          <p:cNvSpPr>
            <a:spLocks noGrp="1"/>
          </p:cNvSpPr>
          <p:nvPr>
            <p:ph type="subTitle" idx="1"/>
          </p:nvPr>
        </p:nvSpPr>
        <p:spPr>
          <a:xfrm>
            <a:off x="1143000" y="4085364"/>
            <a:ext cx="6858000" cy="1655762"/>
          </a:xfrm>
        </p:spPr>
        <p:txBody>
          <a:bodyPr/>
          <a:lstStyle/>
          <a:p>
            <a:r>
              <a:rPr lang="en-AU" dirty="0" smtClean="0"/>
              <a:t>David G </a:t>
            </a:r>
            <a:r>
              <a:rPr lang="en-AU" dirty="0" err="1" smtClean="0"/>
              <a:t>Legge</a:t>
            </a:r>
            <a:r>
              <a:rPr lang="en-AU" dirty="0" smtClean="0"/>
              <a:t> </a:t>
            </a:r>
          </a:p>
          <a:p>
            <a:r>
              <a:rPr lang="en-AU" dirty="0" smtClean="0"/>
              <a:t>People’s Health Assembly</a:t>
            </a:r>
            <a:br>
              <a:rPr lang="en-AU" dirty="0" smtClean="0"/>
            </a:br>
            <a:r>
              <a:rPr lang="en-AU" dirty="0" err="1" smtClean="0"/>
              <a:t>Savar</a:t>
            </a:r>
            <a:r>
              <a:rPr lang="en-AU" dirty="0" smtClean="0"/>
              <a:t>, Bangladesh   16-19 November, 2018</a:t>
            </a:r>
            <a:endParaRPr lang="en-GB" dirty="0"/>
          </a:p>
        </p:txBody>
      </p:sp>
    </p:spTree>
    <p:extLst>
      <p:ext uri="{BB962C8B-B14F-4D97-AF65-F5344CB8AC3E}">
        <p14:creationId xmlns:p14="http://schemas.microsoft.com/office/powerpoint/2010/main" val="37321401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279092"/>
          </a:xfrm>
        </p:spPr>
        <p:txBody>
          <a:bodyPr>
            <a:noAutofit/>
          </a:bodyPr>
          <a:lstStyle/>
          <a:p>
            <a:r>
              <a:rPr lang="en-AU" sz="3200" dirty="0" smtClean="0"/>
              <a:t>The global health crisis arises in part from the </a:t>
            </a:r>
            <a:r>
              <a:rPr lang="en-AU" sz="3200" dirty="0"/>
              <a:t>instabilities of the globalised </a:t>
            </a:r>
            <a:r>
              <a:rPr lang="en-AU" sz="3200" dirty="0" smtClean="0"/>
              <a:t>economy and the disciplines imposed through the structures of global economic governance in order to manage those instabilities</a:t>
            </a:r>
            <a:endParaRPr lang="en-AU" dirty="0"/>
          </a:p>
        </p:txBody>
      </p:sp>
      <p:sp>
        <p:nvSpPr>
          <p:cNvPr id="3" name="Content Placeholder 2"/>
          <p:cNvSpPr>
            <a:spLocks noGrp="1"/>
          </p:cNvSpPr>
          <p:nvPr>
            <p:ph idx="1"/>
          </p:nvPr>
        </p:nvSpPr>
        <p:spPr>
          <a:xfrm>
            <a:off x="457200" y="3056238"/>
            <a:ext cx="8229600" cy="3469106"/>
          </a:xfrm>
        </p:spPr>
        <p:txBody>
          <a:bodyPr>
            <a:normAutofit/>
          </a:bodyPr>
          <a:lstStyle/>
          <a:p>
            <a:r>
              <a:rPr lang="en-AU" dirty="0" smtClean="0"/>
              <a:t>The global economy is unstable (economically, financially, socially, environmentally and politically)</a:t>
            </a:r>
          </a:p>
          <a:p>
            <a:r>
              <a:rPr lang="en-AU" dirty="0" smtClean="0"/>
              <a:t>The neoliberal program for managing global economic instabilities yields security for the large transnational corporations but at the cost of exacerbating the economic, social and environmental crisis</a:t>
            </a:r>
          </a:p>
        </p:txBody>
      </p:sp>
    </p:spTree>
    <p:extLst>
      <p:ext uri="{BB962C8B-B14F-4D97-AF65-F5344CB8AC3E}">
        <p14:creationId xmlns:p14="http://schemas.microsoft.com/office/powerpoint/2010/main" val="14636956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628650" y="365127"/>
            <a:ext cx="7886700" cy="952928"/>
          </a:xfrm>
        </p:spPr>
        <p:txBody>
          <a:bodyPr>
            <a:normAutofit/>
          </a:bodyPr>
          <a:lstStyle/>
          <a:p>
            <a:r>
              <a:rPr lang="en-AU" altLang="en-US" sz="4000" dirty="0"/>
              <a:t>The </a:t>
            </a:r>
            <a:r>
              <a:rPr lang="en-AU" altLang="en-US" sz="4000" dirty="0" smtClean="0"/>
              <a:t>crisis of over-production</a:t>
            </a:r>
            <a:endParaRPr lang="en-AU" altLang="en-US" sz="4000" dirty="0"/>
          </a:p>
        </p:txBody>
      </p:sp>
      <p:sp>
        <p:nvSpPr>
          <p:cNvPr id="116739" name="Rectangle 3"/>
          <p:cNvSpPr>
            <a:spLocks noGrp="1" noChangeArrowheads="1"/>
          </p:cNvSpPr>
          <p:nvPr>
            <p:ph idx="1"/>
          </p:nvPr>
        </p:nvSpPr>
        <p:spPr/>
        <p:txBody>
          <a:bodyPr>
            <a:normAutofit/>
          </a:bodyPr>
          <a:lstStyle/>
          <a:p>
            <a:pPr>
              <a:lnSpc>
                <a:spcPct val="90000"/>
              </a:lnSpc>
            </a:pPr>
            <a:r>
              <a:rPr lang="en-AU" altLang="en-US" dirty="0"/>
              <a:t>Where </a:t>
            </a:r>
            <a:r>
              <a:rPr lang="en-AU" altLang="en-US" dirty="0" smtClean="0"/>
              <a:t>productive </a:t>
            </a:r>
            <a:r>
              <a:rPr lang="en-AU" altLang="en-US" dirty="0"/>
              <a:t>capacity (with </a:t>
            </a:r>
            <a:r>
              <a:rPr lang="en-AU" altLang="en-US" dirty="0" smtClean="0"/>
              <a:t>slowing employment and wages growth</a:t>
            </a:r>
            <a:r>
              <a:rPr lang="en-AU" altLang="en-US" dirty="0"/>
              <a:t>) exceeds ‘demand’ owing to</a:t>
            </a:r>
          </a:p>
          <a:p>
            <a:pPr lvl="1">
              <a:lnSpc>
                <a:spcPct val="90000"/>
              </a:lnSpc>
            </a:pPr>
            <a:r>
              <a:rPr lang="en-AU" altLang="en-US" sz="2000" dirty="0"/>
              <a:t>saturated (‘mature’) markets </a:t>
            </a:r>
            <a:r>
              <a:rPr lang="en-AU" altLang="en-US" sz="2000" dirty="0" smtClean="0"/>
              <a:t>and</a:t>
            </a:r>
            <a:endParaRPr lang="en-AU" altLang="en-US" sz="2000" dirty="0"/>
          </a:p>
          <a:p>
            <a:pPr lvl="1">
              <a:lnSpc>
                <a:spcPct val="90000"/>
              </a:lnSpc>
            </a:pPr>
            <a:r>
              <a:rPr lang="en-AU" altLang="en-US" sz="2000" dirty="0"/>
              <a:t>markets with real needs but limited purchasing capacity </a:t>
            </a:r>
          </a:p>
          <a:p>
            <a:pPr>
              <a:lnSpc>
                <a:spcPct val="90000"/>
              </a:lnSpc>
            </a:pPr>
            <a:r>
              <a:rPr lang="en-AU" altLang="en-US" dirty="0" smtClean="0"/>
              <a:t>Neoliberalism as a policy package designed to protect the large transnational corporations from the consequences of ‘</a:t>
            </a:r>
            <a:r>
              <a:rPr lang="en-AU" altLang="en-US" dirty="0"/>
              <a:t>over-production</a:t>
            </a:r>
            <a:r>
              <a:rPr lang="en-AU" altLang="en-US" dirty="0" smtClean="0"/>
              <a:t>’</a:t>
            </a:r>
          </a:p>
          <a:p>
            <a:pPr>
              <a:lnSpc>
                <a:spcPct val="90000"/>
              </a:lnSpc>
            </a:pPr>
            <a:r>
              <a:rPr lang="en-AU" altLang="en-US" dirty="0" smtClean="0"/>
              <a:t>With devastating impact on global health</a:t>
            </a:r>
            <a:endParaRPr lang="en-AU" altLang="en-US" dirty="0"/>
          </a:p>
        </p:txBody>
      </p:sp>
    </p:spTree>
    <p:extLst>
      <p:ext uri="{BB962C8B-B14F-4D97-AF65-F5344CB8AC3E}">
        <p14:creationId xmlns:p14="http://schemas.microsoft.com/office/powerpoint/2010/main" val="30963522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n-AU" altLang="en-US" sz="3000" dirty="0" smtClean="0"/>
              <a:t>The corporate response to reduced profitability</a:t>
            </a:r>
            <a:endParaRPr lang="en-AU" altLang="en-US" sz="3000" dirty="0"/>
          </a:p>
        </p:txBody>
      </p:sp>
      <p:sp>
        <p:nvSpPr>
          <p:cNvPr id="120835" name="Rectangle 3"/>
          <p:cNvSpPr>
            <a:spLocks noGrp="1" noChangeArrowheads="1"/>
          </p:cNvSpPr>
          <p:nvPr>
            <p:ph idx="1"/>
          </p:nvPr>
        </p:nvSpPr>
        <p:spPr/>
        <p:txBody>
          <a:bodyPr>
            <a:normAutofit/>
          </a:bodyPr>
          <a:lstStyle/>
          <a:p>
            <a:pPr>
              <a:lnSpc>
                <a:spcPct val="80000"/>
              </a:lnSpc>
            </a:pPr>
            <a:r>
              <a:rPr lang="en-AU" altLang="en-US" sz="2400" dirty="0" smtClean="0"/>
              <a:t>Reduce wages (union busting, relocation)*</a:t>
            </a:r>
          </a:p>
          <a:p>
            <a:pPr>
              <a:lnSpc>
                <a:spcPct val="80000"/>
              </a:lnSpc>
            </a:pPr>
            <a:r>
              <a:rPr lang="en-AU" altLang="en-US" sz="2400" dirty="0" smtClean="0"/>
              <a:t>Replace well paid labour with technology*</a:t>
            </a:r>
          </a:p>
          <a:p>
            <a:pPr>
              <a:lnSpc>
                <a:spcPct val="80000"/>
              </a:lnSpc>
            </a:pPr>
            <a:r>
              <a:rPr lang="en-AU" altLang="en-US" sz="2400" dirty="0" smtClean="0"/>
              <a:t>Reduce corporate taxation</a:t>
            </a:r>
          </a:p>
          <a:p>
            <a:pPr>
              <a:lnSpc>
                <a:spcPct val="80000"/>
              </a:lnSpc>
            </a:pPr>
            <a:r>
              <a:rPr lang="en-AU" altLang="en-US" sz="2400" dirty="0" smtClean="0"/>
              <a:t>Externalise </a:t>
            </a:r>
            <a:r>
              <a:rPr lang="en-AU" altLang="en-US" sz="2400" dirty="0"/>
              <a:t>costs (including to labour and to the environment)</a:t>
            </a:r>
          </a:p>
          <a:p>
            <a:pPr>
              <a:lnSpc>
                <a:spcPct val="80000"/>
              </a:lnSpc>
            </a:pPr>
            <a:r>
              <a:rPr lang="en-AU" altLang="en-US" sz="2400" dirty="0" smtClean="0"/>
              <a:t>Consolidate production and increase market share through mergers and acquisitions* </a:t>
            </a:r>
          </a:p>
          <a:p>
            <a:pPr>
              <a:lnSpc>
                <a:spcPct val="80000"/>
              </a:lnSpc>
            </a:pPr>
            <a:r>
              <a:rPr lang="en-AU" altLang="en-US" sz="2400" dirty="0" smtClean="0"/>
              <a:t>Increase </a:t>
            </a:r>
            <a:r>
              <a:rPr lang="en-AU" altLang="en-US" sz="2400" dirty="0"/>
              <a:t>market power (and capacity to increase prices) </a:t>
            </a:r>
          </a:p>
          <a:p>
            <a:pPr>
              <a:lnSpc>
                <a:spcPct val="80000"/>
              </a:lnSpc>
            </a:pPr>
            <a:r>
              <a:rPr lang="en-AU" altLang="en-US" sz="2400" dirty="0" smtClean="0"/>
              <a:t>New markets, new products and better marketing (including through the commodification of (what were) family, community and public functions)</a:t>
            </a:r>
          </a:p>
        </p:txBody>
      </p:sp>
    </p:spTree>
    <p:extLst>
      <p:ext uri="{BB962C8B-B14F-4D97-AF65-F5344CB8AC3E}">
        <p14:creationId xmlns:p14="http://schemas.microsoft.com/office/powerpoint/2010/main" val="38036305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188640"/>
            <a:ext cx="8229600" cy="1498178"/>
          </a:xfrm>
        </p:spPr>
        <p:txBody>
          <a:bodyPr>
            <a:normAutofit/>
          </a:bodyPr>
          <a:lstStyle/>
          <a:p>
            <a:r>
              <a:rPr lang="en-US" altLang="en-US" sz="4000" dirty="0" smtClean="0"/>
              <a:t>The neoliberal policy </a:t>
            </a:r>
            <a:r>
              <a:rPr lang="en-US" altLang="en-US" sz="4000" dirty="0"/>
              <a:t>package for </a:t>
            </a:r>
            <a:r>
              <a:rPr lang="en-US" altLang="en-US" sz="4000" dirty="0" smtClean="0"/>
              <a:t>managing </a:t>
            </a:r>
            <a:r>
              <a:rPr lang="en-US" altLang="en-US" sz="4000" dirty="0"/>
              <a:t>the </a:t>
            </a:r>
            <a:r>
              <a:rPr lang="en-US" altLang="en-US" sz="4000" dirty="0" smtClean="0"/>
              <a:t>crisis</a:t>
            </a:r>
            <a:endParaRPr lang="en-AU" altLang="en-US" sz="4000" dirty="0" smtClean="0"/>
          </a:p>
        </p:txBody>
      </p:sp>
      <p:sp>
        <p:nvSpPr>
          <p:cNvPr id="21507" name="Content Placeholder 2"/>
          <p:cNvSpPr>
            <a:spLocks noGrp="1"/>
          </p:cNvSpPr>
          <p:nvPr>
            <p:ph idx="1"/>
          </p:nvPr>
        </p:nvSpPr>
        <p:spPr>
          <a:xfrm>
            <a:off x="457200" y="1796777"/>
            <a:ext cx="8229600" cy="4800575"/>
          </a:xfrm>
        </p:spPr>
        <p:txBody>
          <a:bodyPr>
            <a:normAutofit fontScale="70000" lnSpcReduction="20000"/>
          </a:bodyPr>
          <a:lstStyle/>
          <a:p>
            <a:r>
              <a:rPr lang="en-US" altLang="en-US" sz="2800" dirty="0" smtClean="0"/>
              <a:t>‘Free’ trade</a:t>
            </a:r>
          </a:p>
          <a:p>
            <a:pPr lvl="1"/>
            <a:r>
              <a:rPr lang="en-US" altLang="en-US" sz="2400" dirty="0" smtClean="0"/>
              <a:t>opening up new markets for established (TNC) producers (but preventing establishment of local producers)</a:t>
            </a:r>
          </a:p>
          <a:p>
            <a:pPr lvl="1"/>
            <a:r>
              <a:rPr lang="en-US" altLang="en-US" sz="2400" dirty="0" smtClean="0"/>
              <a:t>ISDS to facilitate foreign investment (but/by preventing public health regulation)</a:t>
            </a:r>
          </a:p>
          <a:p>
            <a:pPr lvl="1"/>
            <a:r>
              <a:rPr lang="en-US" altLang="en-US" sz="2400" dirty="0" smtClean="0"/>
              <a:t>stronger enforcement of easier intellectual property to protect profits of knowledge intensive TNCs (but at the cost of high priced medicines)</a:t>
            </a:r>
          </a:p>
          <a:p>
            <a:r>
              <a:rPr lang="en-US" altLang="en-US" sz="2800" dirty="0" smtClean="0"/>
              <a:t>Unfair trade (brain drain, escalating tariffs, dumping of agricultural products, </a:t>
            </a:r>
            <a:r>
              <a:rPr lang="en-US" altLang="en-US" sz="2800" dirty="0"/>
              <a:t>transfer pricing, capital </a:t>
            </a:r>
            <a:r>
              <a:rPr lang="en-US" altLang="en-US" sz="2800" dirty="0" smtClean="0"/>
              <a:t>flight)</a:t>
            </a:r>
          </a:p>
          <a:p>
            <a:pPr lvl="1"/>
            <a:r>
              <a:rPr lang="en-US" altLang="en-US" sz="2400" dirty="0" smtClean="0"/>
              <a:t>maintaining the profits of the Northern TNCs (but preventing local development)</a:t>
            </a:r>
          </a:p>
          <a:p>
            <a:r>
              <a:rPr lang="en-US" altLang="en-US" sz="2800" dirty="0" smtClean="0"/>
              <a:t>‘Fiscal discipline’ (but for borrowers, not the big lenders)</a:t>
            </a:r>
          </a:p>
          <a:p>
            <a:pPr lvl="1"/>
            <a:r>
              <a:rPr lang="en-US" altLang="en-US" sz="2400" dirty="0" smtClean="0"/>
              <a:t>irresponsible lending encouraged by the bail out (TBTF) but tight discipline imposed on borrowers in trouble</a:t>
            </a:r>
          </a:p>
          <a:p>
            <a:pPr lvl="1"/>
            <a:r>
              <a:rPr lang="en-US" altLang="en-US" sz="2400" dirty="0" smtClean="0"/>
              <a:t>IMF </a:t>
            </a:r>
            <a:r>
              <a:rPr lang="en-US" altLang="en-US" sz="2400" dirty="0" err="1" smtClean="0"/>
              <a:t>conditionalities</a:t>
            </a:r>
            <a:r>
              <a:rPr lang="en-US" altLang="en-US" sz="2400" dirty="0" smtClean="0"/>
              <a:t> serve to keep indebted countries integrated within the global economy </a:t>
            </a:r>
          </a:p>
          <a:p>
            <a:r>
              <a:rPr lang="en-US" altLang="en-US" sz="2800" dirty="0" smtClean="0"/>
              <a:t>Development assistance for health</a:t>
            </a:r>
          </a:p>
          <a:p>
            <a:pPr lvl="1"/>
            <a:r>
              <a:rPr lang="en-US" altLang="en-US" sz="2400" dirty="0" smtClean="0"/>
              <a:t>addressing the most embarrassing health needs</a:t>
            </a:r>
          </a:p>
          <a:p>
            <a:pPr lvl="1"/>
            <a:r>
              <a:rPr lang="en-US" altLang="en-US" sz="2400" dirty="0" smtClean="0"/>
              <a:t>shoring up the legitimacy of the prevailing regime</a:t>
            </a:r>
          </a:p>
        </p:txBody>
      </p:sp>
    </p:spTree>
    <p:extLst>
      <p:ext uri="{BB962C8B-B14F-4D97-AF65-F5344CB8AC3E}">
        <p14:creationId xmlns:p14="http://schemas.microsoft.com/office/powerpoint/2010/main" val="41771666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ltLang="en-US" dirty="0"/>
              <a:t> </a:t>
            </a:r>
            <a:r>
              <a:rPr lang="en-AU" altLang="en-US" dirty="0" smtClean="0"/>
              <a:t>The crisis of over-accumulation</a:t>
            </a:r>
            <a:endParaRPr lang="en-GB" dirty="0"/>
          </a:p>
        </p:txBody>
      </p:sp>
      <p:sp>
        <p:nvSpPr>
          <p:cNvPr id="3" name="Content Placeholder 2"/>
          <p:cNvSpPr>
            <a:spLocks noGrp="1"/>
          </p:cNvSpPr>
          <p:nvPr>
            <p:ph idx="1"/>
          </p:nvPr>
        </p:nvSpPr>
        <p:spPr>
          <a:xfrm>
            <a:off x="628650" y="1825625"/>
            <a:ext cx="7886700" cy="4351338"/>
          </a:xfrm>
        </p:spPr>
        <p:txBody>
          <a:bodyPr>
            <a:normAutofit/>
          </a:bodyPr>
          <a:lstStyle/>
          <a:p>
            <a:r>
              <a:rPr lang="en-AU" altLang="en-US" sz="2400" dirty="0" smtClean="0"/>
              <a:t>Reduced </a:t>
            </a:r>
            <a:r>
              <a:rPr lang="en-AU" altLang="en-US" sz="2400" dirty="0"/>
              <a:t>flow of profit into green field investment</a:t>
            </a:r>
          </a:p>
          <a:p>
            <a:r>
              <a:rPr lang="en-AU" altLang="en-US" sz="2400" dirty="0" smtClean="0"/>
              <a:t>Increased flow of profit into the financial sector (banks, investment funds, </a:t>
            </a:r>
            <a:r>
              <a:rPr lang="en-AU" altLang="en-US" sz="2400" dirty="0" err="1" smtClean="0"/>
              <a:t>etc</a:t>
            </a:r>
            <a:r>
              <a:rPr lang="en-AU" altLang="en-US" sz="2400" dirty="0" smtClean="0"/>
              <a:t>)</a:t>
            </a:r>
          </a:p>
          <a:p>
            <a:r>
              <a:rPr lang="en-AU" altLang="en-US" sz="2400" dirty="0" smtClean="0"/>
              <a:t>Corporate consolidation </a:t>
            </a:r>
            <a:r>
              <a:rPr lang="en-AU" altLang="en-US" sz="2400" dirty="0"/>
              <a:t>through </a:t>
            </a:r>
            <a:r>
              <a:rPr lang="en-AU" altLang="en-US" sz="2400" dirty="0" smtClean="0"/>
              <a:t>debt-funded mergers </a:t>
            </a:r>
            <a:r>
              <a:rPr lang="en-AU" altLang="en-US" sz="2400" dirty="0"/>
              <a:t>and acquisitions</a:t>
            </a:r>
          </a:p>
          <a:p>
            <a:r>
              <a:rPr lang="en-AU" altLang="en-US" sz="2400" dirty="0" smtClean="0"/>
              <a:t>Increasing reliance </a:t>
            </a:r>
            <a:r>
              <a:rPr lang="en-AU" altLang="en-US" sz="2400" dirty="0"/>
              <a:t>on debt to fund </a:t>
            </a:r>
            <a:r>
              <a:rPr lang="en-AU" altLang="en-US" sz="2400" dirty="0" smtClean="0"/>
              <a:t>household consumption, government expenditure </a:t>
            </a:r>
            <a:r>
              <a:rPr lang="en-AU" altLang="en-US" sz="2400" dirty="0"/>
              <a:t>and corporate </a:t>
            </a:r>
            <a:r>
              <a:rPr lang="en-AU" altLang="en-US" sz="2400" dirty="0" smtClean="0"/>
              <a:t>consolidation</a:t>
            </a:r>
            <a:endParaRPr lang="en-AU" altLang="en-US" sz="2400" dirty="0"/>
          </a:p>
          <a:p>
            <a:r>
              <a:rPr lang="en-AU" altLang="en-US" sz="2400" dirty="0" smtClean="0"/>
              <a:t>Debt funded </a:t>
            </a:r>
            <a:r>
              <a:rPr lang="en-AU" altLang="en-US" sz="2400" dirty="0"/>
              <a:t>asset speculation creates instability and periodic </a:t>
            </a:r>
            <a:r>
              <a:rPr lang="en-AU" altLang="en-US" sz="2400" dirty="0" smtClean="0"/>
              <a:t>crashes</a:t>
            </a:r>
            <a:endParaRPr lang="en-AU" altLang="en-US" sz="2400" dirty="0"/>
          </a:p>
        </p:txBody>
      </p:sp>
    </p:spTree>
    <p:extLst>
      <p:ext uri="{BB962C8B-B14F-4D97-AF65-F5344CB8AC3E}">
        <p14:creationId xmlns:p14="http://schemas.microsoft.com/office/powerpoint/2010/main" val="1861363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sz="3200" dirty="0" smtClean="0"/>
              <a:t>Tracing the influence of the neoliberal policy imperative on global health governance</a:t>
            </a:r>
            <a:endParaRPr lang="en-GB" sz="3200" dirty="0"/>
          </a:p>
        </p:txBody>
      </p:sp>
      <p:sp>
        <p:nvSpPr>
          <p:cNvPr id="4" name="Text Placeholder 3"/>
          <p:cNvSpPr>
            <a:spLocks noGrp="1"/>
          </p:cNvSpPr>
          <p:nvPr>
            <p:ph type="body" idx="1"/>
          </p:nvPr>
        </p:nvSpPr>
        <p:spPr/>
        <p:txBody>
          <a:bodyPr/>
          <a:lstStyle/>
          <a:p>
            <a:endParaRPr lang="en-GB"/>
          </a:p>
        </p:txBody>
      </p:sp>
    </p:spTree>
    <p:extLst>
      <p:ext uri="{BB962C8B-B14F-4D97-AF65-F5344CB8AC3E}">
        <p14:creationId xmlns:p14="http://schemas.microsoft.com/office/powerpoint/2010/main" val="5302045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r>
              <a:rPr lang="en-AU" altLang="en-US" sz="4000" dirty="0" smtClean="0"/>
              <a:t>T</a:t>
            </a:r>
            <a:r>
              <a:rPr lang="en-US" altLang="en-US" sz="4000" dirty="0" smtClean="0"/>
              <a:t>he </a:t>
            </a:r>
            <a:r>
              <a:rPr lang="en-US" altLang="en-US" sz="4000" dirty="0"/>
              <a:t>global economy since WW2</a:t>
            </a:r>
          </a:p>
        </p:txBody>
      </p:sp>
      <p:sp>
        <p:nvSpPr>
          <p:cNvPr id="150531" name="Rectangle 3"/>
          <p:cNvSpPr>
            <a:spLocks noGrp="1" noChangeArrowheads="1"/>
          </p:cNvSpPr>
          <p:nvPr>
            <p:ph sz="half" idx="1"/>
          </p:nvPr>
        </p:nvSpPr>
        <p:spPr/>
        <p:txBody>
          <a:bodyPr>
            <a:normAutofit fontScale="92500" lnSpcReduction="20000"/>
          </a:bodyPr>
          <a:lstStyle/>
          <a:p>
            <a:pPr>
              <a:lnSpc>
                <a:spcPct val="90000"/>
              </a:lnSpc>
            </a:pPr>
            <a:r>
              <a:rPr lang="en-US" altLang="en-US" sz="2400" dirty="0"/>
              <a:t>1945-1975:  </a:t>
            </a:r>
            <a:endParaRPr lang="en-US" altLang="en-US" sz="2400" dirty="0" smtClean="0"/>
          </a:p>
          <a:p>
            <a:pPr lvl="1"/>
            <a:r>
              <a:rPr lang="en-US" altLang="en-US" sz="2000" dirty="0" smtClean="0"/>
              <a:t>decolonization, </a:t>
            </a:r>
          </a:p>
          <a:p>
            <a:pPr lvl="1"/>
            <a:r>
              <a:rPr lang="en-US" altLang="en-US" sz="2000" dirty="0" smtClean="0"/>
              <a:t>the </a:t>
            </a:r>
            <a:r>
              <a:rPr lang="en-US" altLang="en-US" sz="2000" dirty="0"/>
              <a:t>‘long boom’ (and trickle down</a:t>
            </a:r>
            <a:r>
              <a:rPr lang="en-US" altLang="en-US" sz="2000" dirty="0" smtClean="0"/>
              <a:t>)</a:t>
            </a:r>
          </a:p>
          <a:p>
            <a:pPr lvl="1"/>
            <a:r>
              <a:rPr lang="en-US" altLang="en-US" sz="2000" dirty="0" smtClean="0"/>
              <a:t>the non-aligned movement and the New International Economic Order (NIEO)</a:t>
            </a:r>
            <a:endParaRPr lang="en-US" altLang="en-US" sz="2000" dirty="0"/>
          </a:p>
          <a:p>
            <a:pPr>
              <a:lnSpc>
                <a:spcPct val="90000"/>
              </a:lnSpc>
            </a:pPr>
            <a:r>
              <a:rPr lang="en-US" altLang="en-US" sz="2400" dirty="0" smtClean="0"/>
              <a:t>19</a:t>
            </a:r>
            <a:r>
              <a:rPr lang="en-US" altLang="zh-CN" sz="2400" dirty="0" smtClean="0">
                <a:ea typeface="宋体" panose="02010600030101010101" pitchFamily="2" charset="-122"/>
              </a:rPr>
              <a:t>70 </a:t>
            </a:r>
            <a:r>
              <a:rPr lang="en-US" altLang="zh-CN" sz="2400" dirty="0">
                <a:ea typeface="宋体" panose="02010600030101010101" pitchFamily="2" charset="-122"/>
              </a:rPr>
              <a:t>onwards</a:t>
            </a:r>
            <a:endParaRPr lang="en-US" altLang="en-US" sz="2400" dirty="0"/>
          </a:p>
          <a:p>
            <a:pPr lvl="1">
              <a:lnSpc>
                <a:spcPct val="90000"/>
              </a:lnSpc>
            </a:pPr>
            <a:r>
              <a:rPr lang="en-US" altLang="en-US" sz="2000" dirty="0" smtClean="0"/>
              <a:t>looming </a:t>
            </a:r>
            <a:r>
              <a:rPr lang="en-US" altLang="en-US" sz="2000" dirty="0"/>
              <a:t>threat of ‘over-production’ </a:t>
            </a:r>
            <a:r>
              <a:rPr lang="en-US" altLang="zh-CN" sz="2000" dirty="0" smtClean="0">
                <a:ea typeface="宋体" panose="02010600030101010101" pitchFamily="2" charset="-122"/>
              </a:rPr>
              <a:t>and the rise </a:t>
            </a:r>
            <a:r>
              <a:rPr lang="en-US" altLang="zh-CN" sz="2000" dirty="0">
                <a:ea typeface="宋体" panose="02010600030101010101" pitchFamily="2" charset="-122"/>
              </a:rPr>
              <a:t>of neoliberalism</a:t>
            </a:r>
          </a:p>
          <a:p>
            <a:pPr lvl="1">
              <a:lnSpc>
                <a:spcPct val="90000"/>
              </a:lnSpc>
            </a:pPr>
            <a:r>
              <a:rPr lang="en-AU" altLang="zh-CN" sz="2000" dirty="0">
                <a:ea typeface="宋体" panose="02010600030101010101" pitchFamily="2" charset="-122"/>
              </a:rPr>
              <a:t>continuing dynamic of the </a:t>
            </a:r>
            <a:r>
              <a:rPr lang="en-AU" altLang="zh-CN" sz="2000" dirty="0">
                <a:latin typeface="Arial" panose="020B0604020202020204" pitchFamily="34" charset="0"/>
                <a:ea typeface="宋体" panose="02010600030101010101" pitchFamily="2" charset="-122"/>
              </a:rPr>
              <a:t>‘</a:t>
            </a:r>
            <a:r>
              <a:rPr lang="en-AU" altLang="zh-CN" sz="2000" dirty="0">
                <a:ea typeface="宋体" panose="02010600030101010101" pitchFamily="2" charset="-122"/>
              </a:rPr>
              <a:t>long boom</a:t>
            </a:r>
            <a:r>
              <a:rPr lang="en-AU" altLang="zh-CN" sz="2000" dirty="0">
                <a:latin typeface="Arial" panose="020B0604020202020204" pitchFamily="34" charset="0"/>
                <a:ea typeface="宋体" panose="02010600030101010101" pitchFamily="2" charset="-122"/>
              </a:rPr>
              <a:t>’</a:t>
            </a:r>
            <a:r>
              <a:rPr lang="en-AU" altLang="zh-CN" sz="2000" dirty="0">
                <a:ea typeface="宋体" panose="02010600030101010101" pitchFamily="2" charset="-122"/>
              </a:rPr>
              <a:t> </a:t>
            </a:r>
            <a:r>
              <a:rPr lang="en-AU" altLang="zh-CN" sz="2000" dirty="0" smtClean="0">
                <a:ea typeface="宋体" panose="02010600030101010101" pitchFamily="2" charset="-122"/>
              </a:rPr>
              <a:t>(</a:t>
            </a:r>
            <a:r>
              <a:rPr lang="en-AU" altLang="zh-CN" sz="2000" dirty="0" err="1" smtClean="0">
                <a:ea typeface="宋体" panose="02010600030101010101" pitchFamily="2" charset="-122"/>
              </a:rPr>
              <a:t>eg</a:t>
            </a:r>
            <a:r>
              <a:rPr lang="en-AU" altLang="zh-CN" sz="2000" dirty="0" smtClean="0">
                <a:ea typeface="宋体" panose="02010600030101010101" pitchFamily="2" charset="-122"/>
              </a:rPr>
              <a:t> in </a:t>
            </a:r>
            <a:r>
              <a:rPr lang="en-AU" altLang="zh-CN" sz="2000" dirty="0">
                <a:ea typeface="宋体" panose="02010600030101010101" pitchFamily="2" charset="-122"/>
              </a:rPr>
              <a:t>China </a:t>
            </a:r>
            <a:r>
              <a:rPr lang="en-AU" altLang="zh-CN" sz="2000" dirty="0" smtClean="0">
                <a:ea typeface="宋体" panose="02010600030101010101" pitchFamily="2" charset="-122"/>
              </a:rPr>
              <a:t>from 1980s)</a:t>
            </a:r>
            <a:endParaRPr lang="en-US" altLang="zh-CN" sz="2000" dirty="0">
              <a:ea typeface="宋体" panose="02010600030101010101" pitchFamily="2" charset="-122"/>
            </a:endParaRPr>
          </a:p>
          <a:p>
            <a:pPr>
              <a:lnSpc>
                <a:spcPct val="90000"/>
              </a:lnSpc>
            </a:pPr>
            <a:r>
              <a:rPr lang="en-AU" altLang="en-US" sz="2400" dirty="0" smtClean="0"/>
              <a:t>1980s: </a:t>
            </a:r>
          </a:p>
          <a:p>
            <a:pPr lvl="1"/>
            <a:r>
              <a:rPr lang="en-AU" altLang="en-US" sz="2000" dirty="0" smtClean="0"/>
              <a:t>the debt crisis</a:t>
            </a:r>
          </a:p>
          <a:p>
            <a:pPr lvl="1"/>
            <a:r>
              <a:rPr lang="en-AU" altLang="en-US" sz="2000" dirty="0" smtClean="0"/>
              <a:t>structural adjustment</a:t>
            </a:r>
          </a:p>
        </p:txBody>
      </p:sp>
      <p:sp>
        <p:nvSpPr>
          <p:cNvPr id="2" name="Content Placeholder 1"/>
          <p:cNvSpPr>
            <a:spLocks noGrp="1"/>
          </p:cNvSpPr>
          <p:nvPr>
            <p:ph sz="half" idx="2"/>
          </p:nvPr>
        </p:nvSpPr>
        <p:spPr/>
        <p:txBody>
          <a:bodyPr>
            <a:normAutofit fontScale="92500" lnSpcReduction="20000"/>
          </a:bodyPr>
          <a:lstStyle/>
          <a:p>
            <a:r>
              <a:rPr lang="en-AU" altLang="en-US" sz="2400" dirty="0"/>
              <a:t>2007-09: </a:t>
            </a:r>
          </a:p>
          <a:p>
            <a:pPr lvl="1"/>
            <a:r>
              <a:rPr lang="en-AU" altLang="en-US" sz="2000" dirty="0"/>
              <a:t>US sub-prime mortgage crisis</a:t>
            </a:r>
          </a:p>
          <a:p>
            <a:pPr lvl="1"/>
            <a:r>
              <a:rPr lang="en-AU" altLang="en-US" sz="2000" dirty="0"/>
              <a:t>global recession</a:t>
            </a:r>
          </a:p>
          <a:p>
            <a:pPr lvl="1"/>
            <a:r>
              <a:rPr lang="en-AU" altLang="en-US" sz="2000" dirty="0"/>
              <a:t>debt boils over, value destroyed, start again</a:t>
            </a:r>
          </a:p>
          <a:p>
            <a:r>
              <a:rPr lang="en-AU" altLang="en-US" dirty="0"/>
              <a:t>2009-2018</a:t>
            </a:r>
          </a:p>
          <a:p>
            <a:pPr lvl="1"/>
            <a:r>
              <a:rPr lang="en-US" altLang="en-US" sz="2000" dirty="0"/>
              <a:t>the neoliberal regime resumes</a:t>
            </a:r>
          </a:p>
          <a:p>
            <a:pPr lvl="1"/>
            <a:r>
              <a:rPr lang="en-US" altLang="en-US" sz="2000" dirty="0"/>
              <a:t>rising debt again</a:t>
            </a:r>
          </a:p>
          <a:p>
            <a:pPr lvl="1"/>
            <a:r>
              <a:rPr lang="en-US" altLang="en-US" sz="2000" dirty="0"/>
              <a:t>inequality, austerity, </a:t>
            </a:r>
            <a:r>
              <a:rPr lang="en-US" altLang="en-US" sz="2000" dirty="0" err="1"/>
              <a:t>precarity</a:t>
            </a:r>
            <a:r>
              <a:rPr lang="en-US" altLang="en-US" sz="2000" dirty="0"/>
              <a:t>, anger, desperation  </a:t>
            </a:r>
          </a:p>
          <a:p>
            <a:pPr lvl="1"/>
            <a:r>
              <a:rPr lang="en-US" altLang="en-US" sz="2000" dirty="0"/>
              <a:t>but business expansion and GDP growth through reduced corporate tax, privatization, intensified exploitation of </a:t>
            </a:r>
            <a:r>
              <a:rPr lang="en-US" altLang="en-US" sz="2000" dirty="0" err="1"/>
              <a:t>labour</a:t>
            </a:r>
            <a:endParaRPr lang="en-US" altLang="en-US" sz="2000" dirty="0"/>
          </a:p>
          <a:p>
            <a:endParaRPr lang="en-GB" dirty="0"/>
          </a:p>
        </p:txBody>
      </p:sp>
    </p:spTree>
    <p:extLst>
      <p:ext uri="{BB962C8B-B14F-4D97-AF65-F5344CB8AC3E}">
        <p14:creationId xmlns:p14="http://schemas.microsoft.com/office/powerpoint/2010/main" val="15472107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95288" y="188913"/>
            <a:ext cx="8229600" cy="719137"/>
          </a:xfrm>
        </p:spPr>
        <p:txBody>
          <a:bodyPr>
            <a:normAutofit fontScale="90000"/>
          </a:bodyPr>
          <a:lstStyle/>
          <a:p>
            <a:pPr eaLnBrk="1" hangingPunct="1"/>
            <a:r>
              <a:rPr lang="en-US" sz="3600" dirty="0" smtClean="0"/>
              <a:t>From Bretton Woods to ‘Investing in Health’ (1944-93)</a:t>
            </a:r>
          </a:p>
        </p:txBody>
      </p:sp>
      <p:sp>
        <p:nvSpPr>
          <p:cNvPr id="6147" name="Rectangle 3"/>
          <p:cNvSpPr>
            <a:spLocks noGrp="1" noChangeArrowheads="1"/>
          </p:cNvSpPr>
          <p:nvPr>
            <p:ph idx="1"/>
          </p:nvPr>
        </p:nvSpPr>
        <p:spPr>
          <a:xfrm>
            <a:off x="601663" y="1052513"/>
            <a:ext cx="8074025" cy="5113337"/>
          </a:xfrm>
        </p:spPr>
        <p:txBody>
          <a:bodyPr>
            <a:normAutofit lnSpcReduction="10000"/>
          </a:bodyPr>
          <a:lstStyle/>
          <a:p>
            <a:pPr eaLnBrk="1" hangingPunct="1">
              <a:lnSpc>
                <a:spcPct val="80000"/>
              </a:lnSpc>
            </a:pPr>
            <a:r>
              <a:rPr lang="en-US" sz="2000" dirty="0" smtClean="0">
                <a:solidFill>
                  <a:srgbClr val="FF3300"/>
                </a:solidFill>
              </a:rPr>
              <a:t>1944: Bretton Woods (IMF, WB, GATT)</a:t>
            </a:r>
          </a:p>
          <a:p>
            <a:pPr eaLnBrk="1" hangingPunct="1">
              <a:lnSpc>
                <a:spcPct val="80000"/>
              </a:lnSpc>
            </a:pPr>
            <a:r>
              <a:rPr lang="en-US" sz="2000" dirty="0" smtClean="0">
                <a:solidFill>
                  <a:srgbClr val="FF3300"/>
                </a:solidFill>
              </a:rPr>
              <a:t>1948: United Nations (and the influx of newly decolonized countries)</a:t>
            </a:r>
          </a:p>
          <a:p>
            <a:pPr eaLnBrk="1" hangingPunct="1">
              <a:lnSpc>
                <a:spcPct val="80000"/>
              </a:lnSpc>
            </a:pPr>
            <a:r>
              <a:rPr lang="en-US" sz="2000" dirty="0" smtClean="0">
                <a:solidFill>
                  <a:srgbClr val="FF3300"/>
                </a:solidFill>
              </a:rPr>
              <a:t>1955: Bandung Conference and birth of the Non-Aligned Movement (more confident Third World voice)</a:t>
            </a:r>
          </a:p>
          <a:p>
            <a:pPr eaLnBrk="1" hangingPunct="1">
              <a:lnSpc>
                <a:spcPct val="80000"/>
              </a:lnSpc>
            </a:pPr>
            <a:r>
              <a:rPr lang="en-US" sz="2000" dirty="0" smtClean="0">
                <a:solidFill>
                  <a:srgbClr val="FF3300"/>
                </a:solidFill>
              </a:rPr>
              <a:t>1964: UNCTAD 1 (and G77) leads to call for New International Economic Order adopted by UN in May 1974</a:t>
            </a:r>
          </a:p>
          <a:p>
            <a:pPr eaLnBrk="1" hangingPunct="1">
              <a:lnSpc>
                <a:spcPct val="80000"/>
              </a:lnSpc>
            </a:pPr>
            <a:r>
              <a:rPr lang="en-US" sz="2000" dirty="0" smtClean="0">
                <a:solidFill>
                  <a:srgbClr val="009900"/>
                </a:solidFill>
              </a:rPr>
              <a:t>1978: Alma-Ata Declaration (PHC, reference to NIEO)</a:t>
            </a:r>
          </a:p>
          <a:p>
            <a:pPr>
              <a:lnSpc>
                <a:spcPct val="80000"/>
              </a:lnSpc>
            </a:pPr>
            <a:r>
              <a:rPr lang="en-US" sz="2000" dirty="0" smtClean="0">
                <a:solidFill>
                  <a:srgbClr val="FF3300"/>
                </a:solidFill>
              </a:rPr>
              <a:t>1975-80: End of the long boom, onset </a:t>
            </a:r>
            <a:r>
              <a:rPr lang="en-US" sz="2000" dirty="0">
                <a:solidFill>
                  <a:srgbClr val="FF3300"/>
                </a:solidFill>
              </a:rPr>
              <a:t>of stagflation, </a:t>
            </a:r>
            <a:r>
              <a:rPr lang="en-US" sz="2000" dirty="0" smtClean="0">
                <a:solidFill>
                  <a:srgbClr val="FF3300"/>
                </a:solidFill>
              </a:rPr>
              <a:t>emergence of neoliberal paradigm</a:t>
            </a:r>
          </a:p>
          <a:p>
            <a:pPr eaLnBrk="1" hangingPunct="1">
              <a:lnSpc>
                <a:spcPct val="80000"/>
              </a:lnSpc>
            </a:pPr>
            <a:r>
              <a:rPr lang="en-US" sz="2000" dirty="0" smtClean="0">
                <a:solidFill>
                  <a:srgbClr val="FF3300"/>
                </a:solidFill>
              </a:rPr>
              <a:t>1981: escalating interest rates, the debt trap, structural adjustment</a:t>
            </a:r>
          </a:p>
          <a:p>
            <a:pPr eaLnBrk="1" hangingPunct="1">
              <a:lnSpc>
                <a:spcPct val="80000"/>
              </a:lnSpc>
            </a:pPr>
            <a:r>
              <a:rPr lang="en-US" sz="2000" dirty="0" smtClean="0">
                <a:solidFill>
                  <a:srgbClr val="009900"/>
                </a:solidFill>
              </a:rPr>
              <a:t>1981: ‘Selective PHC’ (the response to Alma-Ata)</a:t>
            </a:r>
          </a:p>
          <a:p>
            <a:pPr eaLnBrk="1" hangingPunct="1">
              <a:lnSpc>
                <a:spcPct val="80000"/>
              </a:lnSpc>
            </a:pPr>
            <a:r>
              <a:rPr lang="en-US" sz="2000" dirty="0" smtClean="0">
                <a:solidFill>
                  <a:srgbClr val="009900"/>
                </a:solidFill>
              </a:rPr>
              <a:t>1980s: rise of AIDS/HIV</a:t>
            </a:r>
          </a:p>
          <a:p>
            <a:pPr eaLnBrk="1" hangingPunct="1">
              <a:lnSpc>
                <a:spcPct val="80000"/>
              </a:lnSpc>
            </a:pPr>
            <a:r>
              <a:rPr lang="en-US" sz="2000" dirty="0" smtClean="0">
                <a:solidFill>
                  <a:srgbClr val="FF3300"/>
                </a:solidFill>
              </a:rPr>
              <a:t>1986: commencement of Uruguay Round (leads to WTO in 1994)</a:t>
            </a:r>
          </a:p>
          <a:p>
            <a:pPr eaLnBrk="1" hangingPunct="1">
              <a:lnSpc>
                <a:spcPct val="80000"/>
              </a:lnSpc>
            </a:pPr>
            <a:r>
              <a:rPr lang="en-US" sz="2000" dirty="0" smtClean="0">
                <a:solidFill>
                  <a:srgbClr val="FF3300"/>
                </a:solidFill>
              </a:rPr>
              <a:t>1987: ‘Adjustment with a Human Face’</a:t>
            </a:r>
          </a:p>
          <a:p>
            <a:pPr>
              <a:lnSpc>
                <a:spcPct val="80000"/>
              </a:lnSpc>
            </a:pPr>
            <a:r>
              <a:rPr lang="en-US" sz="2000" dirty="0">
                <a:solidFill>
                  <a:srgbClr val="009900"/>
                </a:solidFill>
              </a:rPr>
              <a:t>1993: WB: ‘Investing in Health’ (SAPs can be compatible with health </a:t>
            </a:r>
            <a:r>
              <a:rPr lang="en-US" sz="2000" dirty="0" smtClean="0">
                <a:solidFill>
                  <a:srgbClr val="009900"/>
                </a:solidFill>
              </a:rPr>
              <a:t>development)</a:t>
            </a:r>
            <a:endParaRPr lang="en-US" sz="2000" dirty="0">
              <a:solidFill>
                <a:srgbClr val="009900"/>
              </a:solidFill>
            </a:endParaRPr>
          </a:p>
        </p:txBody>
      </p:sp>
    </p:spTree>
    <p:extLst>
      <p:ext uri="{BB962C8B-B14F-4D97-AF65-F5344CB8AC3E}">
        <p14:creationId xmlns:p14="http://schemas.microsoft.com/office/powerpoint/2010/main" val="1857906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95288" y="188913"/>
            <a:ext cx="8229600" cy="863600"/>
          </a:xfrm>
        </p:spPr>
        <p:txBody>
          <a:bodyPr>
            <a:normAutofit/>
          </a:bodyPr>
          <a:lstStyle/>
          <a:p>
            <a:pPr eaLnBrk="1" hangingPunct="1"/>
            <a:r>
              <a:rPr lang="en-US" sz="3600" dirty="0" smtClean="0"/>
              <a:t>WTO to Iraq (1995 - 2003)</a:t>
            </a:r>
          </a:p>
        </p:txBody>
      </p:sp>
      <p:sp>
        <p:nvSpPr>
          <p:cNvPr id="7171" name="Rectangle 3"/>
          <p:cNvSpPr>
            <a:spLocks noGrp="1" noChangeArrowheads="1"/>
          </p:cNvSpPr>
          <p:nvPr>
            <p:ph idx="1"/>
          </p:nvPr>
        </p:nvSpPr>
        <p:spPr>
          <a:xfrm>
            <a:off x="609600" y="1371600"/>
            <a:ext cx="7859713" cy="4691063"/>
          </a:xfrm>
        </p:spPr>
        <p:txBody>
          <a:bodyPr>
            <a:normAutofit lnSpcReduction="10000"/>
          </a:bodyPr>
          <a:lstStyle/>
          <a:p>
            <a:pPr eaLnBrk="1" hangingPunct="1">
              <a:lnSpc>
                <a:spcPct val="80000"/>
              </a:lnSpc>
            </a:pPr>
            <a:r>
              <a:rPr lang="en-US" sz="2000" dirty="0" smtClean="0">
                <a:solidFill>
                  <a:srgbClr val="FF3300"/>
                </a:solidFill>
              </a:rPr>
              <a:t>1995: WTO established</a:t>
            </a:r>
          </a:p>
          <a:p>
            <a:pPr eaLnBrk="1" hangingPunct="1">
              <a:lnSpc>
                <a:spcPct val="80000"/>
              </a:lnSpc>
            </a:pPr>
            <a:r>
              <a:rPr lang="en-US" sz="2000" dirty="0" smtClean="0">
                <a:solidFill>
                  <a:srgbClr val="009900"/>
                </a:solidFill>
              </a:rPr>
              <a:t>1997: South African parallel import legislation passed, challenged (challenge defeated April 2001, note role of MSF and other NGOs and internet)</a:t>
            </a:r>
          </a:p>
          <a:p>
            <a:pPr eaLnBrk="1" hangingPunct="1">
              <a:lnSpc>
                <a:spcPct val="80000"/>
              </a:lnSpc>
            </a:pPr>
            <a:r>
              <a:rPr lang="en-US" sz="2000" dirty="0" smtClean="0">
                <a:solidFill>
                  <a:srgbClr val="FF3300"/>
                </a:solidFill>
              </a:rPr>
              <a:t>1999: WTO in Seattle: outrageous process; dramatic protests</a:t>
            </a:r>
          </a:p>
          <a:p>
            <a:pPr eaLnBrk="1" hangingPunct="1">
              <a:lnSpc>
                <a:spcPct val="80000"/>
              </a:lnSpc>
            </a:pPr>
            <a:r>
              <a:rPr lang="en-US" sz="2000" dirty="0" smtClean="0">
                <a:solidFill>
                  <a:srgbClr val="009900"/>
                </a:solidFill>
              </a:rPr>
              <a:t>2000: GAVI launched</a:t>
            </a:r>
          </a:p>
          <a:p>
            <a:pPr eaLnBrk="1" hangingPunct="1">
              <a:lnSpc>
                <a:spcPct val="80000"/>
              </a:lnSpc>
            </a:pPr>
            <a:r>
              <a:rPr lang="en-US" sz="2000" dirty="0" smtClean="0">
                <a:solidFill>
                  <a:srgbClr val="009900"/>
                </a:solidFill>
              </a:rPr>
              <a:t>Dec 2000: People’s Health Assembly and People’s Health Charter</a:t>
            </a:r>
          </a:p>
          <a:p>
            <a:pPr>
              <a:lnSpc>
                <a:spcPct val="80000"/>
              </a:lnSpc>
            </a:pPr>
            <a:r>
              <a:rPr lang="en-US" sz="2000" dirty="0">
                <a:solidFill>
                  <a:srgbClr val="009900"/>
                </a:solidFill>
              </a:rPr>
              <a:t>April 2001: Defeat of big pharma in South </a:t>
            </a:r>
            <a:r>
              <a:rPr lang="en-US" sz="2000" dirty="0" smtClean="0">
                <a:solidFill>
                  <a:srgbClr val="009900"/>
                </a:solidFill>
              </a:rPr>
              <a:t>Africa</a:t>
            </a:r>
            <a:endParaRPr lang="en-US" sz="2000" dirty="0">
              <a:solidFill>
                <a:srgbClr val="009900"/>
              </a:solidFill>
            </a:endParaRPr>
          </a:p>
          <a:p>
            <a:pPr>
              <a:lnSpc>
                <a:spcPct val="80000"/>
              </a:lnSpc>
            </a:pPr>
            <a:r>
              <a:rPr lang="en-US" sz="2000" dirty="0">
                <a:solidFill>
                  <a:srgbClr val="FF3300"/>
                </a:solidFill>
              </a:rPr>
              <a:t>Sept 2001: 9/11</a:t>
            </a:r>
          </a:p>
          <a:p>
            <a:pPr>
              <a:lnSpc>
                <a:spcPct val="80000"/>
              </a:lnSpc>
            </a:pPr>
            <a:r>
              <a:rPr lang="en-US" sz="2000" dirty="0">
                <a:solidFill>
                  <a:srgbClr val="009900"/>
                </a:solidFill>
              </a:rPr>
              <a:t>Nov 2001: Doha and the Statement on Public Health</a:t>
            </a:r>
          </a:p>
          <a:p>
            <a:pPr>
              <a:lnSpc>
                <a:spcPct val="80000"/>
              </a:lnSpc>
            </a:pPr>
            <a:r>
              <a:rPr lang="en-US" sz="2000" dirty="0">
                <a:solidFill>
                  <a:srgbClr val="009900"/>
                </a:solidFill>
              </a:rPr>
              <a:t>Dec 2001: WHO’s Commission on Macroeconomics and Health (“globalization is on trial”)</a:t>
            </a:r>
          </a:p>
          <a:p>
            <a:pPr>
              <a:lnSpc>
                <a:spcPct val="80000"/>
              </a:lnSpc>
            </a:pPr>
            <a:r>
              <a:rPr lang="en-US" sz="2000" dirty="0">
                <a:solidFill>
                  <a:srgbClr val="009900"/>
                </a:solidFill>
              </a:rPr>
              <a:t>2002: GFATM commences</a:t>
            </a:r>
          </a:p>
          <a:p>
            <a:pPr>
              <a:lnSpc>
                <a:spcPct val="80000"/>
              </a:lnSpc>
            </a:pPr>
            <a:r>
              <a:rPr lang="en-US" sz="2000" dirty="0">
                <a:solidFill>
                  <a:srgbClr val="FF3300"/>
                </a:solidFill>
              </a:rPr>
              <a:t>Mar 2003: Invasion of Iraq (Bush Blair unilateralism; widespread </a:t>
            </a:r>
            <a:r>
              <a:rPr lang="en-US" sz="2000" dirty="0" smtClean="0">
                <a:solidFill>
                  <a:srgbClr val="FF3300"/>
                </a:solidFill>
              </a:rPr>
              <a:t>opposition)</a:t>
            </a:r>
            <a:endParaRPr lang="en-US" sz="2000" dirty="0" smtClean="0">
              <a:solidFill>
                <a:srgbClr val="009900"/>
              </a:solidFill>
            </a:endParaRPr>
          </a:p>
        </p:txBody>
      </p:sp>
    </p:spTree>
    <p:extLst>
      <p:ext uri="{BB962C8B-B14F-4D97-AF65-F5344CB8AC3E}">
        <p14:creationId xmlns:p14="http://schemas.microsoft.com/office/powerpoint/2010/main" val="13998971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lstStyle/>
          <a:p>
            <a:r>
              <a:rPr lang="en-AU" dirty="0" smtClean="0"/>
              <a:t>The crisis deepens (2003-2018)</a:t>
            </a:r>
            <a:endParaRPr lang="en-AU" dirty="0"/>
          </a:p>
        </p:txBody>
      </p:sp>
      <p:sp>
        <p:nvSpPr>
          <p:cNvPr id="3" name="Content Placeholder 2"/>
          <p:cNvSpPr>
            <a:spLocks noGrp="1"/>
          </p:cNvSpPr>
          <p:nvPr>
            <p:ph idx="1"/>
          </p:nvPr>
        </p:nvSpPr>
        <p:spPr>
          <a:xfrm>
            <a:off x="457200" y="1600200"/>
            <a:ext cx="8229600" cy="5069160"/>
          </a:xfrm>
        </p:spPr>
        <p:txBody>
          <a:bodyPr>
            <a:normAutofit/>
          </a:bodyPr>
          <a:lstStyle/>
          <a:p>
            <a:pPr>
              <a:lnSpc>
                <a:spcPct val="80000"/>
              </a:lnSpc>
            </a:pPr>
            <a:r>
              <a:rPr lang="en-US" sz="2000" dirty="0" smtClean="0">
                <a:solidFill>
                  <a:srgbClr val="FF3300"/>
                </a:solidFill>
              </a:rPr>
              <a:t>Nov </a:t>
            </a:r>
            <a:r>
              <a:rPr lang="en-US" sz="2000" dirty="0">
                <a:solidFill>
                  <a:srgbClr val="FF3300"/>
                </a:solidFill>
              </a:rPr>
              <a:t>2003: Cancun: G21+China stands up to G7; deadlock over agriculture and ‘Singapore issues’; US moves to focus on bilateral and regional FTAs</a:t>
            </a:r>
          </a:p>
          <a:p>
            <a:pPr lvl="0">
              <a:lnSpc>
                <a:spcPct val="80000"/>
              </a:lnSpc>
            </a:pPr>
            <a:r>
              <a:rPr lang="en-AU" sz="2000" dirty="0" smtClean="0">
                <a:solidFill>
                  <a:srgbClr val="009900"/>
                </a:solidFill>
              </a:rPr>
              <a:t>2006: WHO Commission on Innovation, Intellectual Property and Public Health</a:t>
            </a:r>
            <a:endParaRPr lang="en-AU" sz="2000" dirty="0">
              <a:solidFill>
                <a:srgbClr val="009900"/>
              </a:solidFill>
            </a:endParaRPr>
          </a:p>
          <a:p>
            <a:pPr lvl="0">
              <a:lnSpc>
                <a:spcPct val="80000"/>
              </a:lnSpc>
            </a:pPr>
            <a:r>
              <a:rPr lang="en-AU" sz="2000" dirty="0" smtClean="0">
                <a:solidFill>
                  <a:srgbClr val="009900"/>
                </a:solidFill>
              </a:rPr>
              <a:t>2007: Formation of IHP+</a:t>
            </a:r>
          </a:p>
          <a:p>
            <a:pPr lvl="0">
              <a:lnSpc>
                <a:spcPct val="80000"/>
              </a:lnSpc>
            </a:pPr>
            <a:r>
              <a:rPr lang="en-AU" sz="2000" dirty="0" smtClean="0">
                <a:solidFill>
                  <a:srgbClr val="FF3300"/>
                </a:solidFill>
              </a:rPr>
              <a:t>Feb </a:t>
            </a:r>
            <a:r>
              <a:rPr lang="en-AU" sz="2000" dirty="0">
                <a:solidFill>
                  <a:srgbClr val="FF3300"/>
                </a:solidFill>
              </a:rPr>
              <a:t>2008: Sub-Prime Mortgage Crisis breaks</a:t>
            </a:r>
          </a:p>
          <a:p>
            <a:pPr lvl="0">
              <a:lnSpc>
                <a:spcPct val="80000"/>
              </a:lnSpc>
            </a:pPr>
            <a:r>
              <a:rPr lang="en-AU" sz="2000" dirty="0" smtClean="0">
                <a:solidFill>
                  <a:srgbClr val="009900"/>
                </a:solidFill>
              </a:rPr>
              <a:t>Sept </a:t>
            </a:r>
            <a:r>
              <a:rPr lang="en-AU" sz="2000" dirty="0">
                <a:solidFill>
                  <a:srgbClr val="009900"/>
                </a:solidFill>
              </a:rPr>
              <a:t>2008: Report of WHO Commission on Social Determinants</a:t>
            </a:r>
          </a:p>
          <a:p>
            <a:pPr lvl="0">
              <a:lnSpc>
                <a:spcPct val="80000"/>
              </a:lnSpc>
            </a:pPr>
            <a:r>
              <a:rPr lang="en-AU" sz="2000" dirty="0">
                <a:solidFill>
                  <a:srgbClr val="009900"/>
                </a:solidFill>
              </a:rPr>
              <a:t>Oct 2008: WHR on PHC</a:t>
            </a:r>
            <a:endParaRPr lang="en-US" sz="2000" dirty="0">
              <a:solidFill>
                <a:srgbClr val="009900"/>
              </a:solidFill>
            </a:endParaRPr>
          </a:p>
          <a:p>
            <a:pPr lvl="0">
              <a:lnSpc>
                <a:spcPct val="80000"/>
              </a:lnSpc>
            </a:pPr>
            <a:r>
              <a:rPr lang="en-AU" sz="2000" dirty="0">
                <a:solidFill>
                  <a:srgbClr val="FF3300"/>
                </a:solidFill>
              </a:rPr>
              <a:t>Dec 2008: US Subprime Mortgage Crisis and Global Financial Crisis</a:t>
            </a:r>
          </a:p>
          <a:p>
            <a:pPr lvl="0">
              <a:lnSpc>
                <a:spcPct val="80000"/>
              </a:lnSpc>
            </a:pPr>
            <a:r>
              <a:rPr lang="en-AU" sz="2000" dirty="0">
                <a:solidFill>
                  <a:srgbClr val="009900"/>
                </a:solidFill>
              </a:rPr>
              <a:t>Oct 2010: WHR on UHC</a:t>
            </a:r>
            <a:endParaRPr lang="en-AU" sz="2000" dirty="0">
              <a:solidFill>
                <a:srgbClr val="FF3300"/>
              </a:solidFill>
            </a:endParaRPr>
          </a:p>
          <a:p>
            <a:pPr lvl="0">
              <a:lnSpc>
                <a:spcPct val="80000"/>
              </a:lnSpc>
            </a:pPr>
            <a:r>
              <a:rPr lang="en-AU" sz="2000" dirty="0">
                <a:solidFill>
                  <a:srgbClr val="FF3300"/>
                </a:solidFill>
              </a:rPr>
              <a:t>2011: European Sovereign Debt Crisis</a:t>
            </a:r>
          </a:p>
          <a:p>
            <a:pPr lvl="0">
              <a:lnSpc>
                <a:spcPct val="80000"/>
              </a:lnSpc>
            </a:pPr>
            <a:r>
              <a:rPr lang="en-AU" sz="2000" dirty="0" smtClean="0">
                <a:solidFill>
                  <a:srgbClr val="FF3300"/>
                </a:solidFill>
              </a:rPr>
              <a:t>2013</a:t>
            </a:r>
            <a:r>
              <a:rPr lang="en-AU" sz="2000" dirty="0">
                <a:solidFill>
                  <a:srgbClr val="FF3300"/>
                </a:solidFill>
              </a:rPr>
              <a:t>: TTIP negotiations </a:t>
            </a:r>
            <a:r>
              <a:rPr lang="en-AU" sz="2000" dirty="0" smtClean="0">
                <a:solidFill>
                  <a:srgbClr val="FF3300"/>
                </a:solidFill>
              </a:rPr>
              <a:t>commence</a:t>
            </a:r>
          </a:p>
          <a:p>
            <a:pPr lvl="0">
              <a:lnSpc>
                <a:spcPct val="80000"/>
              </a:lnSpc>
            </a:pPr>
            <a:r>
              <a:rPr lang="en-AU" sz="2000" dirty="0" smtClean="0">
                <a:solidFill>
                  <a:srgbClr val="FF3300"/>
                </a:solidFill>
              </a:rPr>
              <a:t>2016: TPP negotiation conclude; US withdraws</a:t>
            </a:r>
          </a:p>
          <a:p>
            <a:pPr lvl="0">
              <a:lnSpc>
                <a:spcPct val="80000"/>
              </a:lnSpc>
            </a:pPr>
            <a:r>
              <a:rPr lang="en-AU" sz="2000" dirty="0" smtClean="0">
                <a:solidFill>
                  <a:srgbClr val="FF3300"/>
                </a:solidFill>
              </a:rPr>
              <a:t>2018: RCEP negotiations completed</a:t>
            </a:r>
            <a:endParaRPr lang="en-AU" sz="2000" dirty="0">
              <a:solidFill>
                <a:srgbClr val="FF3300"/>
              </a:solidFill>
            </a:endParaRPr>
          </a:p>
        </p:txBody>
      </p:sp>
    </p:spTree>
    <p:extLst>
      <p:ext uri="{BB962C8B-B14F-4D97-AF65-F5344CB8AC3E}">
        <p14:creationId xmlns:p14="http://schemas.microsoft.com/office/powerpoint/2010/main" val="14563301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156517"/>
            <a:ext cx="7886700" cy="833954"/>
          </a:xfrm>
        </p:spPr>
        <p:txBody>
          <a:bodyPr/>
          <a:lstStyle/>
          <a:p>
            <a:r>
              <a:rPr lang="en-AU" dirty="0" smtClean="0"/>
              <a:t>Outline</a:t>
            </a:r>
            <a:endParaRPr lang="en-GB" dirty="0"/>
          </a:p>
        </p:txBody>
      </p:sp>
      <p:sp>
        <p:nvSpPr>
          <p:cNvPr id="3" name="Content Placeholder 2"/>
          <p:cNvSpPr>
            <a:spLocks noGrp="1"/>
          </p:cNvSpPr>
          <p:nvPr>
            <p:ph idx="1"/>
          </p:nvPr>
        </p:nvSpPr>
        <p:spPr>
          <a:xfrm>
            <a:off x="628650" y="1062682"/>
            <a:ext cx="7886700" cy="5519352"/>
          </a:xfrm>
        </p:spPr>
        <p:txBody>
          <a:bodyPr>
            <a:normAutofit fontScale="85000" lnSpcReduction="20000"/>
          </a:bodyPr>
          <a:lstStyle/>
          <a:p>
            <a:r>
              <a:rPr lang="en-AU" dirty="0" smtClean="0"/>
              <a:t>We face a crisis in global health</a:t>
            </a:r>
          </a:p>
          <a:p>
            <a:r>
              <a:rPr lang="en-AU" dirty="0" smtClean="0"/>
              <a:t>The crisis has been curated by the prevailing regime of global governance, including global health governance</a:t>
            </a:r>
          </a:p>
          <a:p>
            <a:r>
              <a:rPr lang="en-AU" dirty="0" smtClean="0"/>
              <a:t>Global health governance is not independent of the broader structures of economic and political governance; it is a sub-domain of global governance</a:t>
            </a:r>
          </a:p>
          <a:p>
            <a:r>
              <a:rPr lang="en-AU" dirty="0" smtClean="0"/>
              <a:t>The crisis in global health arises, in part, from </a:t>
            </a:r>
            <a:r>
              <a:rPr lang="en-AU" dirty="0"/>
              <a:t>the </a:t>
            </a:r>
            <a:r>
              <a:rPr lang="en-AU" dirty="0" smtClean="0"/>
              <a:t>instabilities of </a:t>
            </a:r>
            <a:r>
              <a:rPr lang="en-AU" dirty="0"/>
              <a:t>the </a:t>
            </a:r>
            <a:r>
              <a:rPr lang="en-AU" dirty="0" smtClean="0"/>
              <a:t>global economy and also from the disciplines </a:t>
            </a:r>
            <a:r>
              <a:rPr lang="en-AU" dirty="0"/>
              <a:t>imposed through the structures of global </a:t>
            </a:r>
            <a:r>
              <a:rPr lang="en-AU" dirty="0" smtClean="0"/>
              <a:t>governance to </a:t>
            </a:r>
            <a:r>
              <a:rPr lang="en-AU" dirty="0"/>
              <a:t>manage </a:t>
            </a:r>
            <a:r>
              <a:rPr lang="en-AU" dirty="0" smtClean="0"/>
              <a:t>those </a:t>
            </a:r>
            <a:r>
              <a:rPr lang="en-AU" dirty="0"/>
              <a:t>instabilities </a:t>
            </a:r>
            <a:endParaRPr lang="en-AU" dirty="0" smtClean="0"/>
          </a:p>
          <a:p>
            <a:pPr lvl="1"/>
            <a:r>
              <a:rPr lang="en-AU" dirty="0" smtClean="0"/>
              <a:t>the instabilities of the global economy</a:t>
            </a:r>
          </a:p>
          <a:p>
            <a:pPr lvl="1"/>
            <a:r>
              <a:rPr lang="en-AU" dirty="0" smtClean="0"/>
              <a:t>the agenda of neoliberal globalisation</a:t>
            </a:r>
          </a:p>
          <a:p>
            <a:pPr lvl="1"/>
            <a:r>
              <a:rPr lang="en-AU" dirty="0" smtClean="0"/>
              <a:t>the impact on global health</a:t>
            </a:r>
          </a:p>
          <a:p>
            <a:r>
              <a:rPr lang="en-AU" dirty="0" smtClean="0"/>
              <a:t>The neoliberal regime is contested and unstable: this instability presents new risks and new opportunities</a:t>
            </a:r>
          </a:p>
          <a:p>
            <a:r>
              <a:rPr lang="en-AU" dirty="0" smtClean="0"/>
              <a:t>Critical engagement with global health governance is a key pillar of PHM strategy</a:t>
            </a:r>
          </a:p>
        </p:txBody>
      </p:sp>
    </p:spTree>
    <p:extLst>
      <p:ext uri="{BB962C8B-B14F-4D97-AF65-F5344CB8AC3E}">
        <p14:creationId xmlns:p14="http://schemas.microsoft.com/office/powerpoint/2010/main" val="23433994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lstStyle/>
          <a:p>
            <a:r>
              <a:rPr lang="en-US" altLang="en-US" sz="4000" dirty="0" smtClean="0"/>
              <a:t>“Another world is possible”</a:t>
            </a:r>
            <a:endParaRPr lang="en-AU" altLang="en-US" sz="4000" dirty="0"/>
          </a:p>
        </p:txBody>
      </p:sp>
      <p:sp>
        <p:nvSpPr>
          <p:cNvPr id="188419" name="Rectangle 3"/>
          <p:cNvSpPr>
            <a:spLocks noGrp="1" noChangeArrowheads="1"/>
          </p:cNvSpPr>
          <p:nvPr>
            <p:ph type="body" idx="1"/>
          </p:nvPr>
        </p:nvSpPr>
        <p:spPr/>
        <p:txBody>
          <a:bodyPr>
            <a:normAutofit/>
          </a:bodyPr>
          <a:lstStyle/>
          <a:p>
            <a:pPr>
              <a:lnSpc>
                <a:spcPct val="80000"/>
              </a:lnSpc>
            </a:pPr>
            <a:r>
              <a:rPr lang="en-US" altLang="en-US" sz="2400" dirty="0" err="1"/>
              <a:t>Delegitimation</a:t>
            </a:r>
            <a:r>
              <a:rPr lang="en-US" altLang="en-US" sz="2400" dirty="0"/>
              <a:t> of SAPs</a:t>
            </a:r>
          </a:p>
          <a:p>
            <a:pPr>
              <a:lnSpc>
                <a:spcPct val="80000"/>
              </a:lnSpc>
            </a:pPr>
            <a:r>
              <a:rPr lang="en-US" altLang="en-US" sz="2400" dirty="0"/>
              <a:t>Jubilee 2000 and the Drop the Debt campaigns</a:t>
            </a:r>
          </a:p>
          <a:p>
            <a:pPr>
              <a:lnSpc>
                <a:spcPct val="80000"/>
              </a:lnSpc>
            </a:pPr>
            <a:r>
              <a:rPr lang="en-US" altLang="en-US" sz="2400" dirty="0"/>
              <a:t>MAI-non!</a:t>
            </a:r>
          </a:p>
          <a:p>
            <a:pPr>
              <a:lnSpc>
                <a:spcPct val="80000"/>
              </a:lnSpc>
            </a:pPr>
            <a:r>
              <a:rPr lang="en-US" altLang="en-US" sz="2400" dirty="0"/>
              <a:t>Doha 01 - TRIPS and access</a:t>
            </a:r>
          </a:p>
          <a:p>
            <a:pPr>
              <a:lnSpc>
                <a:spcPct val="80000"/>
              </a:lnSpc>
            </a:pPr>
            <a:r>
              <a:rPr lang="en-US" altLang="en-US" sz="2400" dirty="0"/>
              <a:t>Cancun 03 – advancing the demand for agricultural reform and resisting the Singapore issues</a:t>
            </a:r>
          </a:p>
          <a:p>
            <a:pPr>
              <a:lnSpc>
                <a:spcPct val="80000"/>
              </a:lnSpc>
            </a:pPr>
            <a:r>
              <a:rPr lang="en-US" altLang="en-US" sz="2400" dirty="0"/>
              <a:t>Miami 04 – resistance to US ambitions for a FTAA</a:t>
            </a:r>
          </a:p>
          <a:p>
            <a:pPr>
              <a:lnSpc>
                <a:spcPct val="80000"/>
              </a:lnSpc>
            </a:pPr>
            <a:r>
              <a:rPr lang="en-US" altLang="en-US" sz="2400" dirty="0" err="1" smtClean="0"/>
              <a:t>Delegitimation</a:t>
            </a:r>
            <a:r>
              <a:rPr lang="en-US" altLang="en-US" sz="2400" dirty="0" smtClean="0"/>
              <a:t> </a:t>
            </a:r>
            <a:r>
              <a:rPr lang="en-US" altLang="en-US" sz="2400" dirty="0"/>
              <a:t>and the role of (</a:t>
            </a:r>
            <a:r>
              <a:rPr lang="en-US" altLang="en-US" sz="2400" dirty="0" err="1"/>
              <a:t>globalised</a:t>
            </a:r>
            <a:r>
              <a:rPr lang="en-US" altLang="en-US" sz="2400" dirty="0"/>
              <a:t>) popular movements </a:t>
            </a:r>
            <a:endParaRPr lang="en-AU" altLang="en-US" sz="2400" dirty="0"/>
          </a:p>
          <a:p>
            <a:pPr>
              <a:lnSpc>
                <a:spcPct val="80000"/>
              </a:lnSpc>
            </a:pPr>
            <a:r>
              <a:rPr lang="en-US" altLang="en-US" sz="2400" dirty="0" smtClean="0"/>
              <a:t>Emergence </a:t>
            </a:r>
            <a:r>
              <a:rPr lang="en-US" altLang="en-US" sz="2400" dirty="0"/>
              <a:t>of the PHM</a:t>
            </a:r>
          </a:p>
        </p:txBody>
      </p:sp>
    </p:spTree>
    <p:extLst>
      <p:ext uri="{BB962C8B-B14F-4D97-AF65-F5344CB8AC3E}">
        <p14:creationId xmlns:p14="http://schemas.microsoft.com/office/powerpoint/2010/main" val="23411360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(contested) neoliberal agenda</a:t>
            </a:r>
            <a:endParaRPr lang="en-GB" dirty="0"/>
          </a:p>
        </p:txBody>
      </p:sp>
      <p:sp>
        <p:nvSpPr>
          <p:cNvPr id="3" name="Content Placeholder 2"/>
          <p:cNvSpPr>
            <a:spLocks noGrp="1"/>
          </p:cNvSpPr>
          <p:nvPr>
            <p:ph idx="1"/>
          </p:nvPr>
        </p:nvSpPr>
        <p:spPr/>
        <p:txBody>
          <a:bodyPr>
            <a:normAutofit fontScale="92500" lnSpcReduction="10000"/>
          </a:bodyPr>
          <a:lstStyle/>
          <a:p>
            <a:r>
              <a:rPr lang="en-AU" dirty="0" smtClean="0"/>
              <a:t>Transnational capitalist class</a:t>
            </a:r>
          </a:p>
          <a:p>
            <a:pPr lvl="1"/>
            <a:r>
              <a:rPr lang="en-AU" dirty="0" smtClean="0"/>
              <a:t>progressing the neoliberal agenda</a:t>
            </a:r>
            <a:endParaRPr lang="en-AU" dirty="0"/>
          </a:p>
          <a:p>
            <a:r>
              <a:rPr lang="en-AU" dirty="0" smtClean="0"/>
              <a:t>Progressive people’s movements</a:t>
            </a:r>
          </a:p>
          <a:p>
            <a:pPr lvl="1"/>
            <a:r>
              <a:rPr lang="en-AU" dirty="0" smtClean="0"/>
              <a:t>opposing neoliberalism</a:t>
            </a:r>
          </a:p>
          <a:p>
            <a:pPr lvl="1"/>
            <a:r>
              <a:rPr lang="en-AU" dirty="0" smtClean="0"/>
              <a:t>demanding equity</a:t>
            </a:r>
            <a:r>
              <a:rPr lang="en-AU" dirty="0"/>
              <a:t>, democracy, human rights, </a:t>
            </a:r>
            <a:r>
              <a:rPr lang="en-AU" dirty="0" smtClean="0"/>
              <a:t>ecologically sustainable development</a:t>
            </a:r>
          </a:p>
          <a:p>
            <a:pPr lvl="1"/>
            <a:r>
              <a:rPr lang="en-AU" dirty="0" smtClean="0"/>
              <a:t>striving to build international solidarity and a convergence across movements</a:t>
            </a:r>
            <a:endParaRPr lang="en-AU" dirty="0"/>
          </a:p>
          <a:p>
            <a:r>
              <a:rPr lang="en-AU" dirty="0" smtClean="0"/>
              <a:t>Populist demagoguery</a:t>
            </a:r>
          </a:p>
          <a:p>
            <a:pPr lvl="1"/>
            <a:r>
              <a:rPr lang="en-AU" dirty="0" smtClean="0"/>
              <a:t>rhetorically critical of neoliberalism</a:t>
            </a:r>
          </a:p>
          <a:p>
            <a:pPr lvl="1"/>
            <a:r>
              <a:rPr lang="en-AU" dirty="0" smtClean="0"/>
              <a:t>exploiting the fear and insecurity created by neoliberalism</a:t>
            </a:r>
            <a:endParaRPr lang="en-AU" dirty="0"/>
          </a:p>
          <a:p>
            <a:pPr lvl="1"/>
            <a:r>
              <a:rPr lang="en-AU" dirty="0" smtClean="0"/>
              <a:t>cultivating nationalism and xenophobia</a:t>
            </a:r>
          </a:p>
        </p:txBody>
      </p:sp>
    </p:spTree>
    <p:extLst>
      <p:ext uri="{BB962C8B-B14F-4D97-AF65-F5344CB8AC3E}">
        <p14:creationId xmlns:p14="http://schemas.microsoft.com/office/powerpoint/2010/main" val="33185446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p:txBody>
          <a:bodyPr/>
          <a:lstStyle/>
          <a:p>
            <a:r>
              <a:rPr lang="en-AU" dirty="0" smtClean="0"/>
              <a:t>Alternatives to neoliberalism</a:t>
            </a:r>
            <a:endParaRPr lang="en-US" dirty="0"/>
          </a:p>
        </p:txBody>
      </p:sp>
      <p:sp>
        <p:nvSpPr>
          <p:cNvPr id="271363" name="Rectangle 3"/>
          <p:cNvSpPr>
            <a:spLocks noGrp="1" noChangeArrowheads="1"/>
          </p:cNvSpPr>
          <p:nvPr>
            <p:ph idx="1"/>
          </p:nvPr>
        </p:nvSpPr>
        <p:spPr/>
        <p:txBody>
          <a:bodyPr>
            <a:normAutofit fontScale="85000" lnSpcReduction="20000"/>
          </a:bodyPr>
          <a:lstStyle/>
          <a:p>
            <a:r>
              <a:rPr lang="en-AU" sz="2800" dirty="0" smtClean="0"/>
              <a:t>Restore sovereignty to the Nation State (regulate the transnational corporations and banks)</a:t>
            </a:r>
          </a:p>
          <a:p>
            <a:r>
              <a:rPr lang="en-AU" sz="2800" dirty="0" smtClean="0"/>
              <a:t>Move towards greater democracy in global governance (away from big power hegemony)</a:t>
            </a:r>
          </a:p>
          <a:p>
            <a:r>
              <a:rPr lang="en-AU" sz="2800" dirty="0" smtClean="0"/>
              <a:t>Protect local production, local supply, local services (the Chinese path)</a:t>
            </a:r>
          </a:p>
          <a:p>
            <a:r>
              <a:rPr lang="en-AU" sz="2800" dirty="0" smtClean="0"/>
              <a:t>Forge new alliances between progressive forces in the North and in the global South</a:t>
            </a:r>
          </a:p>
          <a:p>
            <a:r>
              <a:rPr lang="en-AU" sz="2800" dirty="0" smtClean="0"/>
              <a:t>Domestic security (economic and cultural) as a condition for generosity (eg to refugees)</a:t>
            </a:r>
          </a:p>
          <a:p>
            <a:r>
              <a:rPr lang="en-AU" sz="2800" dirty="0" smtClean="0"/>
              <a:t>Living well (</a:t>
            </a:r>
            <a:r>
              <a:rPr lang="en-AU" sz="2800" dirty="0" err="1" smtClean="0"/>
              <a:t>buen</a:t>
            </a:r>
            <a:r>
              <a:rPr lang="en-AU" sz="2800" dirty="0" smtClean="0"/>
              <a:t> </a:t>
            </a:r>
            <a:r>
              <a:rPr lang="en-AU" sz="2800" dirty="0" err="1" smtClean="0"/>
              <a:t>vivir</a:t>
            </a:r>
            <a:r>
              <a:rPr lang="en-AU" sz="2800" dirty="0" smtClean="0"/>
              <a:t>) as alternative to materialism</a:t>
            </a:r>
          </a:p>
          <a:p>
            <a:r>
              <a:rPr lang="en-AU" sz="2800" dirty="0" smtClean="0"/>
              <a:t>Communication and personal contact as conditions for solidarity</a:t>
            </a:r>
          </a:p>
        </p:txBody>
      </p:sp>
      <p:sp>
        <p:nvSpPr>
          <p:cNvPr id="4" name="Slide Number Placeholder 3"/>
          <p:cNvSpPr>
            <a:spLocks noGrp="1"/>
          </p:cNvSpPr>
          <p:nvPr>
            <p:ph type="sldNum" sz="quarter" idx="12"/>
          </p:nvPr>
        </p:nvSpPr>
        <p:spPr/>
        <p:txBody>
          <a:bodyPr/>
          <a:lstStyle/>
          <a:p>
            <a:fld id="{BBB4729F-647C-467A-97DE-BC73C7D0E395}" type="slidenum">
              <a:rPr lang="en-US" smtClean="0"/>
              <a:pPr/>
              <a:t>22</a:t>
            </a:fld>
            <a:endParaRPr lang="en-US"/>
          </a:p>
        </p:txBody>
      </p:sp>
    </p:spTree>
    <p:extLst>
      <p:ext uri="{BB962C8B-B14F-4D97-AF65-F5344CB8AC3E}">
        <p14:creationId xmlns:p14="http://schemas.microsoft.com/office/powerpoint/2010/main" val="9479827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normAutofit/>
          </a:bodyPr>
          <a:lstStyle/>
          <a:p>
            <a:r>
              <a:rPr lang="en-AU" dirty="0" smtClean="0"/>
              <a:t>Learning from experience</a:t>
            </a:r>
          </a:p>
        </p:txBody>
      </p:sp>
      <p:sp>
        <p:nvSpPr>
          <p:cNvPr id="23555" name="Content Placeholder 2"/>
          <p:cNvSpPr>
            <a:spLocks noGrp="1"/>
          </p:cNvSpPr>
          <p:nvPr>
            <p:ph idx="1"/>
          </p:nvPr>
        </p:nvSpPr>
        <p:spPr/>
        <p:txBody>
          <a:bodyPr/>
          <a:lstStyle/>
          <a:p>
            <a:r>
              <a:rPr lang="en-AU" dirty="0" smtClean="0"/>
              <a:t>South Africa and parallel importing (1997-2001)</a:t>
            </a:r>
          </a:p>
          <a:p>
            <a:r>
              <a:rPr lang="en-AU" dirty="0" smtClean="0"/>
              <a:t>WHO Trade and health resolution (2005-06)</a:t>
            </a:r>
          </a:p>
          <a:p>
            <a:r>
              <a:rPr lang="en-AU" dirty="0" smtClean="0"/>
              <a:t>Debates in WHA over</a:t>
            </a:r>
          </a:p>
          <a:p>
            <a:pPr lvl="1"/>
            <a:r>
              <a:rPr lang="en-AU" dirty="0" smtClean="0"/>
              <a:t>implementation of TRIPS flexibilities </a:t>
            </a:r>
          </a:p>
          <a:p>
            <a:pPr lvl="1"/>
            <a:r>
              <a:rPr lang="en-AU" dirty="0" smtClean="0"/>
              <a:t>action on substandard and falsified medicines (separate from issues of intellectual property)</a:t>
            </a:r>
          </a:p>
          <a:p>
            <a:pPr lvl="1"/>
            <a:r>
              <a:rPr lang="en-AU" dirty="0" smtClean="0"/>
              <a:t>delinking R&amp;D funding from profits based on patent monopoly</a:t>
            </a:r>
          </a:p>
        </p:txBody>
      </p:sp>
    </p:spTree>
    <p:extLst>
      <p:ext uri="{BB962C8B-B14F-4D97-AF65-F5344CB8AC3E}">
        <p14:creationId xmlns:p14="http://schemas.microsoft.com/office/powerpoint/2010/main" val="9374772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142875"/>
            <a:ext cx="8229600" cy="928688"/>
          </a:xfrm>
        </p:spPr>
        <p:txBody>
          <a:bodyPr/>
          <a:lstStyle/>
          <a:p>
            <a:r>
              <a:rPr lang="en-US" smtClean="0">
                <a:latin typeface="Arial" charset="0"/>
              </a:rPr>
              <a:t>Lessons from case studies</a:t>
            </a:r>
            <a:endParaRPr lang="en-AU" smtClean="0">
              <a:latin typeface="Arial" charset="0"/>
            </a:endParaRPr>
          </a:p>
        </p:txBody>
      </p:sp>
      <p:sp>
        <p:nvSpPr>
          <p:cNvPr id="28675" name="Text Placeholder 2"/>
          <p:cNvSpPr>
            <a:spLocks noGrp="1"/>
          </p:cNvSpPr>
          <p:nvPr>
            <p:ph type="body" idx="1"/>
          </p:nvPr>
        </p:nvSpPr>
        <p:spPr>
          <a:xfrm>
            <a:off x="457200" y="1214438"/>
            <a:ext cx="8229600" cy="5286375"/>
          </a:xfrm>
        </p:spPr>
        <p:txBody>
          <a:bodyPr/>
          <a:lstStyle/>
          <a:p>
            <a:r>
              <a:rPr lang="en-US" dirty="0" smtClean="0"/>
              <a:t>Value of closer collaboration among MOHs from developing countries (as in Trade &amp; Health case)</a:t>
            </a:r>
            <a:endParaRPr lang="en-AU" dirty="0" smtClean="0"/>
          </a:p>
          <a:p>
            <a:r>
              <a:rPr lang="en-US" dirty="0" smtClean="0"/>
              <a:t>Using WHO</a:t>
            </a:r>
          </a:p>
          <a:p>
            <a:pPr lvl="1"/>
            <a:r>
              <a:rPr lang="en-US" dirty="0" smtClean="0"/>
              <a:t>status of WHA resolution</a:t>
            </a:r>
          </a:p>
          <a:p>
            <a:pPr lvl="1"/>
            <a:r>
              <a:rPr lang="en-US" dirty="0" smtClean="0"/>
              <a:t>use of WHO Secretariat to provide advice</a:t>
            </a:r>
          </a:p>
          <a:p>
            <a:r>
              <a:rPr lang="en-US" dirty="0" smtClean="0"/>
              <a:t>Supporting </a:t>
            </a:r>
            <a:r>
              <a:rPr lang="en-US" dirty="0" err="1" smtClean="0"/>
              <a:t>intersectoral</a:t>
            </a:r>
            <a:r>
              <a:rPr lang="en-US" dirty="0" smtClean="0"/>
              <a:t> collaboration at</a:t>
            </a:r>
          </a:p>
          <a:p>
            <a:pPr lvl="1"/>
            <a:r>
              <a:rPr lang="en-US" dirty="0" smtClean="0"/>
              <a:t>national level (MOH &amp; Trade, Finance, </a:t>
            </a:r>
            <a:r>
              <a:rPr lang="en-US" dirty="0" err="1" smtClean="0"/>
              <a:t>etc</a:t>
            </a:r>
            <a:r>
              <a:rPr lang="en-US" dirty="0" smtClean="0"/>
              <a:t>)</a:t>
            </a:r>
          </a:p>
          <a:p>
            <a:pPr lvl="1"/>
            <a:r>
              <a:rPr lang="en-US" dirty="0" smtClean="0"/>
              <a:t>international level (</a:t>
            </a:r>
            <a:r>
              <a:rPr lang="en-US" dirty="0" err="1" smtClean="0"/>
              <a:t>eg</a:t>
            </a:r>
            <a:r>
              <a:rPr lang="en-US" dirty="0" smtClean="0"/>
              <a:t> at WTO)</a:t>
            </a:r>
          </a:p>
          <a:p>
            <a:r>
              <a:rPr lang="en-US" dirty="0" smtClean="0"/>
              <a:t>Collaboration between progressive governments and civil society globally, regionally and nationally </a:t>
            </a:r>
          </a:p>
          <a:p>
            <a:r>
              <a:rPr lang="en-US" dirty="0" smtClean="0"/>
              <a:t>Solidarity across difference</a:t>
            </a:r>
          </a:p>
        </p:txBody>
      </p:sp>
    </p:spTree>
    <p:extLst>
      <p:ext uri="{BB962C8B-B14F-4D97-AF65-F5344CB8AC3E}">
        <p14:creationId xmlns:p14="http://schemas.microsoft.com/office/powerpoint/2010/main" val="4573811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PHM’s critical </a:t>
            </a:r>
            <a:r>
              <a:rPr lang="en-AU" dirty="0"/>
              <a:t>engagement with global health </a:t>
            </a:r>
            <a:r>
              <a:rPr lang="en-AU" dirty="0" smtClean="0"/>
              <a:t>governance</a:t>
            </a:r>
            <a:endParaRPr lang="en-GB" dirty="0"/>
          </a:p>
        </p:txBody>
      </p:sp>
      <p:sp>
        <p:nvSpPr>
          <p:cNvPr id="4" name="Content Placeholder 2"/>
          <p:cNvSpPr>
            <a:spLocks noGrp="1"/>
          </p:cNvSpPr>
          <p:nvPr>
            <p:ph idx="1"/>
          </p:nvPr>
        </p:nvSpPr>
        <p:spPr>
          <a:xfrm>
            <a:off x="628650" y="1866815"/>
            <a:ext cx="7886700" cy="4351338"/>
          </a:xfrm>
        </p:spPr>
        <p:txBody>
          <a:bodyPr>
            <a:normAutofit fontScale="77500" lnSpcReduction="20000"/>
          </a:bodyPr>
          <a:lstStyle/>
          <a:p>
            <a:r>
              <a:rPr lang="en-AU" dirty="0" smtClean="0"/>
              <a:t>Monitoring global health status and promoting both policy directions and structural reforms</a:t>
            </a:r>
          </a:p>
          <a:p>
            <a:r>
              <a:rPr lang="en-AU" dirty="0" smtClean="0"/>
              <a:t>Monitoring movements in different fields of global health policy; engaging in policy debate while developing the structural critique</a:t>
            </a:r>
          </a:p>
          <a:p>
            <a:r>
              <a:rPr lang="en-AU" dirty="0" smtClean="0"/>
              <a:t>Building community awareness of the influence of movements in global health policy with respect to local health needs </a:t>
            </a:r>
          </a:p>
          <a:p>
            <a:r>
              <a:rPr lang="en-AU" dirty="0" smtClean="0"/>
              <a:t>Developing strategies at the local, national and regional levels which can address the local and immediate health issues in ways which also contribute to challenging the macro forces</a:t>
            </a:r>
          </a:p>
          <a:p>
            <a:r>
              <a:rPr lang="en-AU" dirty="0" smtClean="0"/>
              <a:t>Building the awareness, solidarity and cooperation needed to support the convergence of different social movements from different countries to drive the policy directions and structural reforms needed to achieve HFA, </a:t>
            </a:r>
          </a:p>
          <a:p>
            <a:r>
              <a:rPr lang="en-AU" dirty="0" smtClean="0"/>
              <a:t>Including a more equitable and ecologically sustainable global economy </a:t>
            </a:r>
          </a:p>
        </p:txBody>
      </p:sp>
    </p:spTree>
    <p:extLst>
      <p:ext uri="{BB962C8B-B14F-4D97-AF65-F5344CB8AC3E}">
        <p14:creationId xmlns:p14="http://schemas.microsoft.com/office/powerpoint/2010/main" val="28926170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WHO Watch</a:t>
            </a:r>
            <a:endParaRPr lang="en-AU" dirty="0"/>
          </a:p>
        </p:txBody>
      </p:sp>
      <p:sp>
        <p:nvSpPr>
          <p:cNvPr id="3" name="Content Placeholder 2"/>
          <p:cNvSpPr>
            <a:spLocks noGrp="1"/>
          </p:cNvSpPr>
          <p:nvPr>
            <p:ph idx="1"/>
          </p:nvPr>
        </p:nvSpPr>
        <p:spPr/>
        <p:txBody>
          <a:bodyPr>
            <a:normAutofit lnSpcReduction="10000"/>
          </a:bodyPr>
          <a:lstStyle/>
          <a:p>
            <a:pPr lvl="0"/>
            <a:r>
              <a:rPr lang="en-US" sz="2400" dirty="0" smtClean="0"/>
              <a:t>A resource for advocacy, mobilization and capacity-building</a:t>
            </a:r>
            <a:endParaRPr lang="en-AU" sz="2400" dirty="0" smtClean="0"/>
          </a:p>
          <a:p>
            <a:pPr lvl="1"/>
            <a:r>
              <a:rPr lang="en-US" sz="2000" dirty="0" smtClean="0"/>
              <a:t>global health policy analysis and structural critique</a:t>
            </a:r>
            <a:endParaRPr lang="en-AU" sz="2000" dirty="0" smtClean="0"/>
          </a:p>
          <a:p>
            <a:pPr lvl="1"/>
            <a:r>
              <a:rPr lang="en-US" sz="2000" dirty="0" smtClean="0"/>
              <a:t>grass roots activists engaging with the global dimensions of the problems they are facing</a:t>
            </a:r>
            <a:endParaRPr lang="en-AU" sz="2000" dirty="0" smtClean="0"/>
          </a:p>
          <a:p>
            <a:pPr lvl="0"/>
            <a:r>
              <a:rPr lang="en-US" sz="2400" dirty="0" smtClean="0"/>
              <a:t>Also an intervention in global health governance:</a:t>
            </a:r>
            <a:endParaRPr lang="en-AU" sz="2400" dirty="0" smtClean="0"/>
          </a:p>
          <a:p>
            <a:pPr lvl="1"/>
            <a:r>
              <a:rPr lang="en-US" sz="2000" dirty="0" smtClean="0"/>
              <a:t>generating support for a reformed WHO</a:t>
            </a:r>
            <a:endParaRPr lang="en-AU" sz="2000" dirty="0" smtClean="0"/>
          </a:p>
          <a:p>
            <a:pPr lvl="2"/>
            <a:r>
              <a:rPr lang="en-US" sz="1600" dirty="0" smtClean="0"/>
              <a:t>greater accountability of member states</a:t>
            </a:r>
          </a:p>
          <a:p>
            <a:pPr lvl="1"/>
            <a:r>
              <a:rPr lang="en-US" sz="2000" dirty="0" smtClean="0"/>
              <a:t>democratizing the decision making within WHO</a:t>
            </a:r>
          </a:p>
          <a:p>
            <a:pPr lvl="2"/>
            <a:r>
              <a:rPr lang="en-US" sz="1800" dirty="0" smtClean="0"/>
              <a:t>supporting delegations from smaller countries</a:t>
            </a:r>
            <a:endParaRPr lang="en-AU" sz="1800" dirty="0" smtClean="0"/>
          </a:p>
          <a:p>
            <a:pPr lvl="1"/>
            <a:r>
              <a:rPr lang="en-US" sz="2000" dirty="0" smtClean="0"/>
              <a:t>changing the balance of power framing global health governance</a:t>
            </a:r>
          </a:p>
          <a:p>
            <a:pPr lvl="2"/>
            <a:r>
              <a:rPr lang="en-US" sz="1800" dirty="0" smtClean="0"/>
              <a:t>new alliances</a:t>
            </a:r>
          </a:p>
          <a:p>
            <a:pPr lvl="2"/>
            <a:r>
              <a:rPr lang="en-US" sz="1800" dirty="0" smtClean="0"/>
              <a:t>new information flows</a:t>
            </a:r>
          </a:p>
          <a:p>
            <a:pPr lvl="2"/>
            <a:r>
              <a:rPr lang="en-US" sz="1800" dirty="0" smtClean="0"/>
              <a:t>popular </a:t>
            </a:r>
            <a:r>
              <a:rPr lang="en-US" sz="1800" dirty="0" err="1" smtClean="0"/>
              <a:t>mobilisation</a:t>
            </a:r>
            <a:r>
              <a:rPr lang="en-US" dirty="0" smtClean="0"/>
              <a:t> </a:t>
            </a:r>
            <a:endParaRPr lang="en-AU" dirty="0" smtClean="0"/>
          </a:p>
        </p:txBody>
      </p:sp>
    </p:spTree>
    <p:extLst>
      <p:ext uri="{BB962C8B-B14F-4D97-AF65-F5344CB8AC3E}">
        <p14:creationId xmlns:p14="http://schemas.microsoft.com/office/powerpoint/2010/main" val="34666168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We face an ongoing global health </a:t>
            </a:r>
            <a:r>
              <a:rPr lang="en-AU" dirty="0" smtClean="0"/>
              <a:t>crisis</a:t>
            </a:r>
            <a:endParaRPr lang="en-AU" dirty="0"/>
          </a:p>
        </p:txBody>
      </p:sp>
      <p:sp>
        <p:nvSpPr>
          <p:cNvPr id="3" name="Content Placeholder 2"/>
          <p:cNvSpPr>
            <a:spLocks noGrp="1"/>
          </p:cNvSpPr>
          <p:nvPr>
            <p:ph idx="1"/>
          </p:nvPr>
        </p:nvSpPr>
        <p:spPr>
          <a:xfrm>
            <a:off x="457200" y="1600200"/>
            <a:ext cx="8229600" cy="4925144"/>
          </a:xfrm>
        </p:spPr>
        <p:txBody>
          <a:bodyPr>
            <a:normAutofit/>
          </a:bodyPr>
          <a:lstStyle/>
          <a:p>
            <a:r>
              <a:rPr lang="en-AU" dirty="0" smtClean="0"/>
              <a:t>Social conditions for health </a:t>
            </a:r>
          </a:p>
          <a:p>
            <a:pPr lvl="1"/>
            <a:r>
              <a:rPr lang="en-AU" dirty="0" smtClean="0"/>
              <a:t>hunger</a:t>
            </a:r>
          </a:p>
          <a:p>
            <a:pPr lvl="1"/>
            <a:r>
              <a:rPr lang="en-AU" dirty="0" smtClean="0"/>
              <a:t>water</a:t>
            </a:r>
          </a:p>
          <a:p>
            <a:pPr lvl="1"/>
            <a:r>
              <a:rPr lang="en-AU" dirty="0" smtClean="0"/>
              <a:t>sanitation</a:t>
            </a:r>
          </a:p>
          <a:p>
            <a:r>
              <a:rPr lang="en-AU" dirty="0" smtClean="0"/>
              <a:t>Health care</a:t>
            </a:r>
          </a:p>
          <a:p>
            <a:pPr lvl="1"/>
            <a:r>
              <a:rPr lang="en-AU" dirty="0" smtClean="0"/>
              <a:t>access to treatment, including access to medicines</a:t>
            </a:r>
          </a:p>
          <a:p>
            <a:pPr lvl="1"/>
            <a:r>
              <a:rPr lang="en-AU" dirty="0" smtClean="0"/>
              <a:t>health care impoverishment</a:t>
            </a:r>
          </a:p>
        </p:txBody>
      </p:sp>
    </p:spTree>
    <p:extLst>
      <p:ext uri="{BB962C8B-B14F-4D97-AF65-F5344CB8AC3E}">
        <p14:creationId xmlns:p14="http://schemas.microsoft.com/office/powerpoint/2010/main" val="40523274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99222"/>
            <a:ext cx="7886700" cy="1325563"/>
          </a:xfrm>
        </p:spPr>
        <p:txBody>
          <a:bodyPr>
            <a:noAutofit/>
          </a:bodyPr>
          <a:lstStyle/>
          <a:p>
            <a:r>
              <a:rPr lang="en-AU" sz="3200" dirty="0" smtClean="0"/>
              <a:t>The crisis in global health has been curated by the current regime of global governance including global health governance</a:t>
            </a:r>
            <a:endParaRPr lang="en-AU" sz="3200" dirty="0"/>
          </a:p>
        </p:txBody>
      </p:sp>
      <p:sp>
        <p:nvSpPr>
          <p:cNvPr id="3" name="Content Placeholder 2"/>
          <p:cNvSpPr>
            <a:spLocks noGrp="1"/>
          </p:cNvSpPr>
          <p:nvPr>
            <p:ph idx="1"/>
          </p:nvPr>
        </p:nvSpPr>
        <p:spPr>
          <a:xfrm>
            <a:off x="457200" y="1896765"/>
            <a:ext cx="8229600" cy="4635840"/>
          </a:xfrm>
        </p:spPr>
        <p:txBody>
          <a:bodyPr>
            <a:normAutofit fontScale="62500" lnSpcReduction="20000"/>
          </a:bodyPr>
          <a:lstStyle/>
          <a:p>
            <a:r>
              <a:rPr lang="en-AU" dirty="0" smtClean="0"/>
              <a:t>The weaknesses of WHO contribute to our failure to address the GH crisis</a:t>
            </a:r>
          </a:p>
          <a:p>
            <a:pPr lvl="1"/>
            <a:r>
              <a:rPr lang="en-AU" dirty="0" smtClean="0"/>
              <a:t>trade and health</a:t>
            </a:r>
          </a:p>
          <a:p>
            <a:pPr lvl="1"/>
            <a:r>
              <a:rPr lang="en-AU" dirty="0" smtClean="0"/>
              <a:t>access to medicines</a:t>
            </a:r>
          </a:p>
          <a:p>
            <a:pPr lvl="1"/>
            <a:r>
              <a:rPr lang="en-AU" dirty="0" smtClean="0"/>
              <a:t>‘universal health cover’</a:t>
            </a:r>
          </a:p>
          <a:p>
            <a:r>
              <a:rPr lang="en-AU" dirty="0" smtClean="0"/>
              <a:t>But WHO weakness is a symptom of GHG failure rather than a cause</a:t>
            </a:r>
          </a:p>
          <a:p>
            <a:pPr lvl="1"/>
            <a:r>
              <a:rPr lang="en-AU" dirty="0" smtClean="0"/>
              <a:t>inadequate and conditional finance; donor bullying</a:t>
            </a:r>
          </a:p>
          <a:p>
            <a:pPr lvl="1"/>
            <a:r>
              <a:rPr lang="en-AU" dirty="0" smtClean="0"/>
              <a:t>regional dysfunction</a:t>
            </a:r>
          </a:p>
          <a:p>
            <a:pPr lvl="1"/>
            <a:r>
              <a:rPr lang="en-AU" dirty="0" smtClean="0"/>
              <a:t>lack of accountability of member states</a:t>
            </a:r>
          </a:p>
          <a:p>
            <a:r>
              <a:rPr lang="en-AU" dirty="0" smtClean="0"/>
              <a:t>The wider failures of global health governance arise well beyond WHO</a:t>
            </a:r>
          </a:p>
          <a:p>
            <a:pPr lvl="1"/>
            <a:r>
              <a:rPr lang="en-AU" dirty="0" smtClean="0"/>
              <a:t>development assistance for health </a:t>
            </a:r>
          </a:p>
          <a:p>
            <a:pPr lvl="2"/>
            <a:r>
              <a:rPr lang="en-AU" dirty="0" smtClean="0"/>
              <a:t>some achievements but also adverse consequences</a:t>
            </a:r>
            <a:endParaRPr lang="en-AU" dirty="0"/>
          </a:p>
          <a:p>
            <a:pPr lvl="2"/>
            <a:r>
              <a:rPr lang="en-AU" dirty="0" smtClean="0"/>
              <a:t>corrupted by the legitimation agenda </a:t>
            </a:r>
          </a:p>
          <a:p>
            <a:pPr lvl="1"/>
            <a:r>
              <a:rPr lang="en-AU" dirty="0" smtClean="0"/>
              <a:t>national sovereignty over health undermined by imperialist interference</a:t>
            </a:r>
          </a:p>
          <a:p>
            <a:pPr lvl="2"/>
            <a:r>
              <a:rPr lang="en-AU" dirty="0" smtClean="0"/>
              <a:t>US support for the 39 drug companies who sued South Africa in 1997</a:t>
            </a:r>
          </a:p>
          <a:p>
            <a:pPr lvl="2"/>
            <a:r>
              <a:rPr lang="en-AU" dirty="0" smtClean="0"/>
              <a:t>US Super 301 and the continuing threat of trade sanctions</a:t>
            </a:r>
          </a:p>
          <a:p>
            <a:pPr lvl="2"/>
            <a:r>
              <a:rPr lang="en-AU" dirty="0" smtClean="0"/>
              <a:t>EU seizures of generic drugs in transit</a:t>
            </a:r>
          </a:p>
          <a:p>
            <a:pPr lvl="1"/>
            <a:r>
              <a:rPr lang="en-AU" dirty="0" smtClean="0"/>
              <a:t>global economic policy (neoliberal </a:t>
            </a:r>
            <a:r>
              <a:rPr lang="en-AU" dirty="0"/>
              <a:t>globalisation) shaped by the transnational corporate agenda </a:t>
            </a:r>
            <a:endParaRPr lang="en-AU" dirty="0" smtClean="0"/>
          </a:p>
          <a:p>
            <a:pPr lvl="2"/>
            <a:r>
              <a:rPr lang="en-AU" dirty="0" smtClean="0"/>
              <a:t>global economic integration on terms which serve the interests of the large TNCs</a:t>
            </a:r>
          </a:p>
          <a:p>
            <a:pPr lvl="2"/>
            <a:r>
              <a:rPr lang="en-AU" dirty="0" smtClean="0"/>
              <a:t>agriculture and food, patents and medicines, restrictions on labour mobility and wages and conditions, free trade in goods and precarious employment, free trade in services and privatisation of health services</a:t>
            </a:r>
          </a:p>
        </p:txBody>
      </p:sp>
    </p:spTree>
    <p:extLst>
      <p:ext uri="{BB962C8B-B14F-4D97-AF65-F5344CB8AC3E}">
        <p14:creationId xmlns:p14="http://schemas.microsoft.com/office/powerpoint/2010/main" val="33516996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Terminology</a:t>
            </a:r>
            <a:endParaRPr lang="en-GB" dirty="0"/>
          </a:p>
        </p:txBody>
      </p:sp>
      <p:sp>
        <p:nvSpPr>
          <p:cNvPr id="3" name="Content Placeholder 2"/>
          <p:cNvSpPr>
            <a:spLocks noGrp="1"/>
          </p:cNvSpPr>
          <p:nvPr>
            <p:ph idx="1"/>
          </p:nvPr>
        </p:nvSpPr>
        <p:spPr/>
        <p:txBody>
          <a:bodyPr>
            <a:normAutofit fontScale="92500" lnSpcReduction="10000"/>
          </a:bodyPr>
          <a:lstStyle/>
          <a:p>
            <a:r>
              <a:rPr lang="en-AU" dirty="0" smtClean="0"/>
              <a:t>Governance – </a:t>
            </a:r>
            <a:r>
              <a:rPr lang="en-AU" dirty="0"/>
              <a:t>management of the course of events in a social system (institutions, norms and practices)*</a:t>
            </a:r>
          </a:p>
          <a:p>
            <a:r>
              <a:rPr lang="en-AU" dirty="0" smtClean="0"/>
              <a:t>Health governance </a:t>
            </a:r>
            <a:r>
              <a:rPr lang="en-AU" dirty="0"/>
              <a:t>– management of health care and the conditions which shape population health</a:t>
            </a:r>
          </a:p>
          <a:p>
            <a:r>
              <a:rPr lang="en-AU" dirty="0" smtClean="0"/>
              <a:t>Global governance </a:t>
            </a:r>
            <a:r>
              <a:rPr lang="en-AU" dirty="0"/>
              <a:t>– management of the structures and dynamics which shape the development of human society globally</a:t>
            </a:r>
          </a:p>
          <a:p>
            <a:r>
              <a:rPr lang="en-AU" dirty="0" smtClean="0"/>
              <a:t>Global health </a:t>
            </a:r>
            <a:r>
              <a:rPr lang="en-AU" dirty="0"/>
              <a:t>governance - management of the structures and dynamics which shape health care and the determinants of population health globally</a:t>
            </a:r>
          </a:p>
          <a:p>
            <a:r>
              <a:rPr lang="en-AU" dirty="0" smtClean="0"/>
              <a:t>Government and </a:t>
            </a:r>
            <a:r>
              <a:rPr lang="en-AU" dirty="0"/>
              <a:t>governance</a:t>
            </a:r>
          </a:p>
          <a:p>
            <a:endParaRPr lang="en-GB" dirty="0"/>
          </a:p>
        </p:txBody>
      </p:sp>
      <p:sp>
        <p:nvSpPr>
          <p:cNvPr id="4" name="TextBox 3"/>
          <p:cNvSpPr txBox="1"/>
          <p:nvPr/>
        </p:nvSpPr>
        <p:spPr>
          <a:xfrm>
            <a:off x="527222" y="6491416"/>
            <a:ext cx="8159578" cy="246221"/>
          </a:xfrm>
          <a:prstGeom prst="rect">
            <a:avLst/>
          </a:prstGeom>
          <a:noFill/>
        </p:spPr>
        <p:txBody>
          <a:bodyPr wrap="square" rtlCol="0">
            <a:spAutoFit/>
          </a:bodyPr>
          <a:lstStyle/>
          <a:p>
            <a:r>
              <a:rPr lang="en-AU" sz="1000" dirty="0" smtClean="0"/>
              <a:t>*Burris, </a:t>
            </a:r>
            <a:r>
              <a:rPr lang="en-AU" sz="1000" dirty="0" err="1" smtClean="0"/>
              <a:t>Drahos</a:t>
            </a:r>
            <a:r>
              <a:rPr lang="en-AU" sz="1000" dirty="0" smtClean="0"/>
              <a:t>, Shearing (2005)</a:t>
            </a:r>
            <a:endParaRPr lang="en-GB" dirty="0"/>
          </a:p>
        </p:txBody>
      </p:sp>
    </p:spTree>
    <p:extLst>
      <p:ext uri="{BB962C8B-B14F-4D97-AF65-F5344CB8AC3E}">
        <p14:creationId xmlns:p14="http://schemas.microsoft.com/office/powerpoint/2010/main" val="8888866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Government as an institution of governance</a:t>
            </a:r>
            <a:endParaRPr lang="en-AU" dirty="0"/>
          </a:p>
        </p:txBody>
      </p:sp>
      <p:sp>
        <p:nvSpPr>
          <p:cNvPr id="3" name="Content Placeholder 2"/>
          <p:cNvSpPr>
            <a:spLocks noGrp="1"/>
          </p:cNvSpPr>
          <p:nvPr>
            <p:ph idx="1"/>
          </p:nvPr>
        </p:nvSpPr>
        <p:spPr/>
        <p:txBody>
          <a:bodyPr>
            <a:normAutofit fontScale="92500" lnSpcReduction="10000"/>
          </a:bodyPr>
          <a:lstStyle/>
          <a:p>
            <a:r>
              <a:rPr lang="en-AU" dirty="0" smtClean="0"/>
              <a:t>Tribalism, feudalism, war </a:t>
            </a:r>
            <a:r>
              <a:rPr lang="en-AU" dirty="0" err="1" smtClean="0"/>
              <a:t>lordism</a:t>
            </a:r>
            <a:endParaRPr lang="en-AU" dirty="0" smtClean="0"/>
          </a:p>
          <a:p>
            <a:r>
              <a:rPr lang="en-AU" dirty="0" smtClean="0"/>
              <a:t>Early state: governance by divine right (kings, emperors and popes)</a:t>
            </a:r>
          </a:p>
          <a:p>
            <a:r>
              <a:rPr lang="en-AU" dirty="0" smtClean="0"/>
              <a:t>Modern state: representative government (electoral democracy) operating within a wider field of power and accountability</a:t>
            </a:r>
          </a:p>
          <a:p>
            <a:pPr lvl="1"/>
            <a:r>
              <a:rPr lang="en-AU" dirty="0" smtClean="0"/>
              <a:t>pluralism </a:t>
            </a:r>
          </a:p>
          <a:p>
            <a:pPr lvl="1"/>
            <a:r>
              <a:rPr lang="en-AU" dirty="0" smtClean="0"/>
              <a:t>Marxism</a:t>
            </a:r>
          </a:p>
          <a:p>
            <a:r>
              <a:rPr lang="en-AU" dirty="0" smtClean="0"/>
              <a:t>Globalisation (beyond the state)</a:t>
            </a:r>
          </a:p>
          <a:p>
            <a:pPr lvl="1"/>
            <a:r>
              <a:rPr lang="en-AU" dirty="0" smtClean="0"/>
              <a:t>from international diplomacy (war, negotiations, treaties)</a:t>
            </a:r>
          </a:p>
          <a:p>
            <a:pPr lvl="1"/>
            <a:r>
              <a:rPr lang="en-AU" dirty="0"/>
              <a:t>t</a:t>
            </a:r>
            <a:r>
              <a:rPr lang="en-AU" dirty="0" smtClean="0"/>
              <a:t>o global ‘governance’ (intergovernmental organisations plus)</a:t>
            </a:r>
          </a:p>
        </p:txBody>
      </p:sp>
    </p:spTree>
    <p:extLst>
      <p:ext uri="{BB962C8B-B14F-4D97-AF65-F5344CB8AC3E}">
        <p14:creationId xmlns:p14="http://schemas.microsoft.com/office/powerpoint/2010/main" val="35325235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F5BD453-8203-43B6-9906-93F9CF1A4CAA}" type="slidenum">
              <a:rPr lang="en-US"/>
              <a:pPr/>
              <a:t>7</a:t>
            </a:fld>
            <a:endParaRPr lang="en-US"/>
          </a:p>
        </p:txBody>
      </p:sp>
      <p:sp>
        <p:nvSpPr>
          <p:cNvPr id="344066" name="Rectangle 2"/>
          <p:cNvSpPr>
            <a:spLocks noGrp="1" noChangeArrowheads="1"/>
          </p:cNvSpPr>
          <p:nvPr>
            <p:ph type="title"/>
          </p:nvPr>
        </p:nvSpPr>
        <p:spPr>
          <a:xfrm>
            <a:off x="323850" y="188913"/>
            <a:ext cx="8604250" cy="1295400"/>
          </a:xfrm>
        </p:spPr>
        <p:txBody>
          <a:bodyPr>
            <a:normAutofit/>
          </a:bodyPr>
          <a:lstStyle/>
          <a:p>
            <a:r>
              <a:rPr lang="en-AU" sz="3600" dirty="0" smtClean="0"/>
              <a:t>The structures and pressures of global governance</a:t>
            </a:r>
            <a:endParaRPr lang="en-AU" sz="3600" dirty="0"/>
          </a:p>
        </p:txBody>
      </p:sp>
      <p:sp>
        <p:nvSpPr>
          <p:cNvPr id="344067" name="Rectangle 3"/>
          <p:cNvSpPr>
            <a:spLocks noGrp="1" noChangeArrowheads="1"/>
          </p:cNvSpPr>
          <p:nvPr>
            <p:ph type="body" idx="1"/>
          </p:nvPr>
        </p:nvSpPr>
        <p:spPr>
          <a:xfrm>
            <a:off x="539750" y="1700213"/>
            <a:ext cx="8064500" cy="4824412"/>
          </a:xfrm>
        </p:spPr>
        <p:txBody>
          <a:bodyPr/>
          <a:lstStyle/>
          <a:p>
            <a:pPr>
              <a:lnSpc>
                <a:spcPct val="80000"/>
              </a:lnSpc>
            </a:pPr>
            <a:r>
              <a:rPr lang="en-AU" sz="3100" dirty="0"/>
              <a:t>Formal regulatory structures: multilateral institutions and </a:t>
            </a:r>
            <a:r>
              <a:rPr lang="en-AU" sz="3100" dirty="0" smtClean="0"/>
              <a:t>agreements</a:t>
            </a:r>
            <a:endParaRPr lang="en-AU" sz="3100" dirty="0"/>
          </a:p>
          <a:p>
            <a:pPr>
              <a:lnSpc>
                <a:spcPct val="80000"/>
              </a:lnSpc>
            </a:pPr>
            <a:r>
              <a:rPr lang="en-AU" sz="3100" dirty="0"/>
              <a:t>Empires, big powers and nation-states</a:t>
            </a:r>
          </a:p>
          <a:p>
            <a:pPr>
              <a:lnSpc>
                <a:spcPct val="80000"/>
              </a:lnSpc>
            </a:pPr>
            <a:r>
              <a:rPr lang="en-AU" sz="3100" dirty="0" smtClean="0"/>
              <a:t>Institutions which mediate market discipline</a:t>
            </a:r>
            <a:endParaRPr lang="en-AU" sz="3100" dirty="0"/>
          </a:p>
          <a:p>
            <a:pPr>
              <a:lnSpc>
                <a:spcPct val="80000"/>
              </a:lnSpc>
            </a:pPr>
            <a:r>
              <a:rPr lang="en-AU" sz="3100" dirty="0"/>
              <a:t>Transnational corporations (and peak bodies)</a:t>
            </a:r>
          </a:p>
          <a:p>
            <a:pPr>
              <a:lnSpc>
                <a:spcPct val="80000"/>
              </a:lnSpc>
            </a:pPr>
            <a:r>
              <a:rPr lang="en-AU" sz="3100" dirty="0"/>
              <a:t>Classes, constituencies and social movements</a:t>
            </a:r>
          </a:p>
          <a:p>
            <a:pPr>
              <a:lnSpc>
                <a:spcPct val="80000"/>
              </a:lnSpc>
            </a:pPr>
            <a:r>
              <a:rPr lang="en-AU" altLang="zh-CN" sz="3100" dirty="0" smtClean="0">
                <a:ea typeface="SimSun" pitchFamily="2" charset="-122"/>
              </a:rPr>
              <a:t>Institutions which mediate the creation and flow of information</a:t>
            </a:r>
            <a:r>
              <a:rPr lang="en-AU" altLang="zh-CN" sz="3100" dirty="0">
                <a:ea typeface="SimSun" pitchFamily="2" charset="-122"/>
              </a:rPr>
              <a:t>, </a:t>
            </a:r>
            <a:r>
              <a:rPr lang="en-AU" altLang="zh-CN" sz="3100" dirty="0" smtClean="0">
                <a:ea typeface="SimSun" pitchFamily="2" charset="-122"/>
              </a:rPr>
              <a:t>knowledge and ideology</a:t>
            </a:r>
            <a:endParaRPr lang="en-AU" sz="3100" dirty="0"/>
          </a:p>
        </p:txBody>
      </p:sp>
    </p:spTree>
    <p:extLst>
      <p:ext uri="{BB962C8B-B14F-4D97-AF65-F5344CB8AC3E}">
        <p14:creationId xmlns:p14="http://schemas.microsoft.com/office/powerpoint/2010/main" val="5235573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mtClean="0"/>
              <a:t>Global health governance</a:t>
            </a:r>
            <a:endParaRPr lang="en-AU" smtClean="0"/>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AU" dirty="0" smtClean="0"/>
              <a:t>Health as a semi-autonomous domain of governance?</a:t>
            </a:r>
          </a:p>
          <a:p>
            <a:pPr lvl="1" eaLnBrk="1" fontAlgn="auto" hangingPunct="1">
              <a:spcAft>
                <a:spcPts val="0"/>
              </a:spcAft>
              <a:buFont typeface="Arial" pitchFamily="34" charset="0"/>
              <a:buChar char="–"/>
              <a:defRPr/>
            </a:pPr>
            <a:r>
              <a:rPr lang="en-AU" dirty="0" smtClean="0"/>
              <a:t>WHO (IHRs, FCTC, IMCI), UNICEF, UNAIDS, etc</a:t>
            </a:r>
          </a:p>
          <a:p>
            <a:pPr lvl="1" eaLnBrk="1" fontAlgn="auto" hangingPunct="1">
              <a:spcAft>
                <a:spcPts val="0"/>
              </a:spcAft>
              <a:buFont typeface="Arial" pitchFamily="34" charset="0"/>
              <a:buChar char="–"/>
              <a:defRPr/>
            </a:pPr>
            <a:r>
              <a:rPr lang="en-AU" dirty="0" smtClean="0"/>
              <a:t>international ‘development assistance for health’ (DAH) industry</a:t>
            </a:r>
          </a:p>
          <a:p>
            <a:pPr lvl="2" eaLnBrk="1" fontAlgn="auto" hangingPunct="1">
              <a:spcAft>
                <a:spcPts val="0"/>
              </a:spcAft>
              <a:buFont typeface="Arial" pitchFamily="34" charset="0"/>
              <a:buChar char="–"/>
              <a:defRPr/>
            </a:pPr>
            <a:r>
              <a:rPr lang="en-AU" dirty="0" smtClean="0"/>
              <a:t>GPPPs, big </a:t>
            </a:r>
            <a:r>
              <a:rPr lang="en-AU" dirty="0" err="1" smtClean="0"/>
              <a:t>pharma</a:t>
            </a:r>
            <a:r>
              <a:rPr lang="en-AU" dirty="0" smtClean="0"/>
              <a:t>, private and bilateral donors and OECD DAC</a:t>
            </a:r>
          </a:p>
          <a:p>
            <a:pPr eaLnBrk="1" fontAlgn="auto" hangingPunct="1">
              <a:spcAft>
                <a:spcPts val="0"/>
              </a:spcAft>
              <a:buFont typeface="Arial" pitchFamily="34" charset="0"/>
              <a:buChar char="•"/>
              <a:defRPr/>
            </a:pPr>
            <a:r>
              <a:rPr lang="en-AU" dirty="0" smtClean="0"/>
              <a:t>Health as a sub-domain of global economic governance?</a:t>
            </a:r>
          </a:p>
          <a:p>
            <a:pPr lvl="1" eaLnBrk="1" fontAlgn="auto" hangingPunct="1">
              <a:spcAft>
                <a:spcPts val="0"/>
              </a:spcAft>
              <a:buFont typeface="Arial" pitchFamily="34" charset="0"/>
              <a:buChar char="–"/>
              <a:defRPr/>
            </a:pPr>
            <a:r>
              <a:rPr lang="en-AU" dirty="0" smtClean="0"/>
              <a:t>role of big powers in containing the role of WHO (and of the WHA) and </a:t>
            </a:r>
            <a:r>
              <a:rPr lang="en-AU" dirty="0" err="1" smtClean="0"/>
              <a:t>preferencing</a:t>
            </a:r>
            <a:r>
              <a:rPr lang="en-AU" dirty="0" smtClean="0"/>
              <a:t> the GPPPs</a:t>
            </a:r>
          </a:p>
          <a:p>
            <a:pPr lvl="1" eaLnBrk="1" fontAlgn="auto" hangingPunct="1">
              <a:spcAft>
                <a:spcPts val="0"/>
              </a:spcAft>
              <a:buFont typeface="Arial" pitchFamily="34" charset="0"/>
              <a:buChar char="–"/>
              <a:defRPr/>
            </a:pPr>
            <a:r>
              <a:rPr lang="en-AU" dirty="0" smtClean="0"/>
              <a:t>role of IMF in structural adjustment (including currency crises as well as debt)</a:t>
            </a:r>
          </a:p>
          <a:p>
            <a:pPr lvl="1" eaLnBrk="1" fontAlgn="auto" hangingPunct="1">
              <a:spcAft>
                <a:spcPts val="0"/>
              </a:spcAft>
              <a:buFont typeface="Arial" pitchFamily="34" charset="0"/>
              <a:buChar char="–"/>
              <a:defRPr/>
            </a:pPr>
            <a:r>
              <a:rPr lang="en-AU" dirty="0" smtClean="0"/>
              <a:t>role of WTO and bilateral/regional trade agreements in shaping the structural determinants of health </a:t>
            </a:r>
          </a:p>
          <a:p>
            <a:pPr lvl="1" eaLnBrk="1" fontAlgn="auto" hangingPunct="1">
              <a:spcAft>
                <a:spcPts val="0"/>
              </a:spcAft>
              <a:buFont typeface="Arial" pitchFamily="34" charset="0"/>
              <a:buChar char="–"/>
              <a:defRPr/>
            </a:pPr>
            <a:r>
              <a:rPr lang="en-AU" dirty="0" smtClean="0"/>
              <a:t>role of ‘DAH’ in legitimating neoliberal globalisation</a:t>
            </a:r>
          </a:p>
        </p:txBody>
      </p:sp>
    </p:spTree>
    <p:extLst>
      <p:ext uri="{BB962C8B-B14F-4D97-AF65-F5344CB8AC3E}">
        <p14:creationId xmlns:p14="http://schemas.microsoft.com/office/powerpoint/2010/main" val="20357633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p:txBody>
          <a:bodyPr/>
          <a:lstStyle/>
          <a:p>
            <a:r>
              <a:rPr lang="en-US" altLang="en-US" sz="4000" dirty="0" smtClean="0"/>
              <a:t>Global economic governance and global health</a:t>
            </a:r>
            <a:endParaRPr lang="en-AU" altLang="en-US" sz="4000" dirty="0"/>
          </a:p>
        </p:txBody>
      </p:sp>
      <p:sp>
        <p:nvSpPr>
          <p:cNvPr id="200707" name="Rectangle 3"/>
          <p:cNvSpPr>
            <a:spLocks noGrp="1" noChangeArrowheads="1"/>
          </p:cNvSpPr>
          <p:nvPr>
            <p:ph type="body" idx="1"/>
          </p:nvPr>
        </p:nvSpPr>
        <p:spPr>
          <a:xfrm>
            <a:off x="301625" y="1676400"/>
            <a:ext cx="8540750" cy="4953000"/>
          </a:xfrm>
        </p:spPr>
        <p:txBody>
          <a:bodyPr>
            <a:normAutofit/>
          </a:bodyPr>
          <a:lstStyle/>
          <a:p>
            <a:pPr>
              <a:lnSpc>
                <a:spcPct val="90000"/>
              </a:lnSpc>
            </a:pPr>
            <a:r>
              <a:rPr lang="en-US" altLang="en-US" sz="2800" dirty="0"/>
              <a:t>SAPs and nutrition</a:t>
            </a:r>
          </a:p>
          <a:p>
            <a:pPr>
              <a:lnSpc>
                <a:spcPct val="90000"/>
              </a:lnSpc>
            </a:pPr>
            <a:r>
              <a:rPr lang="en-US" altLang="en-US" sz="2800" dirty="0"/>
              <a:t>TRIPS and access to </a:t>
            </a:r>
            <a:r>
              <a:rPr lang="en-US" altLang="en-US" sz="2800" dirty="0" smtClean="0"/>
              <a:t>drugs (market failure)</a:t>
            </a:r>
            <a:endParaRPr lang="en-US" altLang="en-US" sz="2800" dirty="0"/>
          </a:p>
          <a:p>
            <a:pPr>
              <a:lnSpc>
                <a:spcPct val="90000"/>
              </a:lnSpc>
            </a:pPr>
            <a:r>
              <a:rPr lang="en-US" altLang="en-US" sz="2800" dirty="0" smtClean="0"/>
              <a:t>GATS, health insurance and </a:t>
            </a:r>
            <a:r>
              <a:rPr lang="en-US" altLang="en-US" dirty="0" err="1" smtClean="0"/>
              <a:t>privatisation</a:t>
            </a:r>
            <a:endParaRPr lang="en-US" altLang="en-US" dirty="0"/>
          </a:p>
          <a:p>
            <a:pPr>
              <a:lnSpc>
                <a:spcPct val="90000"/>
              </a:lnSpc>
            </a:pPr>
            <a:r>
              <a:rPr lang="en-US" altLang="en-US" sz="2800" dirty="0" smtClean="0"/>
              <a:t>Global economic integration and the exploitation of </a:t>
            </a:r>
            <a:r>
              <a:rPr lang="en-US" altLang="en-US" sz="2800" dirty="0" err="1" smtClean="0"/>
              <a:t>labour</a:t>
            </a:r>
            <a:endParaRPr lang="en-US" altLang="en-US" sz="2800" dirty="0"/>
          </a:p>
          <a:p>
            <a:pPr>
              <a:lnSpc>
                <a:spcPct val="90000"/>
              </a:lnSpc>
            </a:pPr>
            <a:r>
              <a:rPr lang="en-US" altLang="en-US" dirty="0" smtClean="0"/>
              <a:t>Low tax extortion and fiscal crisis</a:t>
            </a:r>
            <a:endParaRPr lang="en-US" altLang="en-US" sz="2800" dirty="0" smtClean="0"/>
          </a:p>
          <a:p>
            <a:pPr>
              <a:lnSpc>
                <a:spcPct val="90000"/>
              </a:lnSpc>
            </a:pPr>
            <a:r>
              <a:rPr lang="en-US" altLang="en-US" sz="2800" dirty="0" err="1" smtClean="0"/>
              <a:t>AoA</a:t>
            </a:r>
            <a:r>
              <a:rPr lang="en-US" altLang="en-US" sz="2800" dirty="0" smtClean="0"/>
              <a:t> </a:t>
            </a:r>
            <a:r>
              <a:rPr lang="en-US" altLang="en-US" sz="2800" dirty="0"/>
              <a:t>and small farmers’ loss of livelihood (and health consequences)</a:t>
            </a:r>
          </a:p>
          <a:p>
            <a:pPr>
              <a:lnSpc>
                <a:spcPct val="90000"/>
              </a:lnSpc>
            </a:pPr>
            <a:r>
              <a:rPr lang="en-US" altLang="en-US" sz="2800" dirty="0" smtClean="0"/>
              <a:t>Global </a:t>
            </a:r>
            <a:r>
              <a:rPr lang="en-US" altLang="en-US" sz="2800" dirty="0"/>
              <a:t>financial collapse and </a:t>
            </a:r>
            <a:r>
              <a:rPr lang="en-US" altLang="en-US" sz="2800" dirty="0" smtClean="0"/>
              <a:t>austerity / </a:t>
            </a:r>
            <a:r>
              <a:rPr lang="en-US" altLang="en-US" sz="2800" dirty="0" err="1" smtClean="0"/>
              <a:t>precarity</a:t>
            </a:r>
            <a:endParaRPr lang="en-US" altLang="en-US" sz="2800" dirty="0" smtClean="0"/>
          </a:p>
          <a:p>
            <a:pPr>
              <a:lnSpc>
                <a:spcPct val="90000"/>
              </a:lnSpc>
            </a:pPr>
            <a:r>
              <a:rPr lang="en-US" altLang="en-US" dirty="0" smtClean="0"/>
              <a:t>Global warming</a:t>
            </a:r>
            <a:endParaRPr lang="en-US" altLang="en-US" sz="2800" dirty="0"/>
          </a:p>
        </p:txBody>
      </p:sp>
    </p:spTree>
    <p:extLst>
      <p:ext uri="{BB962C8B-B14F-4D97-AF65-F5344CB8AC3E}">
        <p14:creationId xmlns:p14="http://schemas.microsoft.com/office/powerpoint/2010/main" val="19004905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1989</TotalTime>
  <Words>10204</Words>
  <Application>Microsoft Office PowerPoint</Application>
  <PresentationFormat>On-screen Show (4:3)</PresentationFormat>
  <Paragraphs>529</Paragraphs>
  <Slides>26</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宋体</vt:lpstr>
      <vt:lpstr>宋体</vt:lpstr>
      <vt:lpstr>Arial</vt:lpstr>
      <vt:lpstr>Calibri</vt:lpstr>
      <vt:lpstr>Calibri Light</vt:lpstr>
      <vt:lpstr>Office Theme</vt:lpstr>
      <vt:lpstr>Global Governance for Health</vt:lpstr>
      <vt:lpstr>Outline</vt:lpstr>
      <vt:lpstr>We face an ongoing global health crisis</vt:lpstr>
      <vt:lpstr>The crisis in global health has been curated by the current regime of global governance including global health governance</vt:lpstr>
      <vt:lpstr>Terminology</vt:lpstr>
      <vt:lpstr>Government as an institution of governance</vt:lpstr>
      <vt:lpstr>The structures and pressures of global governance</vt:lpstr>
      <vt:lpstr>Global health governance</vt:lpstr>
      <vt:lpstr>Global economic governance and global health</vt:lpstr>
      <vt:lpstr>The global health crisis arises in part from the instabilities of the globalised economy and the disciplines imposed through the structures of global economic governance in order to manage those instabilities</vt:lpstr>
      <vt:lpstr>The crisis of over-production</vt:lpstr>
      <vt:lpstr>The corporate response to reduced profitability</vt:lpstr>
      <vt:lpstr>The neoliberal policy package for managing the crisis</vt:lpstr>
      <vt:lpstr> The crisis of over-accumulation</vt:lpstr>
      <vt:lpstr>Tracing the influence of the neoliberal policy imperative on global health governance</vt:lpstr>
      <vt:lpstr>The global economy since WW2</vt:lpstr>
      <vt:lpstr>From Bretton Woods to ‘Investing in Health’ (1944-93)</vt:lpstr>
      <vt:lpstr>WTO to Iraq (1995 - 2003)</vt:lpstr>
      <vt:lpstr>The crisis deepens (2003-2018)</vt:lpstr>
      <vt:lpstr>“Another world is possible”</vt:lpstr>
      <vt:lpstr>The (contested) neoliberal agenda</vt:lpstr>
      <vt:lpstr>Alternatives to neoliberalism</vt:lpstr>
      <vt:lpstr>Learning from experience</vt:lpstr>
      <vt:lpstr>Lessons from case studies</vt:lpstr>
      <vt:lpstr>PHM’s critical engagement with global health governance</vt:lpstr>
      <vt:lpstr>WHO Watch</vt:lpstr>
    </vt:vector>
  </TitlesOfParts>
  <Company>La Trobe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Governance for Health</dc:title>
  <dc:creator>David Legge</dc:creator>
  <cp:lastModifiedBy>David Legge</cp:lastModifiedBy>
  <cp:revision>55</cp:revision>
  <dcterms:created xsi:type="dcterms:W3CDTF">2018-11-04T00:02:02Z</dcterms:created>
  <dcterms:modified xsi:type="dcterms:W3CDTF">2018-11-25T01:37:54Z</dcterms:modified>
</cp:coreProperties>
</file>