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notesSlides/notesSlide38.xml" ContentType="application/vnd.openxmlformats-officedocument.presentationml.notesSlide+xml"/>
  <Override PartName="/ppt/notesSlides/notesSlide49.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Override PartName="/ppt/notesSlides/notesSlide45.xml" ContentType="application/vnd.openxmlformats-officedocument.presentationml.notesSlide+xml"/>
  <Override PartName="/ppt/notesSlides/notesSlide56.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4.xml" ContentType="application/vnd.openxmlformats-officedocument.presentationml.slideLayout+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20.xml" ContentType="application/vnd.openxmlformats-officedocument.presentationml.slideLayout+xml"/>
  <Override PartName="/ppt/notesSlides/notesSlide23.xml" ContentType="application/vnd.openxmlformats-officedocument.presentationml.notesSlide+xml"/>
  <Override PartName="/ppt/notesSlides/notesSlide41.xml" ContentType="application/vnd.openxmlformats-officedocument.presentationml.notesSlide+xml"/>
  <Override PartName="/ppt/notesSlides/notesSlide52.xml" ContentType="application/vnd.openxmlformats-officedocument.presentationml.notesSlide+xml"/>
  <Override PartName="/ppt/notesSlides/notesSlide12.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Default Extension="doc" ContentType="application/msword"/>
  <Override PartName="/ppt/slides/slide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notesSlides/notesSlide3.xml" ContentType="application/vnd.openxmlformats-officedocument.presentationml.notesSlide+xml"/>
  <Override PartName="/ppt/slides/slide26.xml" ContentType="application/vnd.openxmlformats-officedocument.presentationml.slide+xml"/>
  <Override PartName="/ppt/slides/slide37.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18.xml" ContentType="application/vnd.openxmlformats-officedocument.presentationml.slideLayout+xml"/>
  <Override PartName="/ppt/theme/theme2.xml" ContentType="application/vnd.openxmlformats-officedocument.theme+xml"/>
  <Override PartName="/ppt/notesSlides/notesSlide39.xml" ContentType="application/vnd.openxmlformats-officedocument.presentationml.notesSlide+xml"/>
  <Override PartName="/ppt/notesSlides/notesSlide57.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33.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Override PartName="/ppt/slideLayouts/slideLayout25.xml" ContentType="application/vnd.openxmlformats-officedocument.presentationml.slideLayout+xml"/>
  <Override PartName="/ppt/notesSlides/notesSlide17.xml" ContentType="application/vnd.openxmlformats-officedocument.presentationml.notesSlide+xml"/>
  <Default Extension="emf" ContentType="image/x-emf"/>
  <Override PartName="/ppt/notesSlides/notesSlide28.xml" ContentType="application/vnd.openxmlformats-officedocument.presentationml.notesSlide+xml"/>
  <Override PartName="/ppt/notesSlides/notesSlide46.xml" ContentType="application/vnd.openxmlformats-officedocument.presentationml.notesSlide+xml"/>
  <Override PartName="/ppt/presentation.xml" ContentType="application/vnd.openxmlformats-officedocument.presentationml.presentation.main+xml"/>
  <Override PartName="/ppt/slides/slide22.xml" ContentType="application/vnd.openxmlformats-officedocument.presentationml.slide+xml"/>
  <Override PartName="/ppt/slides/slide51.xml" ContentType="application/vnd.openxmlformats-officedocument.presentationml.slide+xml"/>
  <Override PartName="/ppt/slideLayouts/slideLayout14.xml" ContentType="application/vnd.openxmlformats-officedocument.presentationml.slideLayout+xml"/>
  <Override PartName="/ppt/notesSlides/notesSlide24.xml" ContentType="application/vnd.openxmlformats-officedocument.presentationml.notesSlide+xml"/>
  <Override PartName="/ppt/notesSlides/notesSlide35.xml" ContentType="application/vnd.openxmlformats-officedocument.presentationml.notesSlide+xml"/>
  <Override PartName="/ppt/notesSlides/notesSlide53.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42.xml" ContentType="application/vnd.openxmlformats-officedocument.presentationml.notesSlide+xml"/>
  <Override PartName="/ppt/notesSlides/notesSlide51.xml" ContentType="application/vnd.openxmlformats-officedocument.presentationml.notesSlide+xml"/>
  <Override PartName="/ppt/notesSlides/notesSlide60.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Default Extension="vml" ContentType="application/vnd.openxmlformats-officedocument.vmlDrawing"/>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notesSlides/notesSlide47.xml" ContentType="application/vnd.openxmlformats-officedocument.presentationml.notesSlide+xml"/>
  <Override PartName="/ppt/notesSlides/notesSlide58.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Layouts/slideLayout15.xml" ContentType="application/vnd.openxmlformats-officedocument.presentationml.slideLayout+xml"/>
  <Override PartName="/ppt/notesSlides/notesSlide18.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Layouts/slideLayout22.xml" ContentType="application/vnd.openxmlformats-officedocument.presentationml.slideLayout+xml"/>
  <Override PartName="/ppt/notesSlides/notesSlide25.xml" ContentType="application/vnd.openxmlformats-officedocument.presentationml.notesSlide+xml"/>
  <Override PartName="/ppt/notesSlides/notesSlide43.xml" ContentType="application/vnd.openxmlformats-officedocument.presentationml.notesSlide+xml"/>
  <Override PartName="/ppt/notesSlides/notesSlide54.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32.xml" ContentType="application/vnd.openxmlformats-officedocument.presentationml.notesSlide+xml"/>
  <Override PartName="/ppt/notesSlides/notesSlide61.xml" ContentType="application/vnd.openxmlformats-officedocument.presentationml.notesSlide+xml"/>
  <Override PartName="/ppt/notesSlides/notesSlide9.xml" ContentType="application/vnd.openxmlformats-officedocument.presentationml.notesSlide+xml"/>
  <Override PartName="/ppt/notesSlides/notesSlide21.xml" ContentType="application/vnd.openxmlformats-officedocument.presentationml.notesSlide+xml"/>
  <Override PartName="/ppt/notesSlides/notesSlide50.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Masters/slideMaster2.xml" ContentType="application/vnd.openxmlformats-officedocument.presentationml.slideMaster+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notesSlides/notesSlide1.xml" ContentType="application/vnd.openxmlformats-officedocument.presentationml.notesSlide+xml"/>
  <Override PartName="/ppt/notesSlides/notesSlide59.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Layouts/slideLayout5.xml" ContentType="application/vnd.openxmlformats-officedocument.presentationml.slideLayout+xml"/>
  <Override PartName="/ppt/notesSlides/notesSlide19.xml" ContentType="application/vnd.openxmlformats-officedocument.presentationml.notesSlide+xml"/>
  <Override PartName="/ppt/notesSlides/notesSlide48.xml" ContentType="application/vnd.openxmlformats-officedocument.presentationml.notesSlide+xml"/>
  <Override PartName="/ppt/slides/slide24.xml" ContentType="application/vnd.openxmlformats-officedocument.presentationml.slide+xml"/>
  <Override PartName="/ppt/slides/slide35.xml" ContentType="application/vnd.openxmlformats-officedocument.presentationml.slide+xml"/>
  <Override PartName="/ppt/slides/slide53.xml" ContentType="application/vnd.openxmlformats-officedocument.presentationml.slide+xml"/>
  <Override PartName="/ppt/slideLayouts/slideLayout16.xml" ContentType="application/vnd.openxmlformats-officedocument.presentationml.slideLayout+xml"/>
  <Override PartName="/ppt/notesSlides/notesSlide37.xml" ContentType="application/vnd.openxmlformats-officedocument.presentationml.notesSlide+xml"/>
  <Override PartName="/ppt/notesSlides/notesSlide55.xml" ContentType="application/vnd.openxmlformats-officedocument.presentationml.notesSlide+xml"/>
  <Default Extension="jpeg" ContentType="image/jpeg"/>
  <Override PartName="/ppt/slides/slide13.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slideLayouts/slideLayout23.xml" ContentType="application/vnd.openxmlformats-officedocument.presentationml.slideLayout+xml"/>
  <Override PartName="/ppt/notesSlides/notesSlide15.xml" ContentType="application/vnd.openxmlformats-officedocument.presentationml.notesSlide+xml"/>
  <Override PartName="/ppt/notesSlides/notesSlide26.xml" ContentType="application/vnd.openxmlformats-officedocument.presentationml.notesSlide+xml"/>
  <Override PartName="/ppt/notesSlides/notesSlide44.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 id="2147483695" r:id="rId2"/>
  </p:sldMasterIdLst>
  <p:notesMasterIdLst>
    <p:notesMasterId r:id="rId64"/>
  </p:notesMasterIdLst>
  <p:sldIdLst>
    <p:sldId id="256" r:id="rId3"/>
    <p:sldId id="258" r:id="rId4"/>
    <p:sldId id="259" r:id="rId5"/>
    <p:sldId id="299" r:id="rId6"/>
    <p:sldId id="300" r:id="rId7"/>
    <p:sldId id="302" r:id="rId8"/>
    <p:sldId id="304" r:id="rId9"/>
    <p:sldId id="260" r:id="rId10"/>
    <p:sldId id="303" r:id="rId11"/>
    <p:sldId id="306" r:id="rId12"/>
    <p:sldId id="262" r:id="rId13"/>
    <p:sldId id="261" r:id="rId14"/>
    <p:sldId id="263" r:id="rId15"/>
    <p:sldId id="264" r:id="rId16"/>
    <p:sldId id="265" r:id="rId17"/>
    <p:sldId id="266" r:id="rId18"/>
    <p:sldId id="267" r:id="rId19"/>
    <p:sldId id="268" r:id="rId20"/>
    <p:sldId id="307" r:id="rId21"/>
    <p:sldId id="270" r:id="rId22"/>
    <p:sldId id="305" r:id="rId23"/>
    <p:sldId id="308" r:id="rId24"/>
    <p:sldId id="272" r:id="rId25"/>
    <p:sldId id="273" r:id="rId26"/>
    <p:sldId id="274" r:id="rId27"/>
    <p:sldId id="276" r:id="rId28"/>
    <p:sldId id="277" r:id="rId29"/>
    <p:sldId id="278" r:id="rId30"/>
    <p:sldId id="291" r:id="rId31"/>
    <p:sldId id="292" r:id="rId32"/>
    <p:sldId id="293" r:id="rId33"/>
    <p:sldId id="294" r:id="rId34"/>
    <p:sldId id="295" r:id="rId35"/>
    <p:sldId id="312" r:id="rId36"/>
    <p:sldId id="313" r:id="rId37"/>
    <p:sldId id="314" r:id="rId38"/>
    <p:sldId id="315" r:id="rId39"/>
    <p:sldId id="316" r:id="rId40"/>
    <p:sldId id="317" r:id="rId41"/>
    <p:sldId id="318" r:id="rId42"/>
    <p:sldId id="319" r:id="rId43"/>
    <p:sldId id="320" r:id="rId44"/>
    <p:sldId id="321" r:id="rId45"/>
    <p:sldId id="322" r:id="rId46"/>
    <p:sldId id="323" r:id="rId47"/>
    <p:sldId id="324" r:id="rId48"/>
    <p:sldId id="325" r:id="rId49"/>
    <p:sldId id="326" r:id="rId50"/>
    <p:sldId id="340" r:id="rId51"/>
    <p:sldId id="281" r:id="rId52"/>
    <p:sldId id="328" r:id="rId53"/>
    <p:sldId id="329" r:id="rId54"/>
    <p:sldId id="330" r:id="rId55"/>
    <p:sldId id="331" r:id="rId56"/>
    <p:sldId id="332" r:id="rId57"/>
    <p:sldId id="333" r:id="rId58"/>
    <p:sldId id="334" r:id="rId59"/>
    <p:sldId id="335" r:id="rId60"/>
    <p:sldId id="336" r:id="rId61"/>
    <p:sldId id="337" r:id="rId62"/>
    <p:sldId id="338" r:id="rId63"/>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entury Gothic" pitchFamily="34" charset="0"/>
        <a:ea typeface="+mn-ea"/>
        <a:cs typeface="+mn-cs"/>
      </a:defRPr>
    </a:lvl1pPr>
    <a:lvl2pPr marL="457200" algn="l" rtl="0" fontAlgn="base">
      <a:spcBef>
        <a:spcPct val="0"/>
      </a:spcBef>
      <a:spcAft>
        <a:spcPct val="0"/>
      </a:spcAft>
      <a:defRPr kern="1200">
        <a:solidFill>
          <a:schemeClr val="tx1"/>
        </a:solidFill>
        <a:latin typeface="Century Gothic" pitchFamily="34" charset="0"/>
        <a:ea typeface="+mn-ea"/>
        <a:cs typeface="+mn-cs"/>
      </a:defRPr>
    </a:lvl2pPr>
    <a:lvl3pPr marL="914400" algn="l" rtl="0" fontAlgn="base">
      <a:spcBef>
        <a:spcPct val="0"/>
      </a:spcBef>
      <a:spcAft>
        <a:spcPct val="0"/>
      </a:spcAft>
      <a:defRPr kern="1200">
        <a:solidFill>
          <a:schemeClr val="tx1"/>
        </a:solidFill>
        <a:latin typeface="Century Gothic" pitchFamily="34" charset="0"/>
        <a:ea typeface="+mn-ea"/>
        <a:cs typeface="+mn-cs"/>
      </a:defRPr>
    </a:lvl3pPr>
    <a:lvl4pPr marL="1371600" algn="l" rtl="0" fontAlgn="base">
      <a:spcBef>
        <a:spcPct val="0"/>
      </a:spcBef>
      <a:spcAft>
        <a:spcPct val="0"/>
      </a:spcAft>
      <a:defRPr kern="1200">
        <a:solidFill>
          <a:schemeClr val="tx1"/>
        </a:solidFill>
        <a:latin typeface="Century Gothic" pitchFamily="34" charset="0"/>
        <a:ea typeface="+mn-ea"/>
        <a:cs typeface="+mn-cs"/>
      </a:defRPr>
    </a:lvl4pPr>
    <a:lvl5pPr marL="1828800" algn="l" rtl="0" fontAlgn="base">
      <a:spcBef>
        <a:spcPct val="0"/>
      </a:spcBef>
      <a:spcAft>
        <a:spcPct val="0"/>
      </a:spcAft>
      <a:defRPr kern="1200">
        <a:solidFill>
          <a:schemeClr val="tx1"/>
        </a:solidFill>
        <a:latin typeface="Century Gothic" pitchFamily="34" charset="0"/>
        <a:ea typeface="+mn-ea"/>
        <a:cs typeface="+mn-cs"/>
      </a:defRPr>
    </a:lvl5pPr>
    <a:lvl6pPr marL="2286000" algn="l" defTabSz="914400" rtl="0" eaLnBrk="1" latinLnBrk="0" hangingPunct="1">
      <a:defRPr kern="1200">
        <a:solidFill>
          <a:schemeClr val="tx1"/>
        </a:solidFill>
        <a:latin typeface="Century Gothic" pitchFamily="34" charset="0"/>
        <a:ea typeface="+mn-ea"/>
        <a:cs typeface="+mn-cs"/>
      </a:defRPr>
    </a:lvl6pPr>
    <a:lvl7pPr marL="2743200" algn="l" defTabSz="914400" rtl="0" eaLnBrk="1" latinLnBrk="0" hangingPunct="1">
      <a:defRPr kern="1200">
        <a:solidFill>
          <a:schemeClr val="tx1"/>
        </a:solidFill>
        <a:latin typeface="Century Gothic" pitchFamily="34" charset="0"/>
        <a:ea typeface="+mn-ea"/>
        <a:cs typeface="+mn-cs"/>
      </a:defRPr>
    </a:lvl7pPr>
    <a:lvl8pPr marL="3200400" algn="l" defTabSz="914400" rtl="0" eaLnBrk="1" latinLnBrk="0" hangingPunct="1">
      <a:defRPr kern="1200">
        <a:solidFill>
          <a:schemeClr val="tx1"/>
        </a:solidFill>
        <a:latin typeface="Century Gothic" pitchFamily="34" charset="0"/>
        <a:ea typeface="+mn-ea"/>
        <a:cs typeface="+mn-cs"/>
      </a:defRPr>
    </a:lvl8pPr>
    <a:lvl9pPr marL="3657600" algn="l" defTabSz="914400" rtl="0" eaLnBrk="1" latinLnBrk="0" hangingPunct="1">
      <a:defRPr kern="1200">
        <a:solidFill>
          <a:schemeClr val="tx1"/>
        </a:solidFill>
        <a:latin typeface="Century Gothic"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FFCC"/>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2017" autoAdjust="0"/>
  </p:normalViewPr>
  <p:slideViewPr>
    <p:cSldViewPr>
      <p:cViewPr varScale="1">
        <p:scale>
          <a:sx n="122" d="100"/>
          <a:sy n="122" d="100"/>
        </p:scale>
        <p:origin x="-1314" y="-9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slide" Target="slides/slide53.xml"/><Relationship Id="rId63" Type="http://schemas.openxmlformats.org/officeDocument/2006/relationships/slide" Target="slides/slide61.xml"/><Relationship Id="rId68" Type="http://schemas.openxmlformats.org/officeDocument/2006/relationships/tableStyles" Target="tableStyles.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66"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61" Type="http://schemas.openxmlformats.org/officeDocument/2006/relationships/slide" Target="slides/slide59.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notesMaster" Target="notesMasters/notesMaster1.xml"/><Relationship Id="rId8" Type="http://schemas.openxmlformats.org/officeDocument/2006/relationships/slide" Target="slides/slide6.xml"/><Relationship Id="rId51" Type="http://schemas.openxmlformats.org/officeDocument/2006/relationships/slide" Target="slides/slide49.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theme" Target="theme/theme1.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529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en-US"/>
          </a:p>
        </p:txBody>
      </p:sp>
      <p:sp>
        <p:nvSpPr>
          <p:cNvPr id="5529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en-US"/>
          </a:p>
        </p:txBody>
      </p:sp>
      <p:sp>
        <p:nvSpPr>
          <p:cNvPr id="55300"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5530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5530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en-US"/>
          </a:p>
        </p:txBody>
      </p:sp>
      <p:sp>
        <p:nvSpPr>
          <p:cNvPr id="5530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9ACA00D2-1349-4689-B4D4-6496625F1820}"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9336640-3DC5-4853-B999-56AA5354C40D}" type="slidenum">
              <a:rPr lang="en-US"/>
              <a:pPr/>
              <a:t>1</a:t>
            </a:fld>
            <a:endParaRPr lang="en-US"/>
          </a:p>
        </p:txBody>
      </p:sp>
      <p:sp>
        <p:nvSpPr>
          <p:cNvPr id="76802" name="Rectangle 2"/>
          <p:cNvSpPr>
            <a:spLocks noRot="1" noChangeArrowheads="1" noTextEdit="1"/>
          </p:cNvSpPr>
          <p:nvPr>
            <p:ph type="sldImg"/>
          </p:nvPr>
        </p:nvSpPr>
        <p:spPr>
          <a:ln/>
        </p:spPr>
      </p:sp>
      <p:sp>
        <p:nvSpPr>
          <p:cNvPr id="76803" name="Rectangle 3"/>
          <p:cNvSpPr>
            <a:spLocks noGrp="1" noChangeArrowheads="1"/>
          </p:cNvSpPr>
          <p:nvPr>
            <p:ph type="body" idx="1"/>
          </p:nvPr>
        </p:nvSpPr>
        <p:spPr/>
        <p:txBody>
          <a:bodyPr/>
          <a:lstStyle/>
          <a:p>
            <a:endParaRPr lang="es-E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334AB57-16DD-4054-987E-33342611B1F6}" type="slidenum">
              <a:rPr lang="en-US"/>
              <a:pPr/>
              <a:t>10</a:t>
            </a:fld>
            <a:endParaRPr lang="en-US"/>
          </a:p>
        </p:txBody>
      </p:sp>
      <p:sp>
        <p:nvSpPr>
          <p:cNvPr id="116738" name="Rectangle 2"/>
          <p:cNvSpPr>
            <a:spLocks noRot="1" noChangeArrowheads="1" noTextEdit="1"/>
          </p:cNvSpPr>
          <p:nvPr>
            <p:ph type="sldImg"/>
          </p:nvPr>
        </p:nvSpPr>
        <p:spPr>
          <a:ln/>
        </p:spPr>
      </p:sp>
      <p:sp>
        <p:nvSpPr>
          <p:cNvPr id="116739" name="Rectangle 3"/>
          <p:cNvSpPr>
            <a:spLocks noGrp="1" noChangeArrowheads="1"/>
          </p:cNvSpPr>
          <p:nvPr>
            <p:ph type="body" idx="1"/>
          </p:nvPr>
        </p:nvSpPr>
        <p:spPr/>
        <p:txBody>
          <a:bodyPr/>
          <a:lstStyle/>
          <a:p>
            <a:endParaRPr lang="es-E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7236C1F-39CC-42A9-8BEC-A8776D8C6156}" type="slidenum">
              <a:rPr lang="en-US"/>
              <a:pPr/>
              <a:t>11</a:t>
            </a:fld>
            <a:endParaRPr lang="en-US"/>
          </a:p>
        </p:txBody>
      </p:sp>
      <p:sp>
        <p:nvSpPr>
          <p:cNvPr id="87042" name="Rectangle 2"/>
          <p:cNvSpPr>
            <a:spLocks noRot="1" noChangeArrowheads="1" noTextEdit="1"/>
          </p:cNvSpPr>
          <p:nvPr>
            <p:ph type="sldImg"/>
          </p:nvPr>
        </p:nvSpPr>
        <p:spPr>
          <a:ln/>
        </p:spPr>
      </p:sp>
      <p:sp>
        <p:nvSpPr>
          <p:cNvPr id="87043" name="Rectangle 3"/>
          <p:cNvSpPr>
            <a:spLocks noGrp="1" noChangeArrowheads="1"/>
          </p:cNvSpPr>
          <p:nvPr>
            <p:ph type="body" idx="1"/>
          </p:nvPr>
        </p:nvSpPr>
        <p:spPr/>
        <p:txBody>
          <a:bodyPr/>
          <a:lstStyle/>
          <a:p>
            <a:endParaRPr lang="es-E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FD213C5-436F-4345-984D-D939320970DE}" type="slidenum">
              <a:rPr lang="en-US"/>
              <a:pPr/>
              <a:t>12</a:t>
            </a:fld>
            <a:endParaRPr lang="en-US"/>
          </a:p>
        </p:txBody>
      </p:sp>
      <p:sp>
        <p:nvSpPr>
          <p:cNvPr id="86018" name="Rectangle 2"/>
          <p:cNvSpPr>
            <a:spLocks noRot="1" noChangeArrowheads="1" noTextEdit="1"/>
          </p:cNvSpPr>
          <p:nvPr>
            <p:ph type="sldImg"/>
          </p:nvPr>
        </p:nvSpPr>
        <p:spPr>
          <a:ln/>
        </p:spPr>
      </p:sp>
      <p:sp>
        <p:nvSpPr>
          <p:cNvPr id="86019" name="Rectangle 3"/>
          <p:cNvSpPr>
            <a:spLocks noGrp="1" noChangeArrowheads="1"/>
          </p:cNvSpPr>
          <p:nvPr>
            <p:ph type="body" idx="1"/>
          </p:nvPr>
        </p:nvSpPr>
        <p:spPr/>
        <p:txBody>
          <a:bodyPr/>
          <a:lstStyle/>
          <a:p>
            <a:endParaRPr lang="es-E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5A315E3-162D-45A8-8BAA-3CE02420108F}" type="slidenum">
              <a:rPr lang="en-US"/>
              <a:pPr/>
              <a:t>13</a:t>
            </a:fld>
            <a:endParaRPr lang="en-US"/>
          </a:p>
        </p:txBody>
      </p:sp>
      <p:sp>
        <p:nvSpPr>
          <p:cNvPr id="88066" name="Rectangle 2"/>
          <p:cNvSpPr>
            <a:spLocks noRot="1" noChangeArrowheads="1" noTextEdit="1"/>
          </p:cNvSpPr>
          <p:nvPr>
            <p:ph type="sldImg"/>
          </p:nvPr>
        </p:nvSpPr>
        <p:spPr>
          <a:ln/>
        </p:spPr>
      </p:sp>
      <p:sp>
        <p:nvSpPr>
          <p:cNvPr id="88067" name="Rectangle 3"/>
          <p:cNvSpPr>
            <a:spLocks noGrp="1" noChangeArrowheads="1"/>
          </p:cNvSpPr>
          <p:nvPr>
            <p:ph type="body" idx="1"/>
          </p:nvPr>
        </p:nvSpPr>
        <p:spPr/>
        <p:txBody>
          <a:bodyPr/>
          <a:lstStyle/>
          <a:p>
            <a:endParaRPr lang="es-E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8443555-F75A-4808-B8AD-465A88A18200}" type="slidenum">
              <a:rPr lang="en-US"/>
              <a:pPr/>
              <a:t>14</a:t>
            </a:fld>
            <a:endParaRPr lang="en-US"/>
          </a:p>
        </p:txBody>
      </p:sp>
      <p:sp>
        <p:nvSpPr>
          <p:cNvPr id="89090" name="Rectangle 2"/>
          <p:cNvSpPr>
            <a:spLocks noRot="1" noChangeArrowheads="1" noTextEdit="1"/>
          </p:cNvSpPr>
          <p:nvPr>
            <p:ph type="sldImg"/>
          </p:nvPr>
        </p:nvSpPr>
        <p:spPr>
          <a:ln/>
        </p:spPr>
      </p:sp>
      <p:sp>
        <p:nvSpPr>
          <p:cNvPr id="89091" name="Rectangle 3"/>
          <p:cNvSpPr>
            <a:spLocks noGrp="1" noChangeArrowheads="1"/>
          </p:cNvSpPr>
          <p:nvPr>
            <p:ph type="body" idx="1"/>
          </p:nvPr>
        </p:nvSpPr>
        <p:spPr/>
        <p:txBody>
          <a:bodyPr/>
          <a:lstStyle/>
          <a:p>
            <a:endParaRPr lang="es-E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6FAB2F8-4DCE-4832-BA41-7EF08D063B57}" type="slidenum">
              <a:rPr lang="en-US"/>
              <a:pPr/>
              <a:t>15</a:t>
            </a:fld>
            <a:endParaRPr lang="en-US"/>
          </a:p>
        </p:txBody>
      </p:sp>
      <p:sp>
        <p:nvSpPr>
          <p:cNvPr id="90114" name="Rectangle 2"/>
          <p:cNvSpPr>
            <a:spLocks noRot="1" noChangeArrowheads="1" noTextEdit="1"/>
          </p:cNvSpPr>
          <p:nvPr>
            <p:ph type="sldImg"/>
          </p:nvPr>
        </p:nvSpPr>
        <p:spPr>
          <a:ln/>
        </p:spPr>
      </p:sp>
      <p:sp>
        <p:nvSpPr>
          <p:cNvPr id="90115" name="Rectangle 3"/>
          <p:cNvSpPr>
            <a:spLocks noGrp="1" noChangeArrowheads="1"/>
          </p:cNvSpPr>
          <p:nvPr>
            <p:ph type="body" idx="1"/>
          </p:nvPr>
        </p:nvSpPr>
        <p:spPr/>
        <p:txBody>
          <a:bodyPr/>
          <a:lstStyle/>
          <a:p>
            <a:endParaRPr lang="es-E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79D2090-EF57-4064-B2C1-6430D34E680F}" type="slidenum">
              <a:rPr lang="en-US"/>
              <a:pPr/>
              <a:t>16</a:t>
            </a:fld>
            <a:endParaRPr lang="en-US"/>
          </a:p>
        </p:txBody>
      </p:sp>
      <p:sp>
        <p:nvSpPr>
          <p:cNvPr id="91138" name="Rectangle 2"/>
          <p:cNvSpPr>
            <a:spLocks noRot="1" noChangeArrowheads="1" noTextEdit="1"/>
          </p:cNvSpPr>
          <p:nvPr>
            <p:ph type="sldImg"/>
          </p:nvPr>
        </p:nvSpPr>
        <p:spPr>
          <a:ln/>
        </p:spPr>
      </p:sp>
      <p:sp>
        <p:nvSpPr>
          <p:cNvPr id="91139" name="Rectangle 3"/>
          <p:cNvSpPr>
            <a:spLocks noGrp="1" noChangeArrowheads="1"/>
          </p:cNvSpPr>
          <p:nvPr>
            <p:ph type="body" idx="1"/>
          </p:nvPr>
        </p:nvSpPr>
        <p:spPr/>
        <p:txBody>
          <a:bodyPr/>
          <a:lstStyle/>
          <a:p>
            <a:endParaRPr lang="es-E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BBB563A-A41C-4791-911E-BBE34F22F13C}" type="slidenum">
              <a:rPr lang="en-US"/>
              <a:pPr/>
              <a:t>17</a:t>
            </a:fld>
            <a:endParaRPr lang="en-US"/>
          </a:p>
        </p:txBody>
      </p:sp>
      <p:sp>
        <p:nvSpPr>
          <p:cNvPr id="92162" name="Rectangle 2"/>
          <p:cNvSpPr>
            <a:spLocks noRot="1" noChangeArrowheads="1" noTextEdit="1"/>
          </p:cNvSpPr>
          <p:nvPr>
            <p:ph type="sldImg"/>
          </p:nvPr>
        </p:nvSpPr>
        <p:spPr>
          <a:ln/>
        </p:spPr>
      </p:sp>
      <p:sp>
        <p:nvSpPr>
          <p:cNvPr id="92163" name="Rectangle 3"/>
          <p:cNvSpPr>
            <a:spLocks noGrp="1" noChangeArrowheads="1"/>
          </p:cNvSpPr>
          <p:nvPr>
            <p:ph type="body" idx="1"/>
          </p:nvPr>
        </p:nvSpPr>
        <p:spPr/>
        <p:txBody>
          <a:bodyPr/>
          <a:lstStyle/>
          <a:p>
            <a:endParaRPr lang="es-E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B2750F0-93D6-4A92-BD39-2C9C6AFCF670}" type="slidenum">
              <a:rPr lang="en-US"/>
              <a:pPr/>
              <a:t>18</a:t>
            </a:fld>
            <a:endParaRPr lang="en-US"/>
          </a:p>
        </p:txBody>
      </p:sp>
      <p:sp>
        <p:nvSpPr>
          <p:cNvPr id="93186" name="Rectangle 2"/>
          <p:cNvSpPr>
            <a:spLocks noRot="1" noChangeArrowheads="1" noTextEdit="1"/>
          </p:cNvSpPr>
          <p:nvPr>
            <p:ph type="sldImg"/>
          </p:nvPr>
        </p:nvSpPr>
        <p:spPr>
          <a:ln/>
        </p:spPr>
      </p:sp>
      <p:sp>
        <p:nvSpPr>
          <p:cNvPr id="93187" name="Rectangle 3"/>
          <p:cNvSpPr>
            <a:spLocks noGrp="1" noChangeArrowheads="1"/>
          </p:cNvSpPr>
          <p:nvPr>
            <p:ph type="body" idx="1"/>
          </p:nvPr>
        </p:nvSpPr>
        <p:spPr/>
        <p:txBody>
          <a:bodyPr/>
          <a:lstStyle/>
          <a:p>
            <a:endParaRPr lang="es-E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BF4863E-B86D-443F-A885-2F7B682AE1F8}" type="slidenum">
              <a:rPr lang="en-US"/>
              <a:pPr/>
              <a:t>19</a:t>
            </a:fld>
            <a:endParaRPr lang="en-US"/>
          </a:p>
        </p:txBody>
      </p:sp>
      <p:sp>
        <p:nvSpPr>
          <p:cNvPr id="117762" name="Rectangle 2"/>
          <p:cNvSpPr>
            <a:spLocks noRot="1" noChangeArrowheads="1" noTextEdit="1"/>
          </p:cNvSpPr>
          <p:nvPr>
            <p:ph type="sldImg"/>
          </p:nvPr>
        </p:nvSpPr>
        <p:spPr>
          <a:ln/>
        </p:spPr>
      </p:sp>
      <p:sp>
        <p:nvSpPr>
          <p:cNvPr id="117763" name="Rectangle 3"/>
          <p:cNvSpPr>
            <a:spLocks noGrp="1" noChangeArrowheads="1"/>
          </p:cNvSpPr>
          <p:nvPr>
            <p:ph type="body" idx="1"/>
          </p:nvPr>
        </p:nvSpPr>
        <p:spPr/>
        <p:txBody>
          <a:bodyPr/>
          <a:lstStyle/>
          <a:p>
            <a:endParaRPr lang="es-E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35CEE5B-D4A4-4F2C-BCEF-67CD2971DCD3}" type="slidenum">
              <a:rPr lang="en-US"/>
              <a:pPr/>
              <a:t>2</a:t>
            </a:fld>
            <a:endParaRPr lang="en-US"/>
          </a:p>
        </p:txBody>
      </p:sp>
      <p:sp>
        <p:nvSpPr>
          <p:cNvPr id="77826" name="Rectangle 2"/>
          <p:cNvSpPr>
            <a:spLocks noRot="1" noChangeArrowheads="1" noTextEdit="1"/>
          </p:cNvSpPr>
          <p:nvPr>
            <p:ph type="sldImg"/>
          </p:nvPr>
        </p:nvSpPr>
        <p:spPr>
          <a:ln/>
        </p:spPr>
      </p:sp>
      <p:sp>
        <p:nvSpPr>
          <p:cNvPr id="77827" name="Rectangle 3"/>
          <p:cNvSpPr>
            <a:spLocks noGrp="1" noChangeArrowheads="1"/>
          </p:cNvSpPr>
          <p:nvPr>
            <p:ph type="body" idx="1"/>
          </p:nvPr>
        </p:nvSpPr>
        <p:spPr/>
        <p:txBody>
          <a:bodyPr/>
          <a:lstStyle/>
          <a:p>
            <a:endParaRPr lang="es-E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AFFD846-09FB-4C4C-A7BF-47E3ADEAC8B3}" type="slidenum">
              <a:rPr lang="en-US"/>
              <a:pPr/>
              <a:t>20</a:t>
            </a:fld>
            <a:endParaRPr lang="en-US"/>
          </a:p>
        </p:txBody>
      </p:sp>
      <p:sp>
        <p:nvSpPr>
          <p:cNvPr id="95234" name="Rectangle 2"/>
          <p:cNvSpPr>
            <a:spLocks noRot="1" noChangeArrowheads="1" noTextEdit="1"/>
          </p:cNvSpPr>
          <p:nvPr>
            <p:ph type="sldImg"/>
          </p:nvPr>
        </p:nvSpPr>
        <p:spPr>
          <a:ln/>
        </p:spPr>
      </p:sp>
      <p:sp>
        <p:nvSpPr>
          <p:cNvPr id="95235" name="Rectangle 3"/>
          <p:cNvSpPr>
            <a:spLocks noGrp="1" noChangeArrowheads="1"/>
          </p:cNvSpPr>
          <p:nvPr>
            <p:ph type="body" idx="1"/>
          </p:nvPr>
        </p:nvSpPr>
        <p:spPr/>
        <p:txBody>
          <a:bodyPr/>
          <a:lstStyle/>
          <a:p>
            <a:endParaRPr lang="es-E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B26651C-4F53-47B2-9A44-730FBD673B6C}" type="slidenum">
              <a:rPr lang="en-US"/>
              <a:pPr/>
              <a:t>21</a:t>
            </a:fld>
            <a:endParaRPr lang="en-US"/>
          </a:p>
        </p:txBody>
      </p:sp>
      <p:sp>
        <p:nvSpPr>
          <p:cNvPr id="96258" name="Rectangle 2"/>
          <p:cNvSpPr>
            <a:spLocks noRot="1" noChangeArrowheads="1" noTextEdit="1"/>
          </p:cNvSpPr>
          <p:nvPr>
            <p:ph type="sldImg"/>
          </p:nvPr>
        </p:nvSpPr>
        <p:spPr>
          <a:ln/>
        </p:spPr>
      </p:sp>
      <p:sp>
        <p:nvSpPr>
          <p:cNvPr id="96259" name="Rectangle 3"/>
          <p:cNvSpPr>
            <a:spLocks noGrp="1" noChangeArrowheads="1"/>
          </p:cNvSpPr>
          <p:nvPr>
            <p:ph type="body" idx="1"/>
          </p:nvPr>
        </p:nvSpPr>
        <p:spPr/>
        <p:txBody>
          <a:bodyPr/>
          <a:lstStyle/>
          <a:p>
            <a:endParaRPr lang="es-E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DB1F384-1755-4C75-8126-1FD178AB3649}" type="slidenum">
              <a:rPr lang="en-US"/>
              <a:pPr/>
              <a:t>22</a:t>
            </a:fld>
            <a:endParaRPr lang="en-US"/>
          </a:p>
        </p:txBody>
      </p:sp>
      <p:sp>
        <p:nvSpPr>
          <p:cNvPr id="118786" name="Rectangle 2"/>
          <p:cNvSpPr>
            <a:spLocks noRot="1" noChangeArrowheads="1" noTextEdit="1"/>
          </p:cNvSpPr>
          <p:nvPr>
            <p:ph type="sldImg"/>
          </p:nvPr>
        </p:nvSpPr>
        <p:spPr>
          <a:ln/>
        </p:spPr>
      </p:sp>
      <p:sp>
        <p:nvSpPr>
          <p:cNvPr id="118787" name="Rectangle 3"/>
          <p:cNvSpPr>
            <a:spLocks noGrp="1" noChangeArrowheads="1"/>
          </p:cNvSpPr>
          <p:nvPr>
            <p:ph type="body" idx="1"/>
          </p:nvPr>
        </p:nvSpPr>
        <p:spPr/>
        <p:txBody>
          <a:bodyPr/>
          <a:lstStyle/>
          <a:p>
            <a:endParaRPr lang="es-E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5C62B53-4204-47FC-A485-48F284BD2F1B}" type="slidenum">
              <a:rPr lang="en-US"/>
              <a:pPr/>
              <a:t>23</a:t>
            </a:fld>
            <a:endParaRPr lang="en-US"/>
          </a:p>
        </p:txBody>
      </p:sp>
      <p:sp>
        <p:nvSpPr>
          <p:cNvPr id="98306" name="Rectangle 2"/>
          <p:cNvSpPr>
            <a:spLocks noRot="1" noChangeArrowheads="1" noTextEdit="1"/>
          </p:cNvSpPr>
          <p:nvPr>
            <p:ph type="sldImg"/>
          </p:nvPr>
        </p:nvSpPr>
        <p:spPr>
          <a:ln/>
        </p:spPr>
      </p:sp>
      <p:sp>
        <p:nvSpPr>
          <p:cNvPr id="98307" name="Rectangle 3"/>
          <p:cNvSpPr>
            <a:spLocks noGrp="1" noChangeArrowheads="1"/>
          </p:cNvSpPr>
          <p:nvPr>
            <p:ph type="body" idx="1"/>
          </p:nvPr>
        </p:nvSpPr>
        <p:spPr/>
        <p:txBody>
          <a:bodyPr/>
          <a:lstStyle/>
          <a:p>
            <a:endParaRPr lang="es-E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9FFA2BA-DA15-4BBA-AEB6-D4D03EDF78E0}" type="slidenum">
              <a:rPr lang="en-US"/>
              <a:pPr/>
              <a:t>24</a:t>
            </a:fld>
            <a:endParaRPr lang="en-US"/>
          </a:p>
        </p:txBody>
      </p:sp>
      <p:sp>
        <p:nvSpPr>
          <p:cNvPr id="99330" name="Rectangle 2"/>
          <p:cNvSpPr>
            <a:spLocks noRot="1" noChangeArrowheads="1" noTextEdit="1"/>
          </p:cNvSpPr>
          <p:nvPr>
            <p:ph type="sldImg"/>
          </p:nvPr>
        </p:nvSpPr>
        <p:spPr>
          <a:ln/>
        </p:spPr>
      </p:sp>
      <p:sp>
        <p:nvSpPr>
          <p:cNvPr id="99331" name="Rectangle 3"/>
          <p:cNvSpPr>
            <a:spLocks noGrp="1" noChangeArrowheads="1"/>
          </p:cNvSpPr>
          <p:nvPr>
            <p:ph type="body" idx="1"/>
          </p:nvPr>
        </p:nvSpPr>
        <p:spPr/>
        <p:txBody>
          <a:bodyPr/>
          <a:lstStyle/>
          <a:p>
            <a:endParaRPr lang="es-E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EB820D1-ECDD-4240-9A9E-BD1EB26BBF70}" type="slidenum">
              <a:rPr lang="en-US"/>
              <a:pPr/>
              <a:t>25</a:t>
            </a:fld>
            <a:endParaRPr lang="en-US"/>
          </a:p>
        </p:txBody>
      </p:sp>
      <p:sp>
        <p:nvSpPr>
          <p:cNvPr id="100354" name="Rectangle 2"/>
          <p:cNvSpPr>
            <a:spLocks noRot="1" noChangeArrowheads="1" noTextEdit="1"/>
          </p:cNvSpPr>
          <p:nvPr>
            <p:ph type="sldImg"/>
          </p:nvPr>
        </p:nvSpPr>
        <p:spPr>
          <a:ln/>
        </p:spPr>
      </p:sp>
      <p:sp>
        <p:nvSpPr>
          <p:cNvPr id="100355" name="Rectangle 3"/>
          <p:cNvSpPr>
            <a:spLocks noGrp="1" noChangeArrowheads="1"/>
          </p:cNvSpPr>
          <p:nvPr>
            <p:ph type="body" idx="1"/>
          </p:nvPr>
        </p:nvSpPr>
        <p:spPr/>
        <p:txBody>
          <a:bodyPr/>
          <a:lstStyle/>
          <a:p>
            <a:endParaRPr lang="es-E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1AB9A7B-7ED2-443C-9E52-4B4F60E722D6}" type="slidenum">
              <a:rPr lang="en-US"/>
              <a:pPr/>
              <a:t>26</a:t>
            </a:fld>
            <a:endParaRPr lang="en-US"/>
          </a:p>
        </p:txBody>
      </p:sp>
      <p:sp>
        <p:nvSpPr>
          <p:cNvPr id="101378" name="Rectangle 2"/>
          <p:cNvSpPr>
            <a:spLocks noRot="1" noChangeArrowheads="1" noTextEdit="1"/>
          </p:cNvSpPr>
          <p:nvPr>
            <p:ph type="sldImg"/>
          </p:nvPr>
        </p:nvSpPr>
        <p:spPr>
          <a:ln/>
        </p:spPr>
      </p:sp>
      <p:sp>
        <p:nvSpPr>
          <p:cNvPr id="101379" name="Rectangle 3"/>
          <p:cNvSpPr>
            <a:spLocks noGrp="1" noChangeArrowheads="1"/>
          </p:cNvSpPr>
          <p:nvPr>
            <p:ph type="body" idx="1"/>
          </p:nvPr>
        </p:nvSpPr>
        <p:spPr/>
        <p:txBody>
          <a:bodyPr/>
          <a:lstStyle/>
          <a:p>
            <a:endParaRPr lang="es-E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820D68A-5625-429B-A560-B1BE28D2C3CF}" type="slidenum">
              <a:rPr lang="en-US"/>
              <a:pPr/>
              <a:t>27</a:t>
            </a:fld>
            <a:endParaRPr lang="en-US"/>
          </a:p>
        </p:txBody>
      </p:sp>
      <p:sp>
        <p:nvSpPr>
          <p:cNvPr id="102402" name="Rectangle 2"/>
          <p:cNvSpPr>
            <a:spLocks noRot="1" noChangeArrowheads="1" noTextEdit="1"/>
          </p:cNvSpPr>
          <p:nvPr>
            <p:ph type="sldImg"/>
          </p:nvPr>
        </p:nvSpPr>
        <p:spPr>
          <a:ln/>
        </p:spPr>
      </p:sp>
      <p:sp>
        <p:nvSpPr>
          <p:cNvPr id="102403" name="Rectangle 3"/>
          <p:cNvSpPr>
            <a:spLocks noGrp="1" noChangeArrowheads="1"/>
          </p:cNvSpPr>
          <p:nvPr>
            <p:ph type="body" idx="1"/>
          </p:nvPr>
        </p:nvSpPr>
        <p:spPr/>
        <p:txBody>
          <a:bodyPr/>
          <a:lstStyle/>
          <a:p>
            <a:endParaRPr lang="es-E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021569A-7D5B-4979-A039-002EE89E297C}" type="slidenum">
              <a:rPr lang="en-US"/>
              <a:pPr/>
              <a:t>28</a:t>
            </a:fld>
            <a:endParaRPr lang="en-US"/>
          </a:p>
        </p:txBody>
      </p:sp>
      <p:sp>
        <p:nvSpPr>
          <p:cNvPr id="103426" name="Rectangle 2"/>
          <p:cNvSpPr>
            <a:spLocks noRot="1" noChangeArrowheads="1" noTextEdit="1"/>
          </p:cNvSpPr>
          <p:nvPr>
            <p:ph type="sldImg"/>
          </p:nvPr>
        </p:nvSpPr>
        <p:spPr>
          <a:ln/>
        </p:spPr>
      </p:sp>
      <p:sp>
        <p:nvSpPr>
          <p:cNvPr id="103427" name="Rectangle 3"/>
          <p:cNvSpPr>
            <a:spLocks noGrp="1" noChangeArrowheads="1"/>
          </p:cNvSpPr>
          <p:nvPr>
            <p:ph type="body" idx="1"/>
          </p:nvPr>
        </p:nvSpPr>
        <p:spPr/>
        <p:txBody>
          <a:bodyPr/>
          <a:lstStyle/>
          <a:p>
            <a:endParaRPr lang="es-E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1417497-285D-4A80-86DB-2CFD241BE2A2}" type="slidenum">
              <a:rPr lang="en-US"/>
              <a:pPr/>
              <a:t>29</a:t>
            </a:fld>
            <a:endParaRPr lang="en-US"/>
          </a:p>
        </p:txBody>
      </p:sp>
      <p:sp>
        <p:nvSpPr>
          <p:cNvPr id="104450" name="Rectangle 2"/>
          <p:cNvSpPr>
            <a:spLocks noRot="1" noChangeArrowheads="1" noTextEdit="1"/>
          </p:cNvSpPr>
          <p:nvPr>
            <p:ph type="sldImg"/>
          </p:nvPr>
        </p:nvSpPr>
        <p:spPr>
          <a:ln/>
        </p:spPr>
      </p:sp>
      <p:sp>
        <p:nvSpPr>
          <p:cNvPr id="104451" name="Rectangle 3"/>
          <p:cNvSpPr>
            <a:spLocks noGrp="1" noChangeArrowheads="1"/>
          </p:cNvSpPr>
          <p:nvPr>
            <p:ph type="body" idx="1"/>
          </p:nvPr>
        </p:nvSpPr>
        <p:spPr/>
        <p:txBody>
          <a:bodyPr/>
          <a:lstStyle/>
          <a:p>
            <a:endParaRPr lang="es-E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1547C04-D6B8-44C7-8EC1-9998D616ACFF}" type="slidenum">
              <a:rPr lang="en-US"/>
              <a:pPr/>
              <a:t>3</a:t>
            </a:fld>
            <a:endParaRPr lang="en-US"/>
          </a:p>
        </p:txBody>
      </p:sp>
      <p:sp>
        <p:nvSpPr>
          <p:cNvPr id="78850" name="Rectangle 2"/>
          <p:cNvSpPr>
            <a:spLocks noRot="1" noChangeArrowheads="1" noTextEdit="1"/>
          </p:cNvSpPr>
          <p:nvPr>
            <p:ph type="sldImg"/>
          </p:nvPr>
        </p:nvSpPr>
        <p:spPr>
          <a:ln/>
        </p:spPr>
      </p:sp>
      <p:sp>
        <p:nvSpPr>
          <p:cNvPr id="78851" name="Rectangle 3"/>
          <p:cNvSpPr>
            <a:spLocks noGrp="1" noChangeArrowheads="1"/>
          </p:cNvSpPr>
          <p:nvPr>
            <p:ph type="body" idx="1"/>
          </p:nvPr>
        </p:nvSpPr>
        <p:spPr/>
        <p:txBody>
          <a:bodyPr/>
          <a:lstStyle/>
          <a:p>
            <a:endParaRPr lang="es-E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FF2170E-391D-42AF-88F2-DC3E02FEACAF}" type="slidenum">
              <a:rPr lang="en-US"/>
              <a:pPr/>
              <a:t>30</a:t>
            </a:fld>
            <a:endParaRPr lang="en-US"/>
          </a:p>
        </p:txBody>
      </p:sp>
      <p:sp>
        <p:nvSpPr>
          <p:cNvPr id="105474" name="Rectangle 2"/>
          <p:cNvSpPr>
            <a:spLocks noRot="1" noChangeArrowheads="1" noTextEdit="1"/>
          </p:cNvSpPr>
          <p:nvPr>
            <p:ph type="sldImg"/>
          </p:nvPr>
        </p:nvSpPr>
        <p:spPr>
          <a:ln/>
        </p:spPr>
      </p:sp>
      <p:sp>
        <p:nvSpPr>
          <p:cNvPr id="105475" name="Rectangle 3"/>
          <p:cNvSpPr>
            <a:spLocks noGrp="1" noChangeArrowheads="1"/>
          </p:cNvSpPr>
          <p:nvPr>
            <p:ph type="body" idx="1"/>
          </p:nvPr>
        </p:nvSpPr>
        <p:spPr/>
        <p:txBody>
          <a:bodyPr/>
          <a:lstStyle/>
          <a:p>
            <a:endParaRPr lang="es-E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6CD2C09-29C2-4429-B473-AFB94A1C99EF}" type="slidenum">
              <a:rPr lang="en-US"/>
              <a:pPr/>
              <a:t>31</a:t>
            </a:fld>
            <a:endParaRPr lang="en-US"/>
          </a:p>
        </p:txBody>
      </p:sp>
      <p:sp>
        <p:nvSpPr>
          <p:cNvPr id="106498" name="Rectangle 2"/>
          <p:cNvSpPr>
            <a:spLocks noRot="1" noChangeArrowheads="1" noTextEdit="1"/>
          </p:cNvSpPr>
          <p:nvPr>
            <p:ph type="sldImg"/>
          </p:nvPr>
        </p:nvSpPr>
        <p:spPr>
          <a:ln/>
        </p:spPr>
      </p:sp>
      <p:sp>
        <p:nvSpPr>
          <p:cNvPr id="106499" name="Rectangle 3"/>
          <p:cNvSpPr>
            <a:spLocks noGrp="1" noChangeArrowheads="1"/>
          </p:cNvSpPr>
          <p:nvPr>
            <p:ph type="body" idx="1"/>
          </p:nvPr>
        </p:nvSpPr>
        <p:spPr/>
        <p:txBody>
          <a:bodyPr/>
          <a:lstStyle/>
          <a:p>
            <a:endParaRPr lang="es-E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83BA8AB-D625-4C00-B825-51A605A59B38}" type="slidenum">
              <a:rPr lang="en-US"/>
              <a:pPr/>
              <a:t>32</a:t>
            </a:fld>
            <a:endParaRPr lang="en-US"/>
          </a:p>
        </p:txBody>
      </p:sp>
      <p:sp>
        <p:nvSpPr>
          <p:cNvPr id="107522" name="Rectangle 2"/>
          <p:cNvSpPr>
            <a:spLocks noRot="1" noChangeArrowheads="1" noTextEdit="1"/>
          </p:cNvSpPr>
          <p:nvPr>
            <p:ph type="sldImg"/>
          </p:nvPr>
        </p:nvSpPr>
        <p:spPr>
          <a:ln/>
        </p:spPr>
      </p:sp>
      <p:sp>
        <p:nvSpPr>
          <p:cNvPr id="107523" name="Rectangle 3"/>
          <p:cNvSpPr>
            <a:spLocks noGrp="1" noChangeArrowheads="1"/>
          </p:cNvSpPr>
          <p:nvPr>
            <p:ph type="body" idx="1"/>
          </p:nvPr>
        </p:nvSpPr>
        <p:spPr/>
        <p:txBody>
          <a:bodyPr/>
          <a:lstStyle/>
          <a:p>
            <a:endParaRPr lang="es-E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064A378-1743-488F-BC3C-035096750A6E}" type="slidenum">
              <a:rPr lang="en-US"/>
              <a:pPr/>
              <a:t>33</a:t>
            </a:fld>
            <a:endParaRPr lang="en-US"/>
          </a:p>
        </p:txBody>
      </p:sp>
      <p:sp>
        <p:nvSpPr>
          <p:cNvPr id="65538" name="Rectangle 2"/>
          <p:cNvSpPr>
            <a:spLocks noRot="1" noChangeArrowheads="1" noTextEdit="1"/>
          </p:cNvSpPr>
          <p:nvPr>
            <p:ph type="sldImg"/>
          </p:nvPr>
        </p:nvSpPr>
        <p:spPr>
          <a:ln/>
        </p:spPr>
      </p:sp>
      <p:sp>
        <p:nvSpPr>
          <p:cNvPr id="65539" name="Rectangle 3"/>
          <p:cNvSpPr>
            <a:spLocks noGrp="1" noChangeArrowheads="1"/>
          </p:cNvSpPr>
          <p:nvPr>
            <p:ph type="body" idx="1"/>
          </p:nvPr>
        </p:nvSpPr>
        <p:spPr>
          <a:xfrm>
            <a:off x="914400" y="4343400"/>
            <a:ext cx="5029200" cy="4114800"/>
          </a:xfrm>
        </p:spPr>
        <p:txBody>
          <a:bodyPr/>
          <a:lstStyle/>
          <a:p>
            <a:pPr>
              <a:spcBef>
                <a:spcPts val="500"/>
              </a:spcBef>
              <a:spcAft>
                <a:spcPts val="500"/>
              </a:spcAft>
            </a:pPr>
            <a:r>
              <a:rPr lang="en-AU"/>
              <a:t>Cipla (India)</a:t>
            </a:r>
          </a:p>
          <a:p>
            <a:pPr>
              <a:spcBef>
                <a:spcPts val="500"/>
              </a:spcBef>
              <a:spcAft>
                <a:spcPts val="500"/>
              </a:spcAft>
            </a:pPr>
            <a:r>
              <a:rPr lang="en-AU"/>
              <a:t>India has process only patent laws</a:t>
            </a:r>
          </a:p>
          <a:p>
            <a:pPr>
              <a:spcBef>
                <a:spcPts val="500"/>
              </a:spcBef>
              <a:spcAft>
                <a:spcPts val="500"/>
              </a:spcAft>
            </a:pPr>
            <a:r>
              <a:rPr lang="en-AU"/>
              <a:t>Cipla offers to sell a three-drug cocktail for AIDS treatment at less than a U.S. dollar a day, which is as little as one-thirtieth to one-fortieth the price ($10,000 to $12,000 a year) at which the drug majors sell these medicines in western markets</a:t>
            </a:r>
          </a:p>
          <a:p>
            <a:pPr>
              <a:spcBef>
                <a:spcPts val="500"/>
              </a:spcBef>
              <a:spcAft>
                <a:spcPts val="500"/>
              </a:spcAft>
            </a:pPr>
            <a:r>
              <a:rPr lang="en-AU"/>
              <a:t>Cipla's offer of $350 for an annual dose is only to Medicins Sans Frontieres (MSF) for free distribution in its AIDS programmes in Africa. But Cipla has also said that it is ready to sell these drugs to governments at $600 a dosage and Mr. Amar Lulla, joint managing director of the company, says, “as the volumes get larger prices could fall even further.'' This is almost certain to happen now that Ranbaxy, another Indian pharma major, has announced that it will start production of antiretroviral drugs that suppress the human immunodeficiency virus (HIV). </a:t>
            </a:r>
          </a:p>
          <a:p>
            <a:pPr>
              <a:spcBef>
                <a:spcPts val="500"/>
              </a:spcBef>
              <a:spcAft>
                <a:spcPts val="500"/>
              </a:spcAft>
            </a:pPr>
            <a:r>
              <a:rPr lang="en-AU"/>
              <a:t>Cipla offers to pay the patent owners a 5% commission</a:t>
            </a:r>
          </a:p>
          <a:p>
            <a:pPr>
              <a:spcBef>
                <a:spcPts val="500"/>
              </a:spcBef>
              <a:spcAft>
                <a:spcPts val="500"/>
              </a:spcAft>
            </a:pPr>
            <a:r>
              <a:rPr lang="en-AU"/>
              <a:t>The Cipla offer - to be formalised shortly - brings to a head a year of global developments in which the regime of high pharma prices and patents has been pushed on to the defensive by powerful political, ethical and economic arguments. In the U.S., groups of senior citizens have been lobbying Congress to allow parallel import of generic medicines to get a round the high prices charged by the local drug majors. In South Africa, decisions have been taken to permit both parallel imports and generic medicines for AIDS treatment. </a:t>
            </a:r>
          </a:p>
          <a:p>
            <a:pPr>
              <a:spcBef>
                <a:spcPts val="500"/>
              </a:spcBef>
              <a:spcAft>
                <a:spcPts val="500"/>
              </a:spcAft>
            </a:pPr>
            <a:r>
              <a:rPr lang="en-AU"/>
              <a:t>MSF has been leading a high-profile campaign to make access to medicines more affordable in the poor countries. And more recently the U.K. charity OXFAM has launched a global campaign to cut the cost of medicines for the poor and has singled out Glaxo- SmithKline in its demand that the drug companies commit themselves ``to respect a pro-public health interpretation of the TRIPS (trade-related intellectual property rights) agreement.'' In all this, the high prices charged for drugs under patent have come under attack and inevitably the TRIPS in respectability regime of the WTO has been on the rack. </a:t>
            </a:r>
          </a:p>
          <a:p>
            <a:pPr>
              <a:spcBef>
                <a:spcPts val="500"/>
              </a:spcBef>
              <a:spcAft>
                <a:spcPts val="500"/>
              </a:spcAft>
            </a:pPr>
            <a:r>
              <a:rPr lang="en-AU"/>
              <a:t>Increasingly, the last vestiges of the intellectual protection that were used to cloak TRIPS are being removed as even the hard core among free trade economists have begun to expose the costs of monopoly privileges given to holders of patents. Among the many convincing arguments made in a recent article by the free trade economist, Dr. T. N. Srinivasan of Yale University, two are worth mentioning. First, studies in the U.S. have shown that contrary to the rationale usually offered for high patent protection, patents do not spur innovation. </a:t>
            </a:r>
          </a:p>
          <a:p>
            <a:pPr>
              <a:spcBef>
                <a:spcPts val="500"/>
              </a:spcBef>
              <a:spcAft>
                <a:spcPts val="500"/>
              </a:spcAft>
            </a:pPr>
            <a:r>
              <a:rPr lang="en-AU"/>
              <a:t>Second, in the global TRIPS regime the (monopoly) benefits go to the rich countries and the ones that pay are the developing countries, which is a large cost especially in pharma prices. There is no balance in the pact. </a:t>
            </a:r>
          </a:p>
          <a:p>
            <a:pPr>
              <a:spcBef>
                <a:spcPts val="500"/>
              </a:spcBef>
              <a:spcAft>
                <a:spcPts val="500"/>
              </a:spcAft>
            </a:pPr>
            <a:r>
              <a:rPr lang="en-AU"/>
              <a:t>In response, perhaps to public criticism, five drug majors last year offered to drop the prices of their antiretroviral drugs for the African markets by up to 80 per cent. The catch was that the prices and quantities were to be negotiated with individual governments. To date only two countries have been able to make deals and the quantities remain very small. According to one UNAIDS report only 900 of Senegal's 79,000 patients will benefit from the package. And annual drug prices at $1,000 to 1,800 for each patient are much above Cipla's offer. </a:t>
            </a:r>
          </a:p>
          <a:p>
            <a:pPr>
              <a:spcBef>
                <a:spcPts val="500"/>
              </a:spcBef>
              <a:spcAft>
                <a:spcPts val="500"/>
              </a:spcAft>
            </a:pPr>
            <a:r>
              <a:rPr lang="en-AU"/>
              <a:t>Cipla, on its part, has intelligently prepared itself for its foray into Africa. After being pressured by Glaxo to withdraw its drugs from Ghana it wrote to five drug majors that owned the patents for antiretroviral drugs offering to pay 5 per cent as royalty in return for a licence to produce these drugs. (Cipla cited communication of the U.S. pharma association, PhRMA, that mentioned 5 per cent as the ``industry average'' for a licence). Cipla says the firms are yet to respond. </a:t>
            </a:r>
          </a:p>
          <a:p>
            <a:pPr>
              <a:spcBef>
                <a:spcPts val="500"/>
              </a:spcBef>
              <a:spcAft>
                <a:spcPts val="500"/>
              </a:spcAft>
            </a:pPr>
            <a:r>
              <a:rPr lang="en-AU"/>
              <a:t>The company's Mr. Lulla says that the $350 offer is ``a gesture'' in response to a calamity that is ``wiping out a generation'' in Africa and while no figures are mentioned there is a suggestion that it will lose money at this price. </a:t>
            </a:r>
          </a:p>
          <a:p>
            <a:pPr>
              <a:spcBef>
                <a:spcPts val="500"/>
              </a:spcBef>
              <a:spcAft>
                <a:spcPts val="500"/>
              </a:spcAft>
            </a:pPr>
            <a:r>
              <a:rPr lang="en-AU"/>
              <a:t>Critics say that even AIDS treatment that costs a dollar a day is out of reach of most patients in poor countries. The other argument is that equally important are counselling and close monitoring of medication, which poor patients in the poor countries will not receive. </a:t>
            </a:r>
          </a:p>
          <a:p>
            <a:pPr>
              <a:spcBef>
                <a:spcPts val="500"/>
              </a:spcBef>
              <a:spcAft>
                <a:spcPts val="500"/>
              </a:spcAft>
            </a:pPr>
            <a:endParaRPr lang="en-AU"/>
          </a:p>
          <a:p>
            <a:pPr>
              <a:spcBef>
                <a:spcPts val="500"/>
              </a:spcBef>
              <a:spcAft>
                <a:spcPts val="500"/>
              </a:spcAft>
            </a:pPr>
            <a:r>
              <a:rPr lang="en-AU"/>
              <a:t>India: Government rebuts drug-piracy charge </a:t>
            </a:r>
          </a:p>
          <a:p>
            <a:pPr>
              <a:spcBef>
                <a:spcPts val="500"/>
              </a:spcBef>
              <a:spcAft>
                <a:spcPts val="500"/>
              </a:spcAft>
            </a:pPr>
            <a:r>
              <a:rPr lang="en-AU"/>
              <a:t>The charges were renewed when an Indian pharmaceutical company recently offered poor countries an anti-AIDS medication at a fraction of its international price, which is said to have shown again the strengths of India's 31-year-old patent rules. </a:t>
            </a:r>
          </a:p>
          <a:p>
            <a:pPr>
              <a:spcBef>
                <a:spcPts val="500"/>
              </a:spcBef>
              <a:spcAft>
                <a:spcPts val="500"/>
              </a:spcAft>
            </a:pPr>
            <a:r>
              <a:rPr lang="en-AU"/>
              <a:t> These recognise only manufacturing processes and not the products themselves. This allows local pharmaceutical companies to use strengths in basic chemistry to produce medicine molecules which are only  slightly different from the original. </a:t>
            </a:r>
          </a:p>
          <a:p>
            <a:pPr>
              <a:spcBef>
                <a:spcPts val="500"/>
              </a:spcBef>
              <a:spcAft>
                <a:spcPts val="500"/>
              </a:spcAft>
            </a:pPr>
            <a:r>
              <a:rPr lang="en-AU"/>
              <a:t>  Western drug majors call this piracy. According to a study released last year by the Pharmaceutical Research Manufacturers of America, the drug industry in the United States loses about $60 million annually on 20 drugs made this way in India. </a:t>
            </a:r>
          </a:p>
          <a:p>
            <a:pPr>
              <a:spcBef>
                <a:spcPts val="500"/>
              </a:spcBef>
              <a:spcAft>
                <a:spcPts val="500"/>
              </a:spcAft>
            </a:pPr>
            <a:r>
              <a:rPr lang="en-AU"/>
              <a:t> However, India's top government health official, Javed Chowdhury, says there is nothing illegal about generic manufacture, at least until the year 2005. That is when India will have to start conforming to the World Trade Organisation (WTO) rules on intellectual property. </a:t>
            </a:r>
          </a:p>
          <a:p>
            <a:pPr>
              <a:spcBef>
                <a:spcPts val="500"/>
              </a:spcBef>
              <a:spcAft>
                <a:spcPts val="500"/>
              </a:spcAft>
            </a:pPr>
            <a:r>
              <a:rPr lang="en-AU"/>
              <a:t> "Present laws help millions of poor people in this country to buy and use medicines which could become unaffordable after that date," says Chowdhury. </a:t>
            </a:r>
          </a:p>
          <a:p>
            <a:pPr>
              <a:spcBef>
                <a:spcPts val="500"/>
              </a:spcBef>
              <a:spcAft>
                <a:spcPts val="500"/>
              </a:spcAft>
            </a:pPr>
            <a:r>
              <a:rPr lang="en-AU"/>
              <a:t>India's patent policies on drugs were put into place in the year 1970 with the aim of making the country self-sufficient in medicines. The laws were backed by strict government control on drug prices.  </a:t>
            </a:r>
          </a:p>
          <a:p>
            <a:pPr>
              <a:spcBef>
                <a:spcPts val="500"/>
              </a:spcBef>
              <a:spcAft>
                <a:spcPts val="500"/>
              </a:spcAft>
            </a:pPr>
            <a:r>
              <a:rPr lang="en-AU"/>
              <a:t>Though chafing at the regulations, the largely private Indian pharmaceutical industry grew rapidly. According to government figures, India's drug industry provides direct employment to more than half-a-million people, besides producing the cheapest drugs in the world. India's prowess in making generic drugs was dramatically evident earlier this year, when the Mumbai-based Cipla offered to sell poor countries an anti-HIV "drug cocktail" for a fraction of the price charged by the drug transnationals that make this. </a:t>
            </a:r>
          </a:p>
          <a:p>
            <a:pPr>
              <a:spcBef>
                <a:spcPts val="500"/>
              </a:spcBef>
              <a:spcAft>
                <a:spcPts val="500"/>
              </a:spcAft>
            </a:pPr>
            <a:r>
              <a:rPr lang="en-AU"/>
              <a:t>With support from Nobel Prize winner, Paris-based doctors' group Medecins Sans Frontieres (MSF), Cipla is offering a one-year course of the AIDS drugs at $350, against the about $15,000 charged by Western pharmaceutical companies. </a:t>
            </a:r>
          </a:p>
          <a:p>
            <a:pPr>
              <a:spcBef>
                <a:spcPts val="500"/>
              </a:spcBef>
              <a:spcAft>
                <a:spcPts val="500"/>
              </a:spcAft>
            </a:pPr>
            <a:r>
              <a:rPr lang="en-AU"/>
              <a:t>The global debate which followed Cipla's offer saw WTO chief Mike Moore defending the patent system. "Were it not for a patent system that rewards companies for risking millions on research, anti-AIDS drugs would not exist," Moore wrote in the "International Herald Tribune" newspaper. </a:t>
            </a:r>
          </a:p>
          <a:p>
            <a:pPr>
              <a:spcBef>
                <a:spcPts val="500"/>
              </a:spcBef>
              <a:spcAft>
                <a:spcPts val="500"/>
              </a:spcAft>
            </a:pPr>
            <a:r>
              <a:rPr lang="en-AU"/>
              <a:t>The WTO Chief, however, acknowledged that the new world trade rules have made medicines more expensive for the poor. </a:t>
            </a:r>
          </a:p>
          <a:p>
            <a:pPr>
              <a:spcBef>
                <a:spcPts val="500"/>
              </a:spcBef>
              <a:spcAft>
                <a:spcPts val="500"/>
              </a:spcAft>
            </a:pPr>
            <a:r>
              <a:rPr lang="en-AU"/>
              <a:t>The rules of the WTO-administered Trade-related Intellectual Property Rights (TRIPs) Agreement require members to protect patents for 20 years. The new rules do impose some conditions and permit certain national restrictions on patent rights to help poor nations, but couched in some ambiguous language.. </a:t>
            </a:r>
          </a:p>
          <a:p>
            <a:pPr>
              <a:spcBef>
                <a:spcPts val="500"/>
              </a:spcBef>
              <a:spcAft>
                <a:spcPts val="500"/>
              </a:spcAft>
            </a:pPr>
            <a:r>
              <a:rPr lang="en-AU"/>
              <a:t>However, companies like Cipla have said they will continue developing  cheaper generic drugs until the WTO deadline year 2005. </a:t>
            </a: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22FE37B-D178-458C-8DBF-7F17BD8EA438}" type="slidenum">
              <a:rPr lang="en-US"/>
              <a:pPr/>
              <a:t>34</a:t>
            </a:fld>
            <a:endParaRPr lang="en-US"/>
          </a:p>
        </p:txBody>
      </p:sp>
      <p:sp>
        <p:nvSpPr>
          <p:cNvPr id="206850" name="Rectangle 2"/>
          <p:cNvSpPr>
            <a:spLocks noRot="1" noChangeArrowheads="1" noTextEdit="1"/>
          </p:cNvSpPr>
          <p:nvPr>
            <p:ph type="sldImg"/>
          </p:nvPr>
        </p:nvSpPr>
        <p:spPr>
          <a:ln/>
        </p:spPr>
      </p:sp>
      <p:sp>
        <p:nvSpPr>
          <p:cNvPr id="206851" name="Rectangle 3"/>
          <p:cNvSpPr>
            <a:spLocks noGrp="1" noChangeArrowheads="1"/>
          </p:cNvSpPr>
          <p:nvPr>
            <p:ph type="body" idx="1"/>
          </p:nvPr>
        </p:nvSpPr>
        <p:spPr>
          <a:xfrm>
            <a:off x="914400" y="4343400"/>
            <a:ext cx="5029200" cy="4114800"/>
          </a:xfrm>
        </p:spPr>
        <p:txBody>
          <a:bodyPr/>
          <a:lstStyle/>
          <a:p>
            <a:r>
              <a:rPr lang="en-AU"/>
              <a:t>The Indian pharmaceutical industry has a huge drug manufacturing capacity. It is second after the US in having USFDA approved manufacturing companies and has a prominent generic sector (Mueller, 2007).</a:t>
            </a:r>
          </a:p>
          <a:p>
            <a:endParaRPr lang="en-AU"/>
          </a:p>
          <a:p>
            <a:r>
              <a:rPr lang="en-AU"/>
              <a:t>India exports cheaper generic versions of patented drugs to more than 150 developing countries. Generic drugs manufactured in India constitute 25% of the total drug purchase of MSF and 80% of total anti-HIV drugs used to treat 80,000 HIV patients under MSF’s AIDS projects in more than 30 countries (MSF, 2007).</a:t>
            </a: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6117E16-A263-47F2-A0BF-36B8F9F8ACE1}" type="slidenum">
              <a:rPr lang="en-US"/>
              <a:pPr/>
              <a:t>35</a:t>
            </a:fld>
            <a:endParaRPr lang="en-US"/>
          </a:p>
        </p:txBody>
      </p:sp>
      <p:sp>
        <p:nvSpPr>
          <p:cNvPr id="208898" name="Rectangle 2"/>
          <p:cNvSpPr>
            <a:spLocks noRot="1" noChangeArrowheads="1" noTextEdit="1"/>
          </p:cNvSpPr>
          <p:nvPr>
            <p:ph type="sldImg"/>
          </p:nvPr>
        </p:nvSpPr>
        <p:spPr>
          <a:ln/>
        </p:spPr>
      </p:sp>
      <p:sp>
        <p:nvSpPr>
          <p:cNvPr id="208899" name="Rectangle 3"/>
          <p:cNvSpPr>
            <a:spLocks noGrp="1" noChangeArrowheads="1"/>
          </p:cNvSpPr>
          <p:nvPr>
            <p:ph type="body" idx="1"/>
          </p:nvPr>
        </p:nvSpPr>
        <p:spPr>
          <a:xfrm>
            <a:off x="914400" y="4343400"/>
            <a:ext cx="5029200" cy="4114800"/>
          </a:xfrm>
        </p:spPr>
        <p:txBody>
          <a:bodyPr/>
          <a:lstStyle/>
          <a:p>
            <a:r>
              <a:rPr lang="en-AU"/>
              <a:t>India introduced a Patents Act in 1972. Prior to this, patents were not recognised in India.</a:t>
            </a:r>
          </a:p>
          <a:p>
            <a:endParaRPr lang="en-AU"/>
          </a:p>
          <a:p>
            <a:r>
              <a:rPr lang="en-AU"/>
              <a:t>In 1994/95, the TRIPS agreement (</a:t>
            </a:r>
            <a:r>
              <a:rPr lang="en-AU" b="1"/>
              <a:t>Agreement on Trade Related Aspects of Intellectual Property Rights</a:t>
            </a:r>
            <a:r>
              <a:rPr lang="en-AU"/>
              <a:t>) obliged developing countries to grant patents on medicines. This had to come into effect no later than 2005.</a:t>
            </a:r>
          </a:p>
          <a:p>
            <a:endParaRPr lang="en-AU"/>
          </a:p>
          <a:p>
            <a:r>
              <a:rPr lang="en-AU"/>
              <a:t>In April 2005, India’s Patents Act was amended to allow medicines to be patented. However a clause (section 3(d)) was included to prevent misuse of patents for medicines. Section 3(d) prevents patenting of new forms of a known substance that do not improve its efficacy, and new uses of a known substance.</a:t>
            </a:r>
          </a:p>
          <a:p>
            <a:endParaRPr lang="en-AU"/>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5DB9B06-7A81-471D-A5BE-CCB316DCF0EE}" type="slidenum">
              <a:rPr lang="en-US"/>
              <a:pPr/>
              <a:t>36</a:t>
            </a:fld>
            <a:endParaRPr lang="en-US"/>
          </a:p>
        </p:txBody>
      </p:sp>
      <p:sp>
        <p:nvSpPr>
          <p:cNvPr id="210946" name="Rectangle 2"/>
          <p:cNvSpPr>
            <a:spLocks noRot="1" noChangeArrowheads="1" noTextEdit="1"/>
          </p:cNvSpPr>
          <p:nvPr>
            <p:ph type="sldImg"/>
          </p:nvPr>
        </p:nvSpPr>
        <p:spPr>
          <a:ln/>
        </p:spPr>
      </p:sp>
      <p:sp>
        <p:nvSpPr>
          <p:cNvPr id="210947" name="Rectangle 3"/>
          <p:cNvSpPr>
            <a:spLocks noGrp="1" noChangeArrowheads="1"/>
          </p:cNvSpPr>
          <p:nvPr>
            <p:ph type="body" idx="1"/>
          </p:nvPr>
        </p:nvSpPr>
        <p:spPr>
          <a:xfrm>
            <a:off x="914400" y="4343400"/>
            <a:ext cx="5029200" cy="4114800"/>
          </a:xfrm>
        </p:spPr>
        <p:txBody>
          <a:bodyPr/>
          <a:lstStyle/>
          <a:p>
            <a:pPr lvl="2" algn="just"/>
            <a:r>
              <a:rPr lang="en-US" i="1"/>
              <a:t>Explanation.</a:t>
            </a:r>
            <a:r>
              <a:rPr lang="en-US"/>
              <a:t>—For the purposes of this clause, salts, esters, ethers, polymorphs, metabolites, pure form, particle size, isomers, mixtures of isomers, complexes, combinations and other derivatives of known substance shall be considered to be the same substance, unless they differ significantly in properties with regard to efficacy;". (Gazette of India, 2005)</a:t>
            </a:r>
          </a:p>
          <a:p>
            <a:pPr lvl="2" algn="just"/>
            <a:endParaRPr lang="en-US"/>
          </a:p>
          <a:p>
            <a:pPr lvl="2" algn="just"/>
            <a:r>
              <a:rPr lang="en-US"/>
              <a:t>Section 3(d) prevents evergreening – the practice of making small changes to a drug’s properties.</a:t>
            </a:r>
          </a:p>
          <a:p>
            <a:endParaRPr lang="en-AU"/>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EEDD5DD-0E8C-4D36-9660-D564402921EB}" type="slidenum">
              <a:rPr lang="en-US"/>
              <a:pPr/>
              <a:t>37</a:t>
            </a:fld>
            <a:endParaRPr lang="en-US"/>
          </a:p>
        </p:txBody>
      </p:sp>
      <p:sp>
        <p:nvSpPr>
          <p:cNvPr id="212994" name="Rectangle 2"/>
          <p:cNvSpPr>
            <a:spLocks noRot="1" noChangeArrowheads="1" noTextEdit="1"/>
          </p:cNvSpPr>
          <p:nvPr>
            <p:ph type="sldImg"/>
          </p:nvPr>
        </p:nvSpPr>
        <p:spPr>
          <a:ln/>
        </p:spPr>
      </p:sp>
      <p:sp>
        <p:nvSpPr>
          <p:cNvPr id="212995" name="Rectangle 3"/>
          <p:cNvSpPr>
            <a:spLocks noGrp="1" noChangeArrowheads="1"/>
          </p:cNvSpPr>
          <p:nvPr>
            <p:ph type="body" idx="1"/>
          </p:nvPr>
        </p:nvSpPr>
        <p:spPr>
          <a:xfrm>
            <a:off x="914400" y="4343400"/>
            <a:ext cx="5029200" cy="4114800"/>
          </a:xfrm>
        </p:spPr>
        <p:txBody>
          <a:bodyPr/>
          <a:lstStyle/>
          <a:p>
            <a:r>
              <a:rPr lang="en-AU"/>
              <a:t>Prior to 1998, generic versions of Glivec were manufactured in India for approximately one tenth of the price of the patented drug.</a:t>
            </a:r>
          </a:p>
          <a:p>
            <a:r>
              <a:rPr lang="en-AU"/>
              <a:t>In 1998, Novartis applied for a patent for Glivec and was granted exclusive marketing rights based on a temporary provision of the Patents Act (a requirement of TRIPS). Generic manfacturers had to withdraw their versions of the drug.</a:t>
            </a: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D4EEE52-A907-4EA0-9BA3-116EB4CDE89B}" type="slidenum">
              <a:rPr lang="en-US"/>
              <a:pPr/>
              <a:t>38</a:t>
            </a:fld>
            <a:endParaRPr lang="en-US"/>
          </a:p>
        </p:txBody>
      </p:sp>
      <p:sp>
        <p:nvSpPr>
          <p:cNvPr id="215042" name="Rectangle 2"/>
          <p:cNvSpPr>
            <a:spLocks noRot="1" noChangeArrowheads="1" noTextEdit="1"/>
          </p:cNvSpPr>
          <p:nvPr>
            <p:ph type="sldImg"/>
          </p:nvPr>
        </p:nvSpPr>
        <p:spPr>
          <a:ln/>
        </p:spPr>
      </p:sp>
      <p:sp>
        <p:nvSpPr>
          <p:cNvPr id="215043" name="Rectangle 3"/>
          <p:cNvSpPr>
            <a:spLocks noGrp="1" noChangeArrowheads="1"/>
          </p:cNvSpPr>
          <p:nvPr>
            <p:ph type="body" idx="1"/>
          </p:nvPr>
        </p:nvSpPr>
        <p:spPr>
          <a:xfrm>
            <a:off x="914400" y="4343400"/>
            <a:ext cx="5029200" cy="4114800"/>
          </a:xfrm>
        </p:spPr>
        <p:txBody>
          <a:bodyPr/>
          <a:lstStyle/>
          <a:p>
            <a:r>
              <a:rPr lang="en-AU"/>
              <a:t>In May 2006, Novartis filed a case against the decision of the Patents Office and also against the provision of the Indian Patents Act (Section 3(d)).</a:t>
            </a:r>
          </a:p>
          <a:p>
            <a:endParaRPr lang="en-AU"/>
          </a:p>
          <a:p>
            <a:r>
              <a:rPr lang="en-AU"/>
              <a:t>On the 6</a:t>
            </a:r>
            <a:r>
              <a:rPr lang="en-AU" baseline="30000"/>
              <a:t>th</a:t>
            </a:r>
            <a:r>
              <a:rPr lang="en-AU"/>
              <a:t> August 2007, India’s High Court issued a landmark decision upholding the Patents Act and rejecting both cases. The case against the Patents Act was dismissed because it was determined not to be the proper forum for deciding whether the Act was in compliance with the TRIPS agreement.</a:t>
            </a:r>
          </a:p>
          <a:p>
            <a:endParaRPr lang="en-AU"/>
          </a:p>
          <a:p>
            <a:r>
              <a:rPr lang="en-AU"/>
              <a:t>On 10</a:t>
            </a:r>
            <a:r>
              <a:rPr lang="en-AU" baseline="30000"/>
              <a:t>th</a:t>
            </a:r>
            <a:r>
              <a:rPr lang="en-AU"/>
              <a:t> August 2007, Novartis filed a new case in the Chennai High Court, arguing that the India Patent Appellate Body (IPAB) had erred in dismissing its plea to exclude Technical Member S. Chandrasekaran from hearing its legal appeals. Novartis claims that the technical member is prejudiced because he had earlier filed a petition on behalf of the government against Novartis.</a:t>
            </a: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D60C4EE-FDDA-466C-B4D1-33FD07F4C7B0}" type="slidenum">
              <a:rPr lang="en-US"/>
              <a:pPr/>
              <a:t>39</a:t>
            </a:fld>
            <a:endParaRPr lang="en-US"/>
          </a:p>
        </p:txBody>
      </p:sp>
      <p:sp>
        <p:nvSpPr>
          <p:cNvPr id="217090" name="Rectangle 2"/>
          <p:cNvSpPr>
            <a:spLocks noRot="1" noChangeArrowheads="1" noTextEdit="1"/>
          </p:cNvSpPr>
          <p:nvPr>
            <p:ph type="sldImg"/>
          </p:nvPr>
        </p:nvSpPr>
        <p:spPr>
          <a:ln/>
        </p:spPr>
      </p:sp>
      <p:sp>
        <p:nvSpPr>
          <p:cNvPr id="217091" name="Rectangle 3"/>
          <p:cNvSpPr>
            <a:spLocks noGrp="1" noChangeArrowheads="1"/>
          </p:cNvSpPr>
          <p:nvPr>
            <p:ph type="body" idx="1"/>
          </p:nvPr>
        </p:nvSpPr>
        <p:spPr>
          <a:xfrm>
            <a:off x="914400" y="4343400"/>
            <a:ext cx="5029200" cy="4114800"/>
          </a:xfrm>
        </p:spPr>
        <p:txBody>
          <a:bodyPr/>
          <a:lstStyle/>
          <a:p>
            <a:r>
              <a:rPr lang="en-AU"/>
              <a:t>Novartis’s position is that Indian patent law hinders research and development into better medicines. It argues that strong intellectual property rights and economic incentives are essential for innovation.</a:t>
            </a:r>
          </a:p>
          <a:p>
            <a:endParaRPr lang="en-AU"/>
          </a:p>
          <a:p>
            <a:r>
              <a:rPr lang="en-AU"/>
              <a:t>Novartis says: “We firmly believe safeguarding intellectual property protection stimulates research into new and better medicines for patients”</a:t>
            </a:r>
          </a:p>
          <a:p>
            <a:endParaRPr lang="en-AU"/>
          </a:p>
          <a:p>
            <a:r>
              <a:rPr lang="en-AU"/>
              <a:t>Novartis wants to be able to take advantage of the emerging market created by India’s booming middle class</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216B136-EBBC-445D-BABD-F63B80BAC9EE}" type="slidenum">
              <a:rPr lang="en-US"/>
              <a:pPr/>
              <a:t>4</a:t>
            </a:fld>
            <a:endParaRPr lang="en-US"/>
          </a:p>
        </p:txBody>
      </p:sp>
      <p:sp>
        <p:nvSpPr>
          <p:cNvPr id="79874" name="Rectangle 2"/>
          <p:cNvSpPr>
            <a:spLocks noRot="1" noChangeArrowheads="1" noTextEdit="1"/>
          </p:cNvSpPr>
          <p:nvPr>
            <p:ph type="sldImg"/>
          </p:nvPr>
        </p:nvSpPr>
        <p:spPr>
          <a:ln/>
        </p:spPr>
      </p:sp>
      <p:sp>
        <p:nvSpPr>
          <p:cNvPr id="79875" name="Rectangle 3"/>
          <p:cNvSpPr>
            <a:spLocks noGrp="1" noChangeArrowheads="1"/>
          </p:cNvSpPr>
          <p:nvPr>
            <p:ph type="body" idx="1"/>
          </p:nvPr>
        </p:nvSpPr>
        <p:spPr/>
        <p:txBody>
          <a:bodyPr/>
          <a:lstStyle/>
          <a:p>
            <a:endParaRPr lang="es-ES"/>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EB91C51-2578-4381-B979-96DB4DB28EF6}" type="slidenum">
              <a:rPr lang="en-US"/>
              <a:pPr/>
              <a:t>40</a:t>
            </a:fld>
            <a:endParaRPr lang="en-US"/>
          </a:p>
        </p:txBody>
      </p:sp>
      <p:sp>
        <p:nvSpPr>
          <p:cNvPr id="219138" name="Rectangle 2"/>
          <p:cNvSpPr>
            <a:spLocks noRot="1" noChangeArrowheads="1" noTextEdit="1"/>
          </p:cNvSpPr>
          <p:nvPr>
            <p:ph type="sldImg"/>
          </p:nvPr>
        </p:nvSpPr>
        <p:spPr>
          <a:ln/>
        </p:spPr>
      </p:sp>
      <p:sp>
        <p:nvSpPr>
          <p:cNvPr id="219139" name="Rectangle 3"/>
          <p:cNvSpPr>
            <a:spLocks noGrp="1" noChangeArrowheads="1"/>
          </p:cNvSpPr>
          <p:nvPr>
            <p:ph type="body" idx="1"/>
          </p:nvPr>
        </p:nvSpPr>
        <p:spPr>
          <a:xfrm>
            <a:off x="914400" y="4343400"/>
            <a:ext cx="5029200" cy="4114800"/>
          </a:xfrm>
        </p:spPr>
        <p:txBody>
          <a:bodyPr/>
          <a:lstStyle/>
          <a:p>
            <a:pPr algn="just"/>
            <a:r>
              <a:rPr lang="en-US" sz="1000"/>
              <a:t>The patient assistance program is not adequate or sustainable</a:t>
            </a:r>
          </a:p>
          <a:p>
            <a:pPr lvl="1" algn="just"/>
            <a:r>
              <a:rPr lang="en-US" sz="1000"/>
              <a:t>According to the Drug Action Forum, if a patent were granted, 99% of patients requiring the drug would be denied access.</a:t>
            </a:r>
          </a:p>
          <a:p>
            <a:pPr lvl="1" algn="just"/>
            <a:r>
              <a:rPr lang="en-US" sz="1000"/>
              <a:t>Thousands more patients have CML than those who get it free</a:t>
            </a:r>
          </a:p>
          <a:p>
            <a:pPr lvl="1" algn="just"/>
            <a:r>
              <a:rPr lang="en-US" sz="1000"/>
              <a:t>Estimated 20,000 new cases each year</a:t>
            </a:r>
          </a:p>
          <a:p>
            <a:pPr lvl="1" algn="just"/>
            <a:endParaRPr lang="en-US" sz="1000"/>
          </a:p>
          <a:p>
            <a:pPr algn="just"/>
            <a:r>
              <a:rPr lang="en-US" sz="1000"/>
              <a:t>If Novartis were successful, more medicines would be patented and it would be more difficult for generic manufacturers to produce affordable generic versions of essential medicines.</a:t>
            </a:r>
          </a:p>
          <a:p>
            <a:pPr algn="just"/>
            <a:endParaRPr lang="en-US" sz="1000"/>
          </a:p>
          <a:p>
            <a:endParaRPr lang="en-AU"/>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2C737BF-CAAD-4EFF-BCDE-ECE5042A3984}" type="slidenum">
              <a:rPr lang="en-US"/>
              <a:pPr/>
              <a:t>41</a:t>
            </a:fld>
            <a:endParaRPr lang="en-US"/>
          </a:p>
        </p:txBody>
      </p:sp>
      <p:sp>
        <p:nvSpPr>
          <p:cNvPr id="221186" name="Rectangle 2"/>
          <p:cNvSpPr>
            <a:spLocks noRot="1" noChangeArrowheads="1" noTextEdit="1"/>
          </p:cNvSpPr>
          <p:nvPr>
            <p:ph type="sldImg"/>
          </p:nvPr>
        </p:nvSpPr>
        <p:spPr>
          <a:ln/>
        </p:spPr>
      </p:sp>
      <p:sp>
        <p:nvSpPr>
          <p:cNvPr id="22118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9C16423-9B72-4E20-9546-9642AD6AF58B}" type="slidenum">
              <a:rPr lang="en-US"/>
              <a:pPr/>
              <a:t>42</a:t>
            </a:fld>
            <a:endParaRPr lang="en-US"/>
          </a:p>
        </p:txBody>
      </p:sp>
      <p:sp>
        <p:nvSpPr>
          <p:cNvPr id="223234" name="Rectangle 2"/>
          <p:cNvSpPr>
            <a:spLocks noRot="1" noChangeArrowheads="1" noTextEdit="1"/>
          </p:cNvSpPr>
          <p:nvPr>
            <p:ph type="sldImg"/>
          </p:nvPr>
        </p:nvSpPr>
        <p:spPr>
          <a:ln/>
        </p:spPr>
      </p:sp>
      <p:sp>
        <p:nvSpPr>
          <p:cNvPr id="22323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ABB3938-D130-45A5-A28C-74E0C64187A8}" type="slidenum">
              <a:rPr lang="en-US"/>
              <a:pPr/>
              <a:t>43</a:t>
            </a:fld>
            <a:endParaRPr lang="en-US"/>
          </a:p>
        </p:txBody>
      </p:sp>
      <p:sp>
        <p:nvSpPr>
          <p:cNvPr id="225282" name="Rectangle 2"/>
          <p:cNvSpPr>
            <a:spLocks noRot="1" noChangeArrowheads="1" noTextEdit="1"/>
          </p:cNvSpPr>
          <p:nvPr>
            <p:ph type="sldImg"/>
          </p:nvPr>
        </p:nvSpPr>
        <p:spPr>
          <a:ln/>
        </p:spPr>
      </p:sp>
      <p:sp>
        <p:nvSpPr>
          <p:cNvPr id="22528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AC47814-F3E5-4CFE-96DA-A8365DF4A5E6}" type="slidenum">
              <a:rPr lang="en-US"/>
              <a:pPr/>
              <a:t>44</a:t>
            </a:fld>
            <a:endParaRPr lang="en-US"/>
          </a:p>
        </p:txBody>
      </p:sp>
      <p:sp>
        <p:nvSpPr>
          <p:cNvPr id="227330" name="Rectangle 2"/>
          <p:cNvSpPr>
            <a:spLocks noRot="1" noChangeArrowheads="1" noTextEdit="1"/>
          </p:cNvSpPr>
          <p:nvPr>
            <p:ph type="sldImg"/>
          </p:nvPr>
        </p:nvSpPr>
        <p:spPr>
          <a:ln/>
        </p:spPr>
      </p:sp>
      <p:sp>
        <p:nvSpPr>
          <p:cNvPr id="22733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6CEB525-9140-41D9-9A18-0CEC154CB80C}" type="slidenum">
              <a:rPr lang="en-US"/>
              <a:pPr/>
              <a:t>45</a:t>
            </a:fld>
            <a:endParaRPr lang="en-US"/>
          </a:p>
        </p:txBody>
      </p:sp>
      <p:sp>
        <p:nvSpPr>
          <p:cNvPr id="229378" name="Rectangle 2"/>
          <p:cNvSpPr>
            <a:spLocks noRot="1" noChangeArrowheads="1" noTextEdit="1"/>
          </p:cNvSpPr>
          <p:nvPr>
            <p:ph type="sldImg"/>
          </p:nvPr>
        </p:nvSpPr>
        <p:spPr>
          <a:ln/>
        </p:spPr>
      </p:sp>
      <p:sp>
        <p:nvSpPr>
          <p:cNvPr id="2293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B26DEF6-9FC1-45E7-909A-E6528CFCF251}" type="slidenum">
              <a:rPr lang="en-US"/>
              <a:pPr/>
              <a:t>46</a:t>
            </a:fld>
            <a:endParaRPr lang="en-US"/>
          </a:p>
        </p:txBody>
      </p:sp>
      <p:sp>
        <p:nvSpPr>
          <p:cNvPr id="231426" name="Rectangle 2"/>
          <p:cNvSpPr>
            <a:spLocks noRot="1" noChangeArrowheads="1" noTextEdit="1"/>
          </p:cNvSpPr>
          <p:nvPr>
            <p:ph type="sldImg"/>
          </p:nvPr>
        </p:nvSpPr>
        <p:spPr>
          <a:ln/>
        </p:spPr>
      </p:sp>
      <p:sp>
        <p:nvSpPr>
          <p:cNvPr id="23142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4109871-D018-4275-88DA-811B9DA78012}" type="slidenum">
              <a:rPr lang="en-US"/>
              <a:pPr/>
              <a:t>47</a:t>
            </a:fld>
            <a:endParaRPr lang="en-US"/>
          </a:p>
        </p:txBody>
      </p:sp>
      <p:sp>
        <p:nvSpPr>
          <p:cNvPr id="233474" name="Rectangle 2"/>
          <p:cNvSpPr>
            <a:spLocks noRot="1" noChangeArrowheads="1" noTextEdit="1"/>
          </p:cNvSpPr>
          <p:nvPr>
            <p:ph type="sldImg"/>
          </p:nvPr>
        </p:nvSpPr>
        <p:spPr>
          <a:ln/>
        </p:spPr>
      </p:sp>
      <p:sp>
        <p:nvSpPr>
          <p:cNvPr id="23347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79764E3-7C5E-44DF-82E2-5ED8AB9AE744}" type="slidenum">
              <a:rPr lang="en-US"/>
              <a:pPr/>
              <a:t>48</a:t>
            </a:fld>
            <a:endParaRPr lang="en-US"/>
          </a:p>
        </p:txBody>
      </p:sp>
      <p:sp>
        <p:nvSpPr>
          <p:cNvPr id="235522" name="Rectangle 2"/>
          <p:cNvSpPr>
            <a:spLocks noRot="1" noChangeArrowheads="1" noTextEdit="1"/>
          </p:cNvSpPr>
          <p:nvPr>
            <p:ph type="sldImg"/>
          </p:nvPr>
        </p:nvSpPr>
        <p:spPr>
          <a:ln/>
        </p:spPr>
      </p:sp>
      <p:sp>
        <p:nvSpPr>
          <p:cNvPr id="23552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CF35AE7-C71F-4EA7-A25D-2D27BD61214F}" type="slidenum">
              <a:rPr lang="en-US"/>
              <a:pPr/>
              <a:t>49</a:t>
            </a:fld>
            <a:endParaRPr lang="en-US"/>
          </a:p>
        </p:txBody>
      </p:sp>
      <p:sp>
        <p:nvSpPr>
          <p:cNvPr id="264194" name="Rectangle 2"/>
          <p:cNvSpPr>
            <a:spLocks noRot="1" noChangeArrowheads="1" noTextEdit="1"/>
          </p:cNvSpPr>
          <p:nvPr>
            <p:ph type="sldImg"/>
          </p:nvPr>
        </p:nvSpPr>
        <p:spPr>
          <a:ln/>
        </p:spPr>
      </p:sp>
      <p:sp>
        <p:nvSpPr>
          <p:cNvPr id="26419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0DAB959-1D76-44A7-83F7-C31F5AB5BB06}" type="slidenum">
              <a:rPr lang="en-US"/>
              <a:pPr/>
              <a:t>5</a:t>
            </a:fld>
            <a:endParaRPr lang="en-US"/>
          </a:p>
        </p:txBody>
      </p:sp>
      <p:sp>
        <p:nvSpPr>
          <p:cNvPr id="80898" name="Rectangle 2"/>
          <p:cNvSpPr>
            <a:spLocks noRot="1" noChangeArrowheads="1" noTextEdit="1"/>
          </p:cNvSpPr>
          <p:nvPr>
            <p:ph type="sldImg"/>
          </p:nvPr>
        </p:nvSpPr>
        <p:spPr>
          <a:ln/>
        </p:spPr>
      </p:sp>
      <p:sp>
        <p:nvSpPr>
          <p:cNvPr id="80899" name="Rectangle 3"/>
          <p:cNvSpPr>
            <a:spLocks noGrp="1" noChangeArrowheads="1"/>
          </p:cNvSpPr>
          <p:nvPr>
            <p:ph type="body" idx="1"/>
          </p:nvPr>
        </p:nvSpPr>
        <p:spPr/>
        <p:txBody>
          <a:bodyPr/>
          <a:lstStyle/>
          <a:p>
            <a:endParaRPr lang="es-ES"/>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8576A65-AB62-4EBD-B5CE-0B1C623685F9}" type="slidenum">
              <a:rPr lang="en-US"/>
              <a:pPr/>
              <a:t>50</a:t>
            </a:fld>
            <a:endParaRPr lang="en-US"/>
          </a:p>
        </p:txBody>
      </p:sp>
      <p:sp>
        <p:nvSpPr>
          <p:cNvPr id="111618" name="Rectangle 2"/>
          <p:cNvSpPr>
            <a:spLocks noRot="1" noChangeArrowheads="1" noTextEdit="1"/>
          </p:cNvSpPr>
          <p:nvPr>
            <p:ph type="sldImg"/>
          </p:nvPr>
        </p:nvSpPr>
        <p:spPr>
          <a:ln/>
        </p:spPr>
      </p:sp>
      <p:sp>
        <p:nvSpPr>
          <p:cNvPr id="111619" name="Rectangle 3"/>
          <p:cNvSpPr>
            <a:spLocks noGrp="1" noChangeArrowheads="1"/>
          </p:cNvSpPr>
          <p:nvPr>
            <p:ph type="body" idx="1"/>
          </p:nvPr>
        </p:nvSpPr>
        <p:spPr/>
        <p:txBody>
          <a:bodyPr/>
          <a:lstStyle/>
          <a:p>
            <a:endParaRPr lang="es-ES"/>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A19A76D-19D6-4E76-B3FC-03A63BD5C298}" type="slidenum">
              <a:rPr lang="en-US"/>
              <a:pPr/>
              <a:t>51</a:t>
            </a:fld>
            <a:endParaRPr lang="en-US"/>
          </a:p>
        </p:txBody>
      </p:sp>
      <p:sp>
        <p:nvSpPr>
          <p:cNvPr id="239618" name="Rectangle 2"/>
          <p:cNvSpPr>
            <a:spLocks noRot="1" noChangeArrowheads="1" noTextEdit="1"/>
          </p:cNvSpPr>
          <p:nvPr>
            <p:ph type="sldImg"/>
          </p:nvPr>
        </p:nvSpPr>
        <p:spPr>
          <a:ln/>
        </p:spPr>
      </p:sp>
      <p:sp>
        <p:nvSpPr>
          <p:cNvPr id="23961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F718C8E-2228-44C9-87C0-2B2D87852B2B}" type="slidenum">
              <a:rPr lang="en-US"/>
              <a:pPr/>
              <a:t>52</a:t>
            </a:fld>
            <a:endParaRPr lang="en-US"/>
          </a:p>
        </p:txBody>
      </p:sp>
      <p:sp>
        <p:nvSpPr>
          <p:cNvPr id="241666" name="Rectangle 2"/>
          <p:cNvSpPr>
            <a:spLocks noRot="1" noChangeArrowheads="1" noTextEdit="1"/>
          </p:cNvSpPr>
          <p:nvPr>
            <p:ph type="sldImg"/>
          </p:nvPr>
        </p:nvSpPr>
        <p:spPr>
          <a:ln/>
        </p:spPr>
      </p:sp>
      <p:sp>
        <p:nvSpPr>
          <p:cNvPr id="24166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BEF430C-D5B0-493E-9724-46FC16B02BAE}" type="slidenum">
              <a:rPr lang="en-US"/>
              <a:pPr/>
              <a:t>53</a:t>
            </a:fld>
            <a:endParaRPr lang="en-US"/>
          </a:p>
        </p:txBody>
      </p:sp>
      <p:sp>
        <p:nvSpPr>
          <p:cNvPr id="243714" name="Rectangle 2"/>
          <p:cNvSpPr>
            <a:spLocks noRot="1" noChangeArrowheads="1" noTextEdit="1"/>
          </p:cNvSpPr>
          <p:nvPr>
            <p:ph type="sldImg"/>
          </p:nvPr>
        </p:nvSpPr>
        <p:spPr>
          <a:ln/>
        </p:spPr>
      </p:sp>
      <p:sp>
        <p:nvSpPr>
          <p:cNvPr id="2437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5F8E657-4147-4FF1-843B-FB35A896043E}" type="slidenum">
              <a:rPr lang="en-US"/>
              <a:pPr/>
              <a:t>54</a:t>
            </a:fld>
            <a:endParaRPr lang="en-US"/>
          </a:p>
        </p:txBody>
      </p:sp>
      <p:sp>
        <p:nvSpPr>
          <p:cNvPr id="245762" name="Rectangle 2"/>
          <p:cNvSpPr>
            <a:spLocks noRot="1" noChangeArrowheads="1" noTextEdit="1"/>
          </p:cNvSpPr>
          <p:nvPr>
            <p:ph type="sldImg"/>
          </p:nvPr>
        </p:nvSpPr>
        <p:spPr>
          <a:ln/>
        </p:spPr>
      </p:sp>
      <p:sp>
        <p:nvSpPr>
          <p:cNvPr id="24576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31A0D4E-A283-414D-B5E4-68491BBFC0A5}" type="slidenum">
              <a:rPr lang="en-US"/>
              <a:pPr/>
              <a:t>55</a:t>
            </a:fld>
            <a:endParaRPr lang="en-US"/>
          </a:p>
        </p:txBody>
      </p:sp>
      <p:sp>
        <p:nvSpPr>
          <p:cNvPr id="247810" name="Rectangle 2"/>
          <p:cNvSpPr>
            <a:spLocks noRot="1" noChangeArrowheads="1" noTextEdit="1"/>
          </p:cNvSpPr>
          <p:nvPr>
            <p:ph type="sldImg"/>
          </p:nvPr>
        </p:nvSpPr>
        <p:spPr>
          <a:ln/>
        </p:spPr>
      </p:sp>
      <p:sp>
        <p:nvSpPr>
          <p:cNvPr id="2478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C2E0DE6-69B9-42EF-A19D-E2E8F0A6C55C}" type="slidenum">
              <a:rPr lang="en-US"/>
              <a:pPr/>
              <a:t>56</a:t>
            </a:fld>
            <a:endParaRPr lang="en-US"/>
          </a:p>
        </p:txBody>
      </p:sp>
      <p:sp>
        <p:nvSpPr>
          <p:cNvPr id="249858" name="Rectangle 2"/>
          <p:cNvSpPr>
            <a:spLocks noRot="1" noChangeArrowheads="1" noTextEdit="1"/>
          </p:cNvSpPr>
          <p:nvPr>
            <p:ph type="sldImg"/>
          </p:nvPr>
        </p:nvSpPr>
        <p:spPr>
          <a:ln/>
        </p:spPr>
      </p:sp>
      <p:sp>
        <p:nvSpPr>
          <p:cNvPr id="24985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A7C3B17-CF2D-4407-80D5-9F417D9235AE}" type="slidenum">
              <a:rPr lang="en-US"/>
              <a:pPr/>
              <a:t>57</a:t>
            </a:fld>
            <a:endParaRPr lang="en-US"/>
          </a:p>
        </p:txBody>
      </p:sp>
      <p:sp>
        <p:nvSpPr>
          <p:cNvPr id="251906" name="Rectangle 2"/>
          <p:cNvSpPr>
            <a:spLocks noRot="1" noChangeArrowheads="1" noTextEdit="1"/>
          </p:cNvSpPr>
          <p:nvPr>
            <p:ph type="sldImg"/>
          </p:nvPr>
        </p:nvSpPr>
        <p:spPr>
          <a:ln/>
        </p:spPr>
      </p:sp>
      <p:sp>
        <p:nvSpPr>
          <p:cNvPr id="25190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D11EB3D-3BCC-4762-B817-74E4B769D0C1}" type="slidenum">
              <a:rPr lang="en-US"/>
              <a:pPr/>
              <a:t>58</a:t>
            </a:fld>
            <a:endParaRPr lang="en-US"/>
          </a:p>
        </p:txBody>
      </p:sp>
      <p:sp>
        <p:nvSpPr>
          <p:cNvPr id="253954" name="Rectangle 2"/>
          <p:cNvSpPr>
            <a:spLocks noRot="1" noChangeArrowheads="1" noTextEdit="1"/>
          </p:cNvSpPr>
          <p:nvPr>
            <p:ph type="sldImg"/>
          </p:nvPr>
        </p:nvSpPr>
        <p:spPr>
          <a:ln/>
        </p:spPr>
      </p:sp>
      <p:sp>
        <p:nvSpPr>
          <p:cNvPr id="25395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2A4D184-8E5D-4587-BE1F-F876734D9479}" type="slidenum">
              <a:rPr lang="en-US"/>
              <a:pPr/>
              <a:t>59</a:t>
            </a:fld>
            <a:endParaRPr lang="en-US"/>
          </a:p>
        </p:txBody>
      </p:sp>
      <p:sp>
        <p:nvSpPr>
          <p:cNvPr id="256002" name="Rectangle 2"/>
          <p:cNvSpPr>
            <a:spLocks noRot="1" noChangeArrowheads="1" noTextEdit="1"/>
          </p:cNvSpPr>
          <p:nvPr>
            <p:ph type="sldImg"/>
          </p:nvPr>
        </p:nvSpPr>
        <p:spPr>
          <a:ln/>
        </p:spPr>
      </p:sp>
      <p:sp>
        <p:nvSpPr>
          <p:cNvPr id="25600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35AB417-0349-4745-B343-B02B5E2CBAEA}" type="slidenum">
              <a:rPr lang="en-US"/>
              <a:pPr/>
              <a:t>6</a:t>
            </a:fld>
            <a:endParaRPr lang="en-US"/>
          </a:p>
        </p:txBody>
      </p:sp>
      <p:sp>
        <p:nvSpPr>
          <p:cNvPr id="81922" name="Rectangle 2"/>
          <p:cNvSpPr>
            <a:spLocks noRot="1" noChangeArrowheads="1" noTextEdit="1"/>
          </p:cNvSpPr>
          <p:nvPr>
            <p:ph type="sldImg"/>
          </p:nvPr>
        </p:nvSpPr>
        <p:spPr>
          <a:ln/>
        </p:spPr>
      </p:sp>
      <p:sp>
        <p:nvSpPr>
          <p:cNvPr id="81923" name="Rectangle 3"/>
          <p:cNvSpPr>
            <a:spLocks noGrp="1" noChangeArrowheads="1"/>
          </p:cNvSpPr>
          <p:nvPr>
            <p:ph type="body" idx="1"/>
          </p:nvPr>
        </p:nvSpPr>
        <p:spPr/>
        <p:txBody>
          <a:bodyPr/>
          <a:lstStyle/>
          <a:p>
            <a:endParaRPr lang="es-ES"/>
          </a:p>
        </p:txBody>
      </p:sp>
    </p:spTree>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B751DB6-2E6A-47A3-BC56-B1CE76D44A2D}" type="slidenum">
              <a:rPr lang="en-US"/>
              <a:pPr/>
              <a:t>60</a:t>
            </a:fld>
            <a:endParaRPr lang="en-US"/>
          </a:p>
        </p:txBody>
      </p:sp>
      <p:sp>
        <p:nvSpPr>
          <p:cNvPr id="258050" name="Rectangle 2"/>
          <p:cNvSpPr>
            <a:spLocks noRot="1" noChangeArrowheads="1" noTextEdit="1"/>
          </p:cNvSpPr>
          <p:nvPr>
            <p:ph type="sldImg"/>
          </p:nvPr>
        </p:nvSpPr>
        <p:spPr>
          <a:ln/>
        </p:spPr>
      </p:sp>
      <p:sp>
        <p:nvSpPr>
          <p:cNvPr id="258051" name="Rectangle 3"/>
          <p:cNvSpPr>
            <a:spLocks noGrp="1" noChangeArrowheads="1"/>
          </p:cNvSpPr>
          <p:nvPr>
            <p:ph type="body" idx="1"/>
          </p:nvPr>
        </p:nvSpPr>
        <p:spPr/>
        <p:txBody>
          <a:bodyPr/>
          <a:lstStyle/>
          <a:p>
            <a:endParaRPr lang="es-ES"/>
          </a:p>
        </p:txBody>
      </p:sp>
    </p:spTree>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CBD762B-E57C-4BDC-8193-03C85BAE5ADF}" type="slidenum">
              <a:rPr lang="en-US"/>
              <a:pPr/>
              <a:t>61</a:t>
            </a:fld>
            <a:endParaRPr lang="en-US"/>
          </a:p>
        </p:txBody>
      </p:sp>
      <p:sp>
        <p:nvSpPr>
          <p:cNvPr id="260098" name="Rectangle 2"/>
          <p:cNvSpPr>
            <a:spLocks noRot="1" noChangeArrowheads="1" noTextEdit="1"/>
          </p:cNvSpPr>
          <p:nvPr>
            <p:ph type="sldImg"/>
          </p:nvPr>
        </p:nvSpPr>
        <p:spPr>
          <a:ln/>
        </p:spPr>
      </p:sp>
      <p:sp>
        <p:nvSpPr>
          <p:cNvPr id="260099" name="Rectangle 3"/>
          <p:cNvSpPr>
            <a:spLocks noGrp="1" noChangeArrowheads="1"/>
          </p:cNvSpPr>
          <p:nvPr>
            <p:ph type="body" idx="1"/>
          </p:nvPr>
        </p:nvSpPr>
        <p:spPr/>
        <p:txBody>
          <a:bodyPr/>
          <a:lstStyle/>
          <a:p>
            <a:endParaRPr lang="es-E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B71034F-6276-411A-8CD1-403BBB69D801}" type="slidenum">
              <a:rPr lang="en-US"/>
              <a:pPr/>
              <a:t>7</a:t>
            </a:fld>
            <a:endParaRPr lang="en-US"/>
          </a:p>
        </p:txBody>
      </p:sp>
      <p:sp>
        <p:nvSpPr>
          <p:cNvPr id="82946" name="Rectangle 2"/>
          <p:cNvSpPr>
            <a:spLocks noRot="1" noChangeArrowheads="1" noTextEdit="1"/>
          </p:cNvSpPr>
          <p:nvPr>
            <p:ph type="sldImg"/>
          </p:nvPr>
        </p:nvSpPr>
        <p:spPr>
          <a:ln/>
        </p:spPr>
      </p:sp>
      <p:sp>
        <p:nvSpPr>
          <p:cNvPr id="82947" name="Rectangle 3"/>
          <p:cNvSpPr>
            <a:spLocks noGrp="1" noChangeArrowheads="1"/>
          </p:cNvSpPr>
          <p:nvPr>
            <p:ph type="body" idx="1"/>
          </p:nvPr>
        </p:nvSpPr>
        <p:spPr/>
        <p:txBody>
          <a:bodyPr/>
          <a:lstStyle/>
          <a:p>
            <a:endParaRPr lang="es-E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2EFB487-DBEB-429C-94FC-C26052DF46C4}" type="slidenum">
              <a:rPr lang="en-US"/>
              <a:pPr/>
              <a:t>8</a:t>
            </a:fld>
            <a:endParaRPr lang="en-US"/>
          </a:p>
        </p:txBody>
      </p:sp>
      <p:sp>
        <p:nvSpPr>
          <p:cNvPr id="83970" name="Rectangle 2"/>
          <p:cNvSpPr>
            <a:spLocks noRot="1" noChangeArrowheads="1" noTextEdit="1"/>
          </p:cNvSpPr>
          <p:nvPr>
            <p:ph type="sldImg"/>
          </p:nvPr>
        </p:nvSpPr>
        <p:spPr>
          <a:ln/>
        </p:spPr>
      </p:sp>
      <p:sp>
        <p:nvSpPr>
          <p:cNvPr id="83971" name="Rectangle 3"/>
          <p:cNvSpPr>
            <a:spLocks noGrp="1" noChangeArrowheads="1"/>
          </p:cNvSpPr>
          <p:nvPr>
            <p:ph type="body" idx="1"/>
          </p:nvPr>
        </p:nvSpPr>
        <p:spPr/>
        <p:txBody>
          <a:bodyPr/>
          <a:lstStyle/>
          <a:p>
            <a:endParaRPr lang="es-E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272E2FA-FA74-4786-91D9-9D663ABE83DE}" type="slidenum">
              <a:rPr lang="en-US"/>
              <a:pPr/>
              <a:t>9</a:t>
            </a:fld>
            <a:endParaRPr lang="en-US"/>
          </a:p>
        </p:txBody>
      </p:sp>
      <p:sp>
        <p:nvSpPr>
          <p:cNvPr id="84994" name="Rectangle 2"/>
          <p:cNvSpPr>
            <a:spLocks noRot="1" noChangeArrowheads="1" noTextEdit="1"/>
          </p:cNvSpPr>
          <p:nvPr>
            <p:ph type="sldImg"/>
          </p:nvPr>
        </p:nvSpPr>
        <p:spPr>
          <a:ln/>
        </p:spPr>
      </p:sp>
      <p:sp>
        <p:nvSpPr>
          <p:cNvPr id="84995" name="Rectangle 3"/>
          <p:cNvSpPr>
            <a:spLocks noGrp="1" noChangeArrowheads="1"/>
          </p:cNvSpPr>
          <p:nvPr>
            <p:ph type="body" idx="1"/>
          </p:nvPr>
        </p:nvSpPr>
        <p:spPr/>
        <p:txBody>
          <a:bodyPr/>
          <a:lstStyle/>
          <a:p>
            <a:endParaRPr lang="es-E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275458" name="Group 2"/>
          <p:cNvGrpSpPr>
            <a:grpSpLocks/>
          </p:cNvGrpSpPr>
          <p:nvPr/>
        </p:nvGrpSpPr>
        <p:grpSpPr bwMode="auto">
          <a:xfrm>
            <a:off x="0" y="0"/>
            <a:ext cx="9144000" cy="6934200"/>
            <a:chOff x="0" y="0"/>
            <a:chExt cx="5760" cy="4368"/>
          </a:xfrm>
        </p:grpSpPr>
        <p:sp>
          <p:nvSpPr>
            <p:cNvPr id="275459" name="Freeform 3"/>
            <p:cNvSpPr>
              <a:spLocks/>
            </p:cNvSpPr>
            <p:nvPr/>
          </p:nvSpPr>
          <p:spPr bwMode="hidden">
            <a:xfrm>
              <a:off x="0" y="2208"/>
              <a:ext cx="2515" cy="1970"/>
            </a:xfrm>
            <a:custGeom>
              <a:avLst/>
              <a:gdLst/>
              <a:ahLst/>
              <a:cxnLst>
                <a:cxn ang="0">
                  <a:pos x="744" y="1669"/>
                </a:cxn>
                <a:cxn ang="0">
                  <a:pos x="852" y="1400"/>
                </a:cxn>
                <a:cxn ang="0">
                  <a:pos x="876" y="1171"/>
                </a:cxn>
                <a:cxn ang="0">
                  <a:pos x="979" y="1370"/>
                </a:cxn>
                <a:cxn ang="0">
                  <a:pos x="1231" y="1621"/>
                </a:cxn>
                <a:cxn ang="0">
                  <a:pos x="1471" y="1693"/>
                </a:cxn>
                <a:cxn ang="0">
                  <a:pos x="1819" y="1678"/>
                </a:cxn>
                <a:cxn ang="0">
                  <a:pos x="1893" y="1513"/>
                </a:cxn>
                <a:cxn ang="0">
                  <a:pos x="1874" y="1285"/>
                </a:cxn>
                <a:cxn ang="0">
                  <a:pos x="1783" y="967"/>
                </a:cxn>
                <a:cxn ang="0">
                  <a:pos x="1289" y="873"/>
                </a:cxn>
                <a:cxn ang="0">
                  <a:pos x="1549" y="745"/>
                </a:cxn>
                <a:cxn ang="0">
                  <a:pos x="1753" y="732"/>
                </a:cxn>
                <a:cxn ang="0">
                  <a:pos x="2107" y="618"/>
                </a:cxn>
                <a:cxn ang="0">
                  <a:pos x="2377" y="438"/>
                </a:cxn>
                <a:cxn ang="0">
                  <a:pos x="2420" y="343"/>
                </a:cxn>
                <a:cxn ang="0">
                  <a:pos x="2077" y="331"/>
                </a:cxn>
                <a:cxn ang="0">
                  <a:pos x="1951" y="301"/>
                </a:cxn>
                <a:cxn ang="0">
                  <a:pos x="1645" y="289"/>
                </a:cxn>
                <a:cxn ang="0">
                  <a:pos x="1297" y="408"/>
                </a:cxn>
                <a:cxn ang="0">
                  <a:pos x="1308" y="337"/>
                </a:cxn>
                <a:cxn ang="0">
                  <a:pos x="1453" y="168"/>
                </a:cxn>
                <a:cxn ang="0">
                  <a:pos x="1477" y="36"/>
                </a:cxn>
                <a:cxn ang="0">
                  <a:pos x="1417" y="24"/>
                </a:cxn>
                <a:cxn ang="0">
                  <a:pos x="1189" y="102"/>
                </a:cxn>
                <a:cxn ang="0">
                  <a:pos x="1026" y="144"/>
                </a:cxn>
                <a:cxn ang="0">
                  <a:pos x="889" y="331"/>
                </a:cxn>
                <a:cxn ang="0">
                  <a:pos x="726" y="480"/>
                </a:cxn>
                <a:cxn ang="0">
                  <a:pos x="643" y="540"/>
                </a:cxn>
                <a:cxn ang="0">
                  <a:pos x="600" y="516"/>
                </a:cxn>
                <a:cxn ang="0">
                  <a:pos x="552" y="486"/>
                </a:cxn>
                <a:cxn ang="0">
                  <a:pos x="528" y="462"/>
                </a:cxn>
                <a:cxn ang="0">
                  <a:pos x="474" y="426"/>
                </a:cxn>
                <a:cxn ang="0">
                  <a:pos x="415" y="390"/>
                </a:cxn>
                <a:cxn ang="0">
                  <a:pos x="366" y="366"/>
                </a:cxn>
                <a:cxn ang="0">
                  <a:pos x="192" y="234"/>
                </a:cxn>
                <a:cxn ang="0">
                  <a:pos x="570" y="564"/>
                </a:cxn>
                <a:cxn ang="0">
                  <a:pos x="444" y="732"/>
                </a:cxn>
                <a:cxn ang="0">
                  <a:pos x="318" y="787"/>
                </a:cxn>
                <a:cxn ang="0">
                  <a:pos x="127" y="853"/>
                </a:cxn>
                <a:cxn ang="0">
                  <a:pos x="0" y="1165"/>
                </a:cxn>
                <a:cxn ang="0">
                  <a:pos x="372" y="1015"/>
                </a:cxn>
                <a:cxn ang="0">
                  <a:pos x="222" y="1262"/>
                </a:cxn>
                <a:cxn ang="0">
                  <a:pos x="139" y="1459"/>
                </a:cxn>
                <a:cxn ang="0">
                  <a:pos x="102" y="1495"/>
                </a:cxn>
                <a:cxn ang="0">
                  <a:pos x="84" y="1519"/>
                </a:cxn>
                <a:cxn ang="0">
                  <a:pos x="96" y="1537"/>
                </a:cxn>
                <a:cxn ang="0">
                  <a:pos x="127" y="1567"/>
                </a:cxn>
                <a:cxn ang="0">
                  <a:pos x="145" y="1633"/>
                </a:cxn>
                <a:cxn ang="0">
                  <a:pos x="156" y="1693"/>
                </a:cxn>
                <a:cxn ang="0">
                  <a:pos x="162" y="1723"/>
                </a:cxn>
                <a:cxn ang="0">
                  <a:pos x="216" y="1802"/>
                </a:cxn>
                <a:cxn ang="0">
                  <a:pos x="228" y="1850"/>
                </a:cxn>
                <a:cxn ang="0">
                  <a:pos x="240" y="1904"/>
                </a:cxn>
                <a:cxn ang="0">
                  <a:pos x="246" y="1922"/>
                </a:cxn>
                <a:cxn ang="0">
                  <a:pos x="258" y="1970"/>
                </a:cxn>
                <a:cxn ang="0">
                  <a:pos x="462" y="1922"/>
                </a:cxn>
                <a:cxn ang="0">
                  <a:pos x="624" y="1778"/>
                </a:cxn>
              </a:cxnLst>
              <a:rect l="0" t="0" r="r" b="b"/>
              <a:pathLst>
                <a:path w="2515" h="1970">
                  <a:moveTo>
                    <a:pt x="624" y="1778"/>
                  </a:moveTo>
                  <a:lnTo>
                    <a:pt x="744" y="1669"/>
                  </a:lnTo>
                  <a:lnTo>
                    <a:pt x="834" y="1627"/>
                  </a:lnTo>
                  <a:lnTo>
                    <a:pt x="852" y="1400"/>
                  </a:lnTo>
                  <a:lnTo>
                    <a:pt x="834" y="1225"/>
                  </a:lnTo>
                  <a:lnTo>
                    <a:pt x="876" y="1171"/>
                  </a:lnTo>
                  <a:lnTo>
                    <a:pt x="901" y="1268"/>
                  </a:lnTo>
                  <a:lnTo>
                    <a:pt x="979" y="1370"/>
                  </a:lnTo>
                  <a:lnTo>
                    <a:pt x="1116" y="1519"/>
                  </a:lnTo>
                  <a:lnTo>
                    <a:pt x="1231" y="1621"/>
                  </a:lnTo>
                  <a:lnTo>
                    <a:pt x="1353" y="1632"/>
                  </a:lnTo>
                  <a:lnTo>
                    <a:pt x="1471" y="1693"/>
                  </a:lnTo>
                  <a:lnTo>
                    <a:pt x="1664" y="1659"/>
                  </a:lnTo>
                  <a:lnTo>
                    <a:pt x="1819" y="1678"/>
                  </a:lnTo>
                  <a:lnTo>
                    <a:pt x="1975" y="1632"/>
                  </a:lnTo>
                  <a:lnTo>
                    <a:pt x="1893" y="1513"/>
                  </a:lnTo>
                  <a:lnTo>
                    <a:pt x="1920" y="1385"/>
                  </a:lnTo>
                  <a:lnTo>
                    <a:pt x="1874" y="1285"/>
                  </a:lnTo>
                  <a:lnTo>
                    <a:pt x="1865" y="1129"/>
                  </a:lnTo>
                  <a:lnTo>
                    <a:pt x="1783" y="967"/>
                  </a:lnTo>
                  <a:lnTo>
                    <a:pt x="1527" y="891"/>
                  </a:lnTo>
                  <a:lnTo>
                    <a:pt x="1289" y="873"/>
                  </a:lnTo>
                  <a:lnTo>
                    <a:pt x="1393" y="781"/>
                  </a:lnTo>
                  <a:lnTo>
                    <a:pt x="1549" y="745"/>
                  </a:lnTo>
                  <a:lnTo>
                    <a:pt x="1620" y="738"/>
                  </a:lnTo>
                  <a:lnTo>
                    <a:pt x="1753" y="732"/>
                  </a:lnTo>
                  <a:lnTo>
                    <a:pt x="1933" y="720"/>
                  </a:lnTo>
                  <a:lnTo>
                    <a:pt x="2107" y="618"/>
                  </a:lnTo>
                  <a:lnTo>
                    <a:pt x="2227" y="516"/>
                  </a:lnTo>
                  <a:lnTo>
                    <a:pt x="2377" y="438"/>
                  </a:lnTo>
                  <a:lnTo>
                    <a:pt x="2515" y="337"/>
                  </a:lnTo>
                  <a:lnTo>
                    <a:pt x="2420" y="343"/>
                  </a:lnTo>
                  <a:lnTo>
                    <a:pt x="2191" y="343"/>
                  </a:lnTo>
                  <a:lnTo>
                    <a:pt x="2077" y="331"/>
                  </a:lnTo>
                  <a:lnTo>
                    <a:pt x="2053" y="301"/>
                  </a:lnTo>
                  <a:lnTo>
                    <a:pt x="1951" y="301"/>
                  </a:lnTo>
                  <a:lnTo>
                    <a:pt x="1795" y="259"/>
                  </a:lnTo>
                  <a:lnTo>
                    <a:pt x="1645" y="289"/>
                  </a:lnTo>
                  <a:lnTo>
                    <a:pt x="1447" y="372"/>
                  </a:lnTo>
                  <a:lnTo>
                    <a:pt x="1297" y="408"/>
                  </a:lnTo>
                  <a:lnTo>
                    <a:pt x="1153" y="414"/>
                  </a:lnTo>
                  <a:lnTo>
                    <a:pt x="1308" y="337"/>
                  </a:lnTo>
                  <a:lnTo>
                    <a:pt x="1465" y="198"/>
                  </a:lnTo>
                  <a:lnTo>
                    <a:pt x="1453" y="168"/>
                  </a:lnTo>
                  <a:lnTo>
                    <a:pt x="1465" y="102"/>
                  </a:lnTo>
                  <a:lnTo>
                    <a:pt x="1477" y="36"/>
                  </a:lnTo>
                  <a:lnTo>
                    <a:pt x="1453" y="0"/>
                  </a:lnTo>
                  <a:lnTo>
                    <a:pt x="1417" y="24"/>
                  </a:lnTo>
                  <a:lnTo>
                    <a:pt x="1356" y="42"/>
                  </a:lnTo>
                  <a:lnTo>
                    <a:pt x="1189" y="102"/>
                  </a:lnTo>
                  <a:lnTo>
                    <a:pt x="1098" y="144"/>
                  </a:lnTo>
                  <a:lnTo>
                    <a:pt x="1026" y="144"/>
                  </a:lnTo>
                  <a:lnTo>
                    <a:pt x="991" y="168"/>
                  </a:lnTo>
                  <a:lnTo>
                    <a:pt x="889" y="331"/>
                  </a:lnTo>
                  <a:lnTo>
                    <a:pt x="852" y="408"/>
                  </a:lnTo>
                  <a:lnTo>
                    <a:pt x="726" y="480"/>
                  </a:lnTo>
                  <a:lnTo>
                    <a:pt x="649" y="540"/>
                  </a:lnTo>
                  <a:lnTo>
                    <a:pt x="643" y="540"/>
                  </a:lnTo>
                  <a:lnTo>
                    <a:pt x="637" y="534"/>
                  </a:lnTo>
                  <a:lnTo>
                    <a:pt x="600" y="516"/>
                  </a:lnTo>
                  <a:lnTo>
                    <a:pt x="564" y="492"/>
                  </a:lnTo>
                  <a:lnTo>
                    <a:pt x="552" y="486"/>
                  </a:lnTo>
                  <a:lnTo>
                    <a:pt x="540" y="474"/>
                  </a:lnTo>
                  <a:lnTo>
                    <a:pt x="528" y="462"/>
                  </a:lnTo>
                  <a:lnTo>
                    <a:pt x="504" y="444"/>
                  </a:lnTo>
                  <a:lnTo>
                    <a:pt x="474" y="426"/>
                  </a:lnTo>
                  <a:lnTo>
                    <a:pt x="444" y="408"/>
                  </a:lnTo>
                  <a:lnTo>
                    <a:pt x="415" y="390"/>
                  </a:lnTo>
                  <a:lnTo>
                    <a:pt x="385" y="372"/>
                  </a:lnTo>
                  <a:lnTo>
                    <a:pt x="366" y="366"/>
                  </a:lnTo>
                  <a:lnTo>
                    <a:pt x="360" y="360"/>
                  </a:lnTo>
                  <a:lnTo>
                    <a:pt x="192" y="234"/>
                  </a:lnTo>
                  <a:lnTo>
                    <a:pt x="210" y="307"/>
                  </a:lnTo>
                  <a:lnTo>
                    <a:pt x="570" y="564"/>
                  </a:lnTo>
                  <a:lnTo>
                    <a:pt x="558" y="618"/>
                  </a:lnTo>
                  <a:lnTo>
                    <a:pt x="444" y="732"/>
                  </a:lnTo>
                  <a:lnTo>
                    <a:pt x="324" y="787"/>
                  </a:lnTo>
                  <a:lnTo>
                    <a:pt x="318" y="787"/>
                  </a:lnTo>
                  <a:lnTo>
                    <a:pt x="258" y="811"/>
                  </a:lnTo>
                  <a:lnTo>
                    <a:pt x="127" y="853"/>
                  </a:lnTo>
                  <a:lnTo>
                    <a:pt x="0" y="901"/>
                  </a:lnTo>
                  <a:lnTo>
                    <a:pt x="0" y="1165"/>
                  </a:lnTo>
                  <a:lnTo>
                    <a:pt x="78" y="1147"/>
                  </a:lnTo>
                  <a:lnTo>
                    <a:pt x="372" y="1015"/>
                  </a:lnTo>
                  <a:lnTo>
                    <a:pt x="336" y="1117"/>
                  </a:lnTo>
                  <a:lnTo>
                    <a:pt x="222" y="1262"/>
                  </a:lnTo>
                  <a:lnTo>
                    <a:pt x="145" y="1453"/>
                  </a:lnTo>
                  <a:lnTo>
                    <a:pt x="139" y="1459"/>
                  </a:lnTo>
                  <a:lnTo>
                    <a:pt x="133" y="1465"/>
                  </a:lnTo>
                  <a:lnTo>
                    <a:pt x="102" y="1495"/>
                  </a:lnTo>
                  <a:lnTo>
                    <a:pt x="90" y="1507"/>
                  </a:lnTo>
                  <a:lnTo>
                    <a:pt x="84" y="1519"/>
                  </a:lnTo>
                  <a:lnTo>
                    <a:pt x="84" y="1531"/>
                  </a:lnTo>
                  <a:lnTo>
                    <a:pt x="96" y="1537"/>
                  </a:lnTo>
                  <a:lnTo>
                    <a:pt x="114" y="1549"/>
                  </a:lnTo>
                  <a:lnTo>
                    <a:pt x="127" y="1567"/>
                  </a:lnTo>
                  <a:lnTo>
                    <a:pt x="139" y="1597"/>
                  </a:lnTo>
                  <a:lnTo>
                    <a:pt x="145" y="1633"/>
                  </a:lnTo>
                  <a:lnTo>
                    <a:pt x="150" y="1663"/>
                  </a:lnTo>
                  <a:lnTo>
                    <a:pt x="156" y="1693"/>
                  </a:lnTo>
                  <a:lnTo>
                    <a:pt x="162" y="1717"/>
                  </a:lnTo>
                  <a:lnTo>
                    <a:pt x="162" y="1723"/>
                  </a:lnTo>
                  <a:lnTo>
                    <a:pt x="216" y="1796"/>
                  </a:lnTo>
                  <a:lnTo>
                    <a:pt x="216" y="1802"/>
                  </a:lnTo>
                  <a:lnTo>
                    <a:pt x="222" y="1814"/>
                  </a:lnTo>
                  <a:lnTo>
                    <a:pt x="228" y="1850"/>
                  </a:lnTo>
                  <a:lnTo>
                    <a:pt x="234" y="1886"/>
                  </a:lnTo>
                  <a:lnTo>
                    <a:pt x="240" y="1904"/>
                  </a:lnTo>
                  <a:lnTo>
                    <a:pt x="240" y="1916"/>
                  </a:lnTo>
                  <a:lnTo>
                    <a:pt x="246" y="1922"/>
                  </a:lnTo>
                  <a:lnTo>
                    <a:pt x="252" y="1934"/>
                  </a:lnTo>
                  <a:lnTo>
                    <a:pt x="258" y="1970"/>
                  </a:lnTo>
                  <a:lnTo>
                    <a:pt x="438" y="1970"/>
                  </a:lnTo>
                  <a:lnTo>
                    <a:pt x="462" y="1922"/>
                  </a:lnTo>
                  <a:lnTo>
                    <a:pt x="624" y="1778"/>
                  </a:lnTo>
                  <a:lnTo>
                    <a:pt x="624" y="1778"/>
                  </a:lnTo>
                  <a:close/>
                </a:path>
              </a:pathLst>
            </a:custGeom>
            <a:gradFill rotWithShape="0">
              <a:gsLst>
                <a:gs pos="0">
                  <a:schemeClr val="bg2"/>
                </a:gs>
                <a:gs pos="50000">
                  <a:schemeClr val="bg1"/>
                </a:gs>
                <a:gs pos="100000">
                  <a:schemeClr val="bg2"/>
                </a:gs>
              </a:gsLst>
              <a:lin ang="2700000" scaled="1"/>
            </a:gradFill>
            <a:ln w="9525">
              <a:noFill/>
              <a:round/>
              <a:headEnd/>
              <a:tailEnd/>
            </a:ln>
          </p:spPr>
          <p:txBody>
            <a:bodyPr/>
            <a:lstStyle/>
            <a:p>
              <a:endParaRPr lang="en-AU"/>
            </a:p>
          </p:txBody>
        </p:sp>
        <p:sp>
          <p:nvSpPr>
            <p:cNvPr id="275460" name="Freeform 4"/>
            <p:cNvSpPr>
              <a:spLocks/>
            </p:cNvSpPr>
            <p:nvPr/>
          </p:nvSpPr>
          <p:spPr bwMode="hidden">
            <a:xfrm>
              <a:off x="0" y="2496"/>
              <a:ext cx="2112" cy="1604"/>
            </a:xfrm>
            <a:custGeom>
              <a:avLst/>
              <a:gdLst/>
              <a:ahLst/>
              <a:cxnLst>
                <a:cxn ang="0">
                  <a:pos x="580" y="1043"/>
                </a:cxn>
                <a:cxn ang="0">
                  <a:pos x="544" y="683"/>
                </a:cxn>
                <a:cxn ang="0">
                  <a:pos x="670" y="395"/>
                </a:cxn>
                <a:cxn ang="0">
                  <a:pos x="927" y="587"/>
                </a:cxn>
                <a:cxn ang="0">
                  <a:pos x="1214" y="869"/>
                </a:cxn>
                <a:cxn ang="0">
                  <a:pos x="1483" y="1109"/>
                </a:cxn>
                <a:cxn ang="0">
                  <a:pos x="1800" y="1360"/>
                </a:cxn>
                <a:cxn ang="0">
                  <a:pos x="1883" y="1414"/>
                </a:cxn>
                <a:cxn ang="0">
                  <a:pos x="1836" y="1354"/>
                </a:cxn>
                <a:cxn ang="0">
                  <a:pos x="1411" y="1001"/>
                </a:cxn>
                <a:cxn ang="0">
                  <a:pos x="1088" y="683"/>
                </a:cxn>
                <a:cxn ang="0">
                  <a:pos x="723" y="329"/>
                </a:cxn>
                <a:cxn ang="0">
                  <a:pos x="999" y="311"/>
                </a:cxn>
                <a:cxn ang="0">
                  <a:pos x="1286" y="317"/>
                </a:cxn>
                <a:cxn ang="0">
                  <a:pos x="1614" y="269"/>
                </a:cxn>
                <a:cxn ang="0">
                  <a:pos x="2123" y="197"/>
                </a:cxn>
                <a:cxn ang="0">
                  <a:pos x="2075" y="173"/>
                </a:cxn>
                <a:cxn ang="0">
                  <a:pos x="1543" y="257"/>
                </a:cxn>
                <a:cxn ang="0">
                  <a:pos x="1208" y="275"/>
                </a:cxn>
                <a:cxn ang="0">
                  <a:pos x="759" y="257"/>
                </a:cxn>
                <a:cxn ang="0">
                  <a:pos x="819" y="227"/>
                </a:cxn>
                <a:cxn ang="0">
                  <a:pos x="1142" y="0"/>
                </a:cxn>
                <a:cxn ang="0">
                  <a:pos x="1088" y="30"/>
                </a:cxn>
                <a:cxn ang="0">
                  <a:pos x="1010" y="84"/>
                </a:cxn>
                <a:cxn ang="0">
                  <a:pos x="855" y="191"/>
                </a:cxn>
                <a:cxn ang="0">
                  <a:pos x="670" y="281"/>
                </a:cxn>
                <a:cxn ang="0">
                  <a:pos x="634" y="359"/>
                </a:cxn>
                <a:cxn ang="0">
                  <a:pos x="305" y="587"/>
                </a:cxn>
                <a:cxn ang="0">
                  <a:pos x="0" y="725"/>
                </a:cxn>
                <a:cxn ang="0">
                  <a:pos x="0" y="731"/>
                </a:cxn>
                <a:cxn ang="0">
                  <a:pos x="0" y="767"/>
                </a:cxn>
                <a:cxn ang="0">
                  <a:pos x="299" y="635"/>
                </a:cxn>
                <a:cxn ang="0">
                  <a:pos x="592" y="431"/>
                </a:cxn>
                <a:cxn ang="0">
                  <a:pos x="508" y="671"/>
                </a:cxn>
                <a:cxn ang="0">
                  <a:pos x="526" y="995"/>
                </a:cxn>
                <a:cxn ang="0">
                  <a:pos x="460" y="1168"/>
                </a:cxn>
                <a:cxn ang="0">
                  <a:pos x="329" y="1480"/>
                </a:cxn>
                <a:cxn ang="0">
                  <a:pos x="323" y="1696"/>
                </a:cxn>
                <a:cxn ang="0">
                  <a:pos x="329" y="1696"/>
                </a:cxn>
                <a:cxn ang="0">
                  <a:pos x="347" y="1552"/>
                </a:cxn>
                <a:cxn ang="0">
                  <a:pos x="580" y="1043"/>
                </a:cxn>
                <a:cxn ang="0">
                  <a:pos x="580" y="1043"/>
                </a:cxn>
              </a:cxnLst>
              <a:rect l="0" t="0" r="r" b="b"/>
              <a:pathLst>
                <a:path w="2123" h="1696">
                  <a:moveTo>
                    <a:pt x="580" y="1043"/>
                  </a:moveTo>
                  <a:lnTo>
                    <a:pt x="544" y="683"/>
                  </a:lnTo>
                  <a:lnTo>
                    <a:pt x="670" y="395"/>
                  </a:lnTo>
                  <a:lnTo>
                    <a:pt x="927" y="587"/>
                  </a:lnTo>
                  <a:lnTo>
                    <a:pt x="1214" y="869"/>
                  </a:lnTo>
                  <a:lnTo>
                    <a:pt x="1483" y="1109"/>
                  </a:lnTo>
                  <a:lnTo>
                    <a:pt x="1800" y="1360"/>
                  </a:lnTo>
                  <a:lnTo>
                    <a:pt x="1883" y="1414"/>
                  </a:lnTo>
                  <a:lnTo>
                    <a:pt x="1836" y="1354"/>
                  </a:lnTo>
                  <a:lnTo>
                    <a:pt x="1411" y="1001"/>
                  </a:lnTo>
                  <a:lnTo>
                    <a:pt x="1088" y="683"/>
                  </a:lnTo>
                  <a:lnTo>
                    <a:pt x="723" y="329"/>
                  </a:lnTo>
                  <a:lnTo>
                    <a:pt x="999" y="311"/>
                  </a:lnTo>
                  <a:lnTo>
                    <a:pt x="1286" y="317"/>
                  </a:lnTo>
                  <a:lnTo>
                    <a:pt x="1614" y="269"/>
                  </a:lnTo>
                  <a:lnTo>
                    <a:pt x="2123" y="197"/>
                  </a:lnTo>
                  <a:lnTo>
                    <a:pt x="2075" y="173"/>
                  </a:lnTo>
                  <a:lnTo>
                    <a:pt x="1543" y="257"/>
                  </a:lnTo>
                  <a:lnTo>
                    <a:pt x="1208" y="275"/>
                  </a:lnTo>
                  <a:lnTo>
                    <a:pt x="759" y="257"/>
                  </a:lnTo>
                  <a:lnTo>
                    <a:pt x="819" y="227"/>
                  </a:lnTo>
                  <a:lnTo>
                    <a:pt x="1142" y="0"/>
                  </a:lnTo>
                  <a:lnTo>
                    <a:pt x="1088" y="30"/>
                  </a:lnTo>
                  <a:lnTo>
                    <a:pt x="1010" y="84"/>
                  </a:lnTo>
                  <a:lnTo>
                    <a:pt x="855" y="191"/>
                  </a:lnTo>
                  <a:lnTo>
                    <a:pt x="670" y="281"/>
                  </a:lnTo>
                  <a:lnTo>
                    <a:pt x="634" y="359"/>
                  </a:lnTo>
                  <a:lnTo>
                    <a:pt x="305" y="587"/>
                  </a:lnTo>
                  <a:lnTo>
                    <a:pt x="0" y="725"/>
                  </a:lnTo>
                  <a:lnTo>
                    <a:pt x="0" y="731"/>
                  </a:lnTo>
                  <a:lnTo>
                    <a:pt x="0" y="767"/>
                  </a:lnTo>
                  <a:lnTo>
                    <a:pt x="299" y="635"/>
                  </a:lnTo>
                  <a:lnTo>
                    <a:pt x="592" y="431"/>
                  </a:lnTo>
                  <a:lnTo>
                    <a:pt x="508" y="671"/>
                  </a:lnTo>
                  <a:lnTo>
                    <a:pt x="526" y="995"/>
                  </a:lnTo>
                  <a:lnTo>
                    <a:pt x="460" y="1168"/>
                  </a:lnTo>
                  <a:lnTo>
                    <a:pt x="329" y="1480"/>
                  </a:lnTo>
                  <a:lnTo>
                    <a:pt x="323" y="1696"/>
                  </a:lnTo>
                  <a:lnTo>
                    <a:pt x="329" y="1696"/>
                  </a:lnTo>
                  <a:lnTo>
                    <a:pt x="347" y="1552"/>
                  </a:lnTo>
                  <a:lnTo>
                    <a:pt x="580" y="1043"/>
                  </a:lnTo>
                  <a:lnTo>
                    <a:pt x="580" y="1043"/>
                  </a:lnTo>
                  <a:close/>
                </a:path>
              </a:pathLst>
            </a:custGeom>
            <a:gradFill rotWithShape="0">
              <a:gsLst>
                <a:gs pos="0">
                  <a:schemeClr val="accent2"/>
                </a:gs>
                <a:gs pos="100000">
                  <a:schemeClr val="bg1"/>
                </a:gs>
              </a:gsLst>
              <a:lin ang="5400000" scaled="1"/>
            </a:gradFill>
            <a:ln w="9525">
              <a:noFill/>
              <a:round/>
              <a:headEnd/>
              <a:tailEnd/>
            </a:ln>
          </p:spPr>
          <p:txBody>
            <a:bodyPr/>
            <a:lstStyle/>
            <a:p>
              <a:endParaRPr lang="en-AU"/>
            </a:p>
          </p:txBody>
        </p:sp>
        <p:sp>
          <p:nvSpPr>
            <p:cNvPr id="275461" name="Freeform 5"/>
            <p:cNvSpPr>
              <a:spLocks/>
            </p:cNvSpPr>
            <p:nvPr/>
          </p:nvSpPr>
          <p:spPr bwMode="hidden">
            <a:xfrm>
              <a:off x="2092" y="3233"/>
              <a:ext cx="3668" cy="943"/>
            </a:xfrm>
            <a:custGeom>
              <a:avLst/>
              <a:gdLst/>
              <a:ahLst/>
              <a:cxnLst>
                <a:cxn ang="0">
                  <a:pos x="3338" y="288"/>
                </a:cxn>
                <a:cxn ang="0">
                  <a:pos x="3194" y="258"/>
                </a:cxn>
                <a:cxn ang="0">
                  <a:pos x="2816" y="234"/>
                </a:cxn>
                <a:cxn ang="0">
                  <a:pos x="2330" y="306"/>
                </a:cxn>
                <a:cxn ang="0">
                  <a:pos x="2372" y="258"/>
                </a:cxn>
                <a:cxn ang="0">
                  <a:pos x="2624" y="132"/>
                </a:cxn>
                <a:cxn ang="0">
                  <a:pos x="2707" y="24"/>
                </a:cxn>
                <a:cxn ang="0">
                  <a:pos x="2642" y="12"/>
                </a:cxn>
                <a:cxn ang="0">
                  <a:pos x="2515" y="54"/>
                </a:cxn>
                <a:cxn ang="0">
                  <a:pos x="2324" y="66"/>
                </a:cxn>
                <a:cxn ang="0">
                  <a:pos x="2101" y="90"/>
                </a:cxn>
                <a:cxn ang="0">
                  <a:pos x="1855" y="228"/>
                </a:cxn>
                <a:cxn ang="0">
                  <a:pos x="1591" y="337"/>
                </a:cxn>
                <a:cxn ang="0">
                  <a:pos x="1459" y="379"/>
                </a:cxn>
                <a:cxn ang="0">
                  <a:pos x="1417" y="361"/>
                </a:cxn>
                <a:cxn ang="0">
                  <a:pos x="1363" y="331"/>
                </a:cxn>
                <a:cxn ang="0">
                  <a:pos x="1344" y="312"/>
                </a:cxn>
                <a:cxn ang="0">
                  <a:pos x="1290" y="288"/>
                </a:cxn>
                <a:cxn ang="0">
                  <a:pos x="1230" y="252"/>
                </a:cxn>
                <a:cxn ang="0">
                  <a:pos x="1119" y="227"/>
                </a:cxn>
                <a:cxn ang="0">
                  <a:pos x="1320" y="438"/>
                </a:cxn>
                <a:cxn ang="0">
                  <a:pos x="960" y="558"/>
                </a:cxn>
                <a:cxn ang="0">
                  <a:pos x="474" y="630"/>
                </a:cxn>
                <a:cxn ang="0">
                  <a:pos x="132" y="781"/>
                </a:cxn>
                <a:cxn ang="0">
                  <a:pos x="234" y="847"/>
                </a:cxn>
                <a:cxn ang="0">
                  <a:pos x="925" y="739"/>
                </a:cxn>
                <a:cxn ang="0">
                  <a:pos x="637" y="925"/>
                </a:cxn>
                <a:cxn ang="0">
                  <a:pos x="1405" y="943"/>
                </a:cxn>
                <a:cxn ang="0">
                  <a:pos x="1447" y="943"/>
                </a:cxn>
                <a:cxn ang="0">
                  <a:pos x="2888" y="859"/>
                </a:cxn>
                <a:cxn ang="0">
                  <a:pos x="2582" y="708"/>
                </a:cxn>
                <a:cxn ang="0">
                  <a:pos x="2299" y="606"/>
                </a:cxn>
                <a:cxn ang="0">
                  <a:pos x="2606" y="588"/>
                </a:cxn>
                <a:cxn ang="0">
                  <a:pos x="3001" y="582"/>
                </a:cxn>
                <a:cxn ang="0">
                  <a:pos x="3452" y="438"/>
                </a:cxn>
                <a:cxn ang="0">
                  <a:pos x="3668" y="312"/>
                </a:cxn>
                <a:cxn ang="0">
                  <a:pos x="3482" y="300"/>
                </a:cxn>
              </a:cxnLst>
              <a:rect l="0" t="0" r="r" b="b"/>
              <a:pathLst>
                <a:path w="3668" h="943">
                  <a:moveTo>
                    <a:pt x="3482" y="300"/>
                  </a:moveTo>
                  <a:lnTo>
                    <a:pt x="3338" y="288"/>
                  </a:lnTo>
                  <a:lnTo>
                    <a:pt x="3320" y="264"/>
                  </a:lnTo>
                  <a:lnTo>
                    <a:pt x="3194" y="258"/>
                  </a:lnTo>
                  <a:lnTo>
                    <a:pt x="3019" y="216"/>
                  </a:lnTo>
                  <a:lnTo>
                    <a:pt x="2816" y="234"/>
                  </a:lnTo>
                  <a:lnTo>
                    <a:pt x="2533" y="288"/>
                  </a:lnTo>
                  <a:lnTo>
                    <a:pt x="2330" y="306"/>
                  </a:lnTo>
                  <a:lnTo>
                    <a:pt x="2149" y="312"/>
                  </a:lnTo>
                  <a:lnTo>
                    <a:pt x="2372" y="258"/>
                  </a:lnTo>
                  <a:lnTo>
                    <a:pt x="2624" y="156"/>
                  </a:lnTo>
                  <a:lnTo>
                    <a:pt x="2624" y="132"/>
                  </a:lnTo>
                  <a:lnTo>
                    <a:pt x="2666" y="78"/>
                  </a:lnTo>
                  <a:lnTo>
                    <a:pt x="2707" y="24"/>
                  </a:lnTo>
                  <a:lnTo>
                    <a:pt x="2695" y="0"/>
                  </a:lnTo>
                  <a:lnTo>
                    <a:pt x="2642" y="12"/>
                  </a:lnTo>
                  <a:lnTo>
                    <a:pt x="2557" y="30"/>
                  </a:lnTo>
                  <a:lnTo>
                    <a:pt x="2515" y="54"/>
                  </a:lnTo>
                  <a:lnTo>
                    <a:pt x="2425" y="84"/>
                  </a:lnTo>
                  <a:lnTo>
                    <a:pt x="2324" y="66"/>
                  </a:lnTo>
                  <a:lnTo>
                    <a:pt x="2191" y="90"/>
                  </a:lnTo>
                  <a:lnTo>
                    <a:pt x="2101" y="90"/>
                  </a:lnTo>
                  <a:lnTo>
                    <a:pt x="2047" y="108"/>
                  </a:lnTo>
                  <a:lnTo>
                    <a:pt x="1855" y="228"/>
                  </a:lnTo>
                  <a:lnTo>
                    <a:pt x="1771" y="288"/>
                  </a:lnTo>
                  <a:lnTo>
                    <a:pt x="1591" y="337"/>
                  </a:lnTo>
                  <a:lnTo>
                    <a:pt x="1465" y="379"/>
                  </a:lnTo>
                  <a:lnTo>
                    <a:pt x="1459" y="379"/>
                  </a:lnTo>
                  <a:lnTo>
                    <a:pt x="1453" y="373"/>
                  </a:lnTo>
                  <a:lnTo>
                    <a:pt x="1417" y="361"/>
                  </a:lnTo>
                  <a:lnTo>
                    <a:pt x="1381" y="343"/>
                  </a:lnTo>
                  <a:lnTo>
                    <a:pt x="1363" y="331"/>
                  </a:lnTo>
                  <a:lnTo>
                    <a:pt x="1357" y="324"/>
                  </a:lnTo>
                  <a:lnTo>
                    <a:pt x="1344" y="312"/>
                  </a:lnTo>
                  <a:lnTo>
                    <a:pt x="1320" y="300"/>
                  </a:lnTo>
                  <a:lnTo>
                    <a:pt x="1290" y="288"/>
                  </a:lnTo>
                  <a:lnTo>
                    <a:pt x="1260" y="270"/>
                  </a:lnTo>
                  <a:lnTo>
                    <a:pt x="1230" y="252"/>
                  </a:lnTo>
                  <a:lnTo>
                    <a:pt x="1187" y="227"/>
                  </a:lnTo>
                  <a:lnTo>
                    <a:pt x="1119" y="227"/>
                  </a:lnTo>
                  <a:lnTo>
                    <a:pt x="1357" y="397"/>
                  </a:lnTo>
                  <a:lnTo>
                    <a:pt x="1320" y="438"/>
                  </a:lnTo>
                  <a:lnTo>
                    <a:pt x="1135" y="522"/>
                  </a:lnTo>
                  <a:lnTo>
                    <a:pt x="960" y="558"/>
                  </a:lnTo>
                  <a:lnTo>
                    <a:pt x="684" y="600"/>
                  </a:lnTo>
                  <a:lnTo>
                    <a:pt x="474" y="630"/>
                  </a:lnTo>
                  <a:lnTo>
                    <a:pt x="390" y="684"/>
                  </a:lnTo>
                  <a:lnTo>
                    <a:pt x="132" y="781"/>
                  </a:lnTo>
                  <a:lnTo>
                    <a:pt x="0" y="829"/>
                  </a:lnTo>
                  <a:lnTo>
                    <a:pt x="234" y="847"/>
                  </a:lnTo>
                  <a:lnTo>
                    <a:pt x="498" y="829"/>
                  </a:lnTo>
                  <a:lnTo>
                    <a:pt x="925" y="739"/>
                  </a:lnTo>
                  <a:lnTo>
                    <a:pt x="840" y="817"/>
                  </a:lnTo>
                  <a:lnTo>
                    <a:pt x="637" y="925"/>
                  </a:lnTo>
                  <a:lnTo>
                    <a:pt x="613" y="943"/>
                  </a:lnTo>
                  <a:lnTo>
                    <a:pt x="1405" y="943"/>
                  </a:lnTo>
                  <a:lnTo>
                    <a:pt x="1411" y="925"/>
                  </a:lnTo>
                  <a:lnTo>
                    <a:pt x="1447" y="943"/>
                  </a:lnTo>
                  <a:lnTo>
                    <a:pt x="2924" y="943"/>
                  </a:lnTo>
                  <a:lnTo>
                    <a:pt x="2888" y="859"/>
                  </a:lnTo>
                  <a:lnTo>
                    <a:pt x="2713" y="775"/>
                  </a:lnTo>
                  <a:lnTo>
                    <a:pt x="2582" y="708"/>
                  </a:lnTo>
                  <a:lnTo>
                    <a:pt x="2336" y="636"/>
                  </a:lnTo>
                  <a:lnTo>
                    <a:pt x="2299" y="606"/>
                  </a:lnTo>
                  <a:lnTo>
                    <a:pt x="2509" y="582"/>
                  </a:lnTo>
                  <a:lnTo>
                    <a:pt x="2606" y="588"/>
                  </a:lnTo>
                  <a:lnTo>
                    <a:pt x="2773" y="588"/>
                  </a:lnTo>
                  <a:lnTo>
                    <a:pt x="3001" y="582"/>
                  </a:lnTo>
                  <a:lnTo>
                    <a:pt x="3259" y="516"/>
                  </a:lnTo>
                  <a:lnTo>
                    <a:pt x="3452" y="438"/>
                  </a:lnTo>
                  <a:lnTo>
                    <a:pt x="3668" y="391"/>
                  </a:lnTo>
                  <a:lnTo>
                    <a:pt x="3668" y="312"/>
                  </a:lnTo>
                  <a:lnTo>
                    <a:pt x="3482" y="300"/>
                  </a:lnTo>
                  <a:lnTo>
                    <a:pt x="3482" y="300"/>
                  </a:lnTo>
                  <a:close/>
                </a:path>
              </a:pathLst>
            </a:custGeom>
            <a:gradFill rotWithShape="0">
              <a:gsLst>
                <a:gs pos="0">
                  <a:schemeClr val="bg2"/>
                </a:gs>
                <a:gs pos="100000">
                  <a:schemeClr val="bg1"/>
                </a:gs>
              </a:gsLst>
              <a:lin ang="5400000" scaled="1"/>
            </a:gradFill>
            <a:ln w="9525">
              <a:noFill/>
              <a:round/>
              <a:headEnd/>
              <a:tailEnd/>
            </a:ln>
          </p:spPr>
          <p:txBody>
            <a:bodyPr/>
            <a:lstStyle/>
            <a:p>
              <a:endParaRPr lang="en-AU"/>
            </a:p>
          </p:txBody>
        </p:sp>
        <p:sp>
          <p:nvSpPr>
            <p:cNvPr id="275462" name="Freeform 6"/>
            <p:cNvSpPr>
              <a:spLocks/>
            </p:cNvSpPr>
            <p:nvPr/>
          </p:nvSpPr>
          <p:spPr bwMode="hidden">
            <a:xfrm>
              <a:off x="0" y="524"/>
              <a:ext cx="973" cy="1195"/>
            </a:xfrm>
            <a:custGeom>
              <a:avLst/>
              <a:gdLst/>
              <a:ahLst/>
              <a:cxnLst>
                <a:cxn ang="0">
                  <a:pos x="323" y="1186"/>
                </a:cxn>
                <a:cxn ang="0">
                  <a:pos x="490" y="1192"/>
                </a:cxn>
                <a:cxn ang="0">
                  <a:pos x="580" y="1150"/>
                </a:cxn>
                <a:cxn ang="0">
                  <a:pos x="813" y="1085"/>
                </a:cxn>
                <a:cxn ang="0">
                  <a:pos x="933" y="1055"/>
                </a:cxn>
                <a:cxn ang="0">
                  <a:pos x="759" y="989"/>
                </a:cxn>
                <a:cxn ang="0">
                  <a:pos x="556" y="953"/>
                </a:cxn>
                <a:cxn ang="0">
                  <a:pos x="197" y="971"/>
                </a:cxn>
                <a:cxn ang="0">
                  <a:pos x="299" y="893"/>
                </a:cxn>
                <a:cxn ang="0">
                  <a:pos x="496" y="803"/>
                </a:cxn>
                <a:cxn ang="0">
                  <a:pos x="694" y="671"/>
                </a:cxn>
                <a:cxn ang="0">
                  <a:pos x="700" y="671"/>
                </a:cxn>
                <a:cxn ang="0">
                  <a:pos x="712" y="665"/>
                </a:cxn>
                <a:cxn ang="0">
                  <a:pos x="753" y="647"/>
                </a:cxn>
                <a:cxn ang="0">
                  <a:pos x="777" y="641"/>
                </a:cxn>
                <a:cxn ang="0">
                  <a:pos x="789" y="629"/>
                </a:cxn>
                <a:cxn ang="0">
                  <a:pos x="795" y="617"/>
                </a:cxn>
                <a:cxn ang="0">
                  <a:pos x="789" y="611"/>
                </a:cxn>
                <a:cxn ang="0">
                  <a:pos x="783" y="599"/>
                </a:cxn>
                <a:cxn ang="0">
                  <a:pos x="783" y="575"/>
                </a:cxn>
                <a:cxn ang="0">
                  <a:pos x="795" y="545"/>
                </a:cxn>
                <a:cxn ang="0">
                  <a:pos x="807" y="515"/>
                </a:cxn>
                <a:cxn ang="0">
                  <a:pos x="825" y="485"/>
                </a:cxn>
                <a:cxn ang="0">
                  <a:pos x="837" y="455"/>
                </a:cxn>
                <a:cxn ang="0">
                  <a:pos x="843" y="437"/>
                </a:cxn>
                <a:cxn ang="0">
                  <a:pos x="849" y="431"/>
                </a:cxn>
                <a:cxn ang="0">
                  <a:pos x="849" y="347"/>
                </a:cxn>
                <a:cxn ang="0">
                  <a:pos x="849" y="341"/>
                </a:cxn>
                <a:cxn ang="0">
                  <a:pos x="855" y="335"/>
                </a:cxn>
                <a:cxn ang="0">
                  <a:pos x="873" y="305"/>
                </a:cxn>
                <a:cxn ang="0">
                  <a:pos x="885" y="269"/>
                </a:cxn>
                <a:cxn ang="0">
                  <a:pos x="897" y="239"/>
                </a:cxn>
                <a:cxn ang="0">
                  <a:pos x="903" y="227"/>
                </a:cxn>
                <a:cxn ang="0">
                  <a:pos x="909" y="215"/>
                </a:cxn>
                <a:cxn ang="0">
                  <a:pos x="927" y="173"/>
                </a:cxn>
                <a:cxn ang="0">
                  <a:pos x="945" y="137"/>
                </a:cxn>
                <a:cxn ang="0">
                  <a:pos x="951" y="125"/>
                </a:cxn>
                <a:cxn ang="0">
                  <a:pos x="951" y="119"/>
                </a:cxn>
                <a:cxn ang="0">
                  <a:pos x="969" y="0"/>
                </a:cxn>
                <a:cxn ang="0">
                  <a:pos x="945" y="47"/>
                </a:cxn>
                <a:cxn ang="0">
                  <a:pos x="783" y="113"/>
                </a:cxn>
                <a:cxn ang="0">
                  <a:pos x="706" y="161"/>
                </a:cxn>
                <a:cxn ang="0">
                  <a:pos x="460" y="233"/>
                </a:cxn>
                <a:cxn ang="0">
                  <a:pos x="281" y="287"/>
                </a:cxn>
                <a:cxn ang="0">
                  <a:pos x="173" y="293"/>
                </a:cxn>
                <a:cxn ang="0">
                  <a:pos x="12" y="485"/>
                </a:cxn>
                <a:cxn ang="0">
                  <a:pos x="0" y="509"/>
                </a:cxn>
                <a:cxn ang="0">
                  <a:pos x="0" y="1186"/>
                </a:cxn>
                <a:cxn ang="0">
                  <a:pos x="96" y="1180"/>
                </a:cxn>
                <a:cxn ang="0">
                  <a:pos x="323" y="1186"/>
                </a:cxn>
                <a:cxn ang="0">
                  <a:pos x="323" y="1186"/>
                </a:cxn>
              </a:cxnLst>
              <a:rect l="0" t="0" r="r" b="b"/>
              <a:pathLst>
                <a:path w="969" h="1192">
                  <a:moveTo>
                    <a:pt x="323" y="1186"/>
                  </a:moveTo>
                  <a:lnTo>
                    <a:pt x="490" y="1192"/>
                  </a:lnTo>
                  <a:lnTo>
                    <a:pt x="580" y="1150"/>
                  </a:lnTo>
                  <a:lnTo>
                    <a:pt x="813" y="1085"/>
                  </a:lnTo>
                  <a:lnTo>
                    <a:pt x="933" y="1055"/>
                  </a:lnTo>
                  <a:lnTo>
                    <a:pt x="759" y="989"/>
                  </a:lnTo>
                  <a:lnTo>
                    <a:pt x="556" y="953"/>
                  </a:lnTo>
                  <a:lnTo>
                    <a:pt x="197" y="971"/>
                  </a:lnTo>
                  <a:lnTo>
                    <a:pt x="299" y="893"/>
                  </a:lnTo>
                  <a:lnTo>
                    <a:pt x="496" y="803"/>
                  </a:lnTo>
                  <a:lnTo>
                    <a:pt x="694" y="671"/>
                  </a:lnTo>
                  <a:lnTo>
                    <a:pt x="700" y="671"/>
                  </a:lnTo>
                  <a:lnTo>
                    <a:pt x="712" y="665"/>
                  </a:lnTo>
                  <a:lnTo>
                    <a:pt x="753" y="647"/>
                  </a:lnTo>
                  <a:lnTo>
                    <a:pt x="777" y="641"/>
                  </a:lnTo>
                  <a:lnTo>
                    <a:pt x="789" y="629"/>
                  </a:lnTo>
                  <a:lnTo>
                    <a:pt x="795" y="617"/>
                  </a:lnTo>
                  <a:lnTo>
                    <a:pt x="789" y="611"/>
                  </a:lnTo>
                  <a:lnTo>
                    <a:pt x="783" y="599"/>
                  </a:lnTo>
                  <a:lnTo>
                    <a:pt x="783" y="575"/>
                  </a:lnTo>
                  <a:lnTo>
                    <a:pt x="795" y="545"/>
                  </a:lnTo>
                  <a:lnTo>
                    <a:pt x="807" y="515"/>
                  </a:lnTo>
                  <a:lnTo>
                    <a:pt x="825" y="485"/>
                  </a:lnTo>
                  <a:lnTo>
                    <a:pt x="837" y="455"/>
                  </a:lnTo>
                  <a:lnTo>
                    <a:pt x="843" y="437"/>
                  </a:lnTo>
                  <a:lnTo>
                    <a:pt x="849" y="431"/>
                  </a:lnTo>
                  <a:lnTo>
                    <a:pt x="849" y="347"/>
                  </a:lnTo>
                  <a:lnTo>
                    <a:pt x="849" y="341"/>
                  </a:lnTo>
                  <a:lnTo>
                    <a:pt x="855" y="335"/>
                  </a:lnTo>
                  <a:lnTo>
                    <a:pt x="873" y="305"/>
                  </a:lnTo>
                  <a:lnTo>
                    <a:pt x="885" y="269"/>
                  </a:lnTo>
                  <a:lnTo>
                    <a:pt x="897" y="239"/>
                  </a:lnTo>
                  <a:lnTo>
                    <a:pt x="903" y="227"/>
                  </a:lnTo>
                  <a:lnTo>
                    <a:pt x="909" y="215"/>
                  </a:lnTo>
                  <a:lnTo>
                    <a:pt x="927" y="173"/>
                  </a:lnTo>
                  <a:lnTo>
                    <a:pt x="945" y="137"/>
                  </a:lnTo>
                  <a:lnTo>
                    <a:pt x="951" y="125"/>
                  </a:lnTo>
                  <a:lnTo>
                    <a:pt x="951" y="119"/>
                  </a:lnTo>
                  <a:lnTo>
                    <a:pt x="969" y="0"/>
                  </a:lnTo>
                  <a:lnTo>
                    <a:pt x="945" y="47"/>
                  </a:lnTo>
                  <a:lnTo>
                    <a:pt x="783" y="113"/>
                  </a:lnTo>
                  <a:lnTo>
                    <a:pt x="706" y="161"/>
                  </a:lnTo>
                  <a:lnTo>
                    <a:pt x="460" y="233"/>
                  </a:lnTo>
                  <a:lnTo>
                    <a:pt x="281" y="287"/>
                  </a:lnTo>
                  <a:lnTo>
                    <a:pt x="173" y="293"/>
                  </a:lnTo>
                  <a:lnTo>
                    <a:pt x="12" y="485"/>
                  </a:lnTo>
                  <a:lnTo>
                    <a:pt x="0" y="509"/>
                  </a:lnTo>
                  <a:lnTo>
                    <a:pt x="0" y="1186"/>
                  </a:lnTo>
                  <a:lnTo>
                    <a:pt x="96" y="1180"/>
                  </a:lnTo>
                  <a:lnTo>
                    <a:pt x="323" y="1186"/>
                  </a:lnTo>
                  <a:lnTo>
                    <a:pt x="323" y="1186"/>
                  </a:lnTo>
                  <a:close/>
                </a:path>
              </a:pathLst>
            </a:custGeom>
            <a:gradFill rotWithShape="0">
              <a:gsLst>
                <a:gs pos="0">
                  <a:schemeClr val="bg2"/>
                </a:gs>
                <a:gs pos="100000">
                  <a:schemeClr val="bg1"/>
                </a:gs>
              </a:gsLst>
              <a:lin ang="5400000" scaled="1"/>
            </a:gradFill>
            <a:ln w="9525">
              <a:noFill/>
              <a:round/>
              <a:headEnd/>
              <a:tailEnd/>
            </a:ln>
          </p:spPr>
          <p:txBody>
            <a:bodyPr/>
            <a:lstStyle/>
            <a:p>
              <a:endParaRPr lang="en-AU"/>
            </a:p>
          </p:txBody>
        </p:sp>
        <p:sp>
          <p:nvSpPr>
            <p:cNvPr id="275463" name="Freeform 7"/>
            <p:cNvSpPr>
              <a:spLocks/>
            </p:cNvSpPr>
            <p:nvPr/>
          </p:nvSpPr>
          <p:spPr bwMode="hidden">
            <a:xfrm>
              <a:off x="3188" y="1"/>
              <a:ext cx="2570" cy="2266"/>
            </a:xfrm>
            <a:custGeom>
              <a:avLst/>
              <a:gdLst/>
              <a:ahLst/>
              <a:cxnLst>
                <a:cxn ang="0">
                  <a:pos x="859" y="612"/>
                </a:cxn>
                <a:cxn ang="0">
                  <a:pos x="1087" y="853"/>
                </a:cxn>
                <a:cxn ang="0">
                  <a:pos x="961" y="913"/>
                </a:cxn>
                <a:cxn ang="0">
                  <a:pos x="786" y="883"/>
                </a:cxn>
                <a:cxn ang="0">
                  <a:pos x="450" y="931"/>
                </a:cxn>
                <a:cxn ang="0">
                  <a:pos x="150" y="1075"/>
                </a:cxn>
                <a:cxn ang="0">
                  <a:pos x="78" y="1165"/>
                </a:cxn>
                <a:cxn ang="0">
                  <a:pos x="361" y="1256"/>
                </a:cxn>
                <a:cxn ang="0">
                  <a:pos x="444" y="1316"/>
                </a:cxn>
                <a:cxn ang="0">
                  <a:pos x="697" y="1400"/>
                </a:cxn>
                <a:cxn ang="0">
                  <a:pos x="1026" y="1346"/>
                </a:cxn>
                <a:cxn ang="0">
                  <a:pos x="991" y="1412"/>
                </a:cxn>
                <a:cxn ang="0">
                  <a:pos x="804" y="1574"/>
                </a:cxn>
                <a:cxn ang="0">
                  <a:pos x="726" y="1718"/>
                </a:cxn>
                <a:cxn ang="0">
                  <a:pos x="768" y="1742"/>
                </a:cxn>
                <a:cxn ang="0">
                  <a:pos x="865" y="1693"/>
                </a:cxn>
                <a:cxn ang="0">
                  <a:pos x="991" y="1699"/>
                </a:cxn>
                <a:cxn ang="0">
                  <a:pos x="1135" y="1627"/>
                </a:cxn>
                <a:cxn ang="0">
                  <a:pos x="1183" y="1669"/>
                </a:cxn>
                <a:cxn ang="0">
                  <a:pos x="1399" y="1436"/>
                </a:cxn>
                <a:cxn ang="0">
                  <a:pos x="1615" y="1334"/>
                </a:cxn>
                <a:cxn ang="0">
                  <a:pos x="1645" y="1370"/>
                </a:cxn>
                <a:cxn ang="0">
                  <a:pos x="1681" y="1430"/>
                </a:cxn>
                <a:cxn ang="0">
                  <a:pos x="1699" y="1466"/>
                </a:cxn>
                <a:cxn ang="0">
                  <a:pos x="1747" y="1550"/>
                </a:cxn>
                <a:cxn ang="0">
                  <a:pos x="1772" y="1586"/>
                </a:cxn>
                <a:cxn ang="0">
                  <a:pos x="2124" y="2248"/>
                </a:cxn>
                <a:cxn ang="0">
                  <a:pos x="1693" y="1322"/>
                </a:cxn>
                <a:cxn ang="0">
                  <a:pos x="1861" y="1165"/>
                </a:cxn>
                <a:cxn ang="0">
                  <a:pos x="2173" y="1099"/>
                </a:cxn>
                <a:cxn ang="0">
                  <a:pos x="2390" y="1009"/>
                </a:cxn>
                <a:cxn ang="0">
                  <a:pos x="2570" y="805"/>
                </a:cxn>
                <a:cxn ang="0">
                  <a:pos x="2342" y="781"/>
                </a:cxn>
                <a:cxn ang="0">
                  <a:pos x="2114" y="763"/>
                </a:cxn>
                <a:cxn ang="0">
                  <a:pos x="2408" y="433"/>
                </a:cxn>
                <a:cxn ang="0">
                  <a:pos x="2426" y="421"/>
                </a:cxn>
                <a:cxn ang="0">
                  <a:pos x="2474" y="379"/>
                </a:cxn>
                <a:cxn ang="0">
                  <a:pos x="2492" y="355"/>
                </a:cxn>
                <a:cxn ang="0">
                  <a:pos x="2474" y="337"/>
                </a:cxn>
                <a:cxn ang="0">
                  <a:pos x="2474" y="271"/>
                </a:cxn>
                <a:cxn ang="0">
                  <a:pos x="2492" y="192"/>
                </a:cxn>
                <a:cxn ang="0">
                  <a:pos x="2504" y="132"/>
                </a:cxn>
                <a:cxn ang="0">
                  <a:pos x="2492" y="36"/>
                </a:cxn>
                <a:cxn ang="0">
                  <a:pos x="2492" y="24"/>
                </a:cxn>
                <a:cxn ang="0">
                  <a:pos x="2102" y="0"/>
                </a:cxn>
                <a:cxn ang="0">
                  <a:pos x="1909" y="90"/>
                </a:cxn>
                <a:cxn ang="0">
                  <a:pos x="1747" y="535"/>
                </a:cxn>
                <a:cxn ang="0">
                  <a:pos x="1711" y="469"/>
                </a:cxn>
                <a:cxn ang="0">
                  <a:pos x="1633" y="144"/>
                </a:cxn>
                <a:cxn ang="0">
                  <a:pos x="1579" y="0"/>
                </a:cxn>
                <a:cxn ang="0">
                  <a:pos x="738" y="186"/>
                </a:cxn>
                <a:cxn ang="0">
                  <a:pos x="756" y="463"/>
                </a:cxn>
              </a:cxnLst>
              <a:rect l="0" t="0" r="r" b="b"/>
              <a:pathLst>
                <a:path w="2570" h="2266">
                  <a:moveTo>
                    <a:pt x="756" y="463"/>
                  </a:moveTo>
                  <a:lnTo>
                    <a:pt x="859" y="612"/>
                  </a:lnTo>
                  <a:lnTo>
                    <a:pt x="937" y="720"/>
                  </a:lnTo>
                  <a:lnTo>
                    <a:pt x="1087" y="853"/>
                  </a:lnTo>
                  <a:lnTo>
                    <a:pt x="1105" y="907"/>
                  </a:lnTo>
                  <a:lnTo>
                    <a:pt x="961" y="913"/>
                  </a:lnTo>
                  <a:lnTo>
                    <a:pt x="895" y="901"/>
                  </a:lnTo>
                  <a:lnTo>
                    <a:pt x="786" y="883"/>
                  </a:lnTo>
                  <a:lnTo>
                    <a:pt x="637" y="859"/>
                  </a:lnTo>
                  <a:lnTo>
                    <a:pt x="450" y="931"/>
                  </a:lnTo>
                  <a:lnTo>
                    <a:pt x="306" y="1021"/>
                  </a:lnTo>
                  <a:lnTo>
                    <a:pt x="150" y="1075"/>
                  </a:lnTo>
                  <a:lnTo>
                    <a:pt x="0" y="1153"/>
                  </a:lnTo>
                  <a:lnTo>
                    <a:pt x="78" y="1165"/>
                  </a:lnTo>
                  <a:lnTo>
                    <a:pt x="264" y="1220"/>
                  </a:lnTo>
                  <a:lnTo>
                    <a:pt x="361" y="1256"/>
                  </a:lnTo>
                  <a:lnTo>
                    <a:pt x="367" y="1298"/>
                  </a:lnTo>
                  <a:lnTo>
                    <a:pt x="444" y="1316"/>
                  </a:lnTo>
                  <a:lnTo>
                    <a:pt x="558" y="1400"/>
                  </a:lnTo>
                  <a:lnTo>
                    <a:pt x="697" y="1400"/>
                  </a:lnTo>
                  <a:lnTo>
                    <a:pt x="895" y="1346"/>
                  </a:lnTo>
                  <a:lnTo>
                    <a:pt x="1026" y="1346"/>
                  </a:lnTo>
                  <a:lnTo>
                    <a:pt x="1147" y="1358"/>
                  </a:lnTo>
                  <a:lnTo>
                    <a:pt x="991" y="1412"/>
                  </a:lnTo>
                  <a:lnTo>
                    <a:pt x="804" y="1538"/>
                  </a:lnTo>
                  <a:lnTo>
                    <a:pt x="804" y="1574"/>
                  </a:lnTo>
                  <a:lnTo>
                    <a:pt x="762" y="1645"/>
                  </a:lnTo>
                  <a:lnTo>
                    <a:pt x="726" y="1718"/>
                  </a:lnTo>
                  <a:lnTo>
                    <a:pt x="732" y="1754"/>
                  </a:lnTo>
                  <a:lnTo>
                    <a:pt x="768" y="1742"/>
                  </a:lnTo>
                  <a:lnTo>
                    <a:pt x="829" y="1730"/>
                  </a:lnTo>
                  <a:lnTo>
                    <a:pt x="865" y="1693"/>
                  </a:lnTo>
                  <a:lnTo>
                    <a:pt x="925" y="1663"/>
                  </a:lnTo>
                  <a:lnTo>
                    <a:pt x="991" y="1699"/>
                  </a:lnTo>
                  <a:lnTo>
                    <a:pt x="1087" y="1675"/>
                  </a:lnTo>
                  <a:lnTo>
                    <a:pt x="1135" y="1627"/>
                  </a:lnTo>
                  <a:lnTo>
                    <a:pt x="1147" y="1687"/>
                  </a:lnTo>
                  <a:lnTo>
                    <a:pt x="1183" y="1669"/>
                  </a:lnTo>
                  <a:lnTo>
                    <a:pt x="1333" y="1514"/>
                  </a:lnTo>
                  <a:lnTo>
                    <a:pt x="1399" y="1436"/>
                  </a:lnTo>
                  <a:lnTo>
                    <a:pt x="1526" y="1382"/>
                  </a:lnTo>
                  <a:lnTo>
                    <a:pt x="1615" y="1334"/>
                  </a:lnTo>
                  <a:lnTo>
                    <a:pt x="1627" y="1346"/>
                  </a:lnTo>
                  <a:lnTo>
                    <a:pt x="1645" y="1370"/>
                  </a:lnTo>
                  <a:lnTo>
                    <a:pt x="1669" y="1400"/>
                  </a:lnTo>
                  <a:lnTo>
                    <a:pt x="1681" y="1430"/>
                  </a:lnTo>
                  <a:lnTo>
                    <a:pt x="1687" y="1448"/>
                  </a:lnTo>
                  <a:lnTo>
                    <a:pt x="1699" y="1466"/>
                  </a:lnTo>
                  <a:lnTo>
                    <a:pt x="1729" y="1520"/>
                  </a:lnTo>
                  <a:lnTo>
                    <a:pt x="1747" y="1550"/>
                  </a:lnTo>
                  <a:lnTo>
                    <a:pt x="1766" y="1574"/>
                  </a:lnTo>
                  <a:lnTo>
                    <a:pt x="1772" y="1586"/>
                  </a:lnTo>
                  <a:lnTo>
                    <a:pt x="1778" y="1592"/>
                  </a:lnTo>
                  <a:lnTo>
                    <a:pt x="2124" y="2248"/>
                  </a:lnTo>
                  <a:lnTo>
                    <a:pt x="2215" y="2266"/>
                  </a:lnTo>
                  <a:lnTo>
                    <a:pt x="1693" y="1322"/>
                  </a:lnTo>
                  <a:lnTo>
                    <a:pt x="1723" y="1262"/>
                  </a:lnTo>
                  <a:lnTo>
                    <a:pt x="1861" y="1165"/>
                  </a:lnTo>
                  <a:lnTo>
                    <a:pt x="1988" y="1129"/>
                  </a:lnTo>
                  <a:lnTo>
                    <a:pt x="2173" y="1099"/>
                  </a:lnTo>
                  <a:lnTo>
                    <a:pt x="2318" y="1075"/>
                  </a:lnTo>
                  <a:lnTo>
                    <a:pt x="2390" y="1009"/>
                  </a:lnTo>
                  <a:lnTo>
                    <a:pt x="2570" y="895"/>
                  </a:lnTo>
                  <a:lnTo>
                    <a:pt x="2570" y="805"/>
                  </a:lnTo>
                  <a:lnTo>
                    <a:pt x="2516" y="787"/>
                  </a:lnTo>
                  <a:lnTo>
                    <a:pt x="2342" y="781"/>
                  </a:lnTo>
                  <a:lnTo>
                    <a:pt x="2042" y="871"/>
                  </a:lnTo>
                  <a:lnTo>
                    <a:pt x="2114" y="763"/>
                  </a:lnTo>
                  <a:lnTo>
                    <a:pt x="2264" y="624"/>
                  </a:lnTo>
                  <a:lnTo>
                    <a:pt x="2408" y="433"/>
                  </a:lnTo>
                  <a:lnTo>
                    <a:pt x="2414" y="433"/>
                  </a:lnTo>
                  <a:lnTo>
                    <a:pt x="2426" y="421"/>
                  </a:lnTo>
                  <a:lnTo>
                    <a:pt x="2456" y="397"/>
                  </a:lnTo>
                  <a:lnTo>
                    <a:pt x="2474" y="379"/>
                  </a:lnTo>
                  <a:lnTo>
                    <a:pt x="2486" y="367"/>
                  </a:lnTo>
                  <a:lnTo>
                    <a:pt x="2492" y="355"/>
                  </a:lnTo>
                  <a:lnTo>
                    <a:pt x="2486" y="349"/>
                  </a:lnTo>
                  <a:lnTo>
                    <a:pt x="2474" y="337"/>
                  </a:lnTo>
                  <a:lnTo>
                    <a:pt x="2474" y="307"/>
                  </a:lnTo>
                  <a:lnTo>
                    <a:pt x="2474" y="271"/>
                  </a:lnTo>
                  <a:lnTo>
                    <a:pt x="2480" y="228"/>
                  </a:lnTo>
                  <a:lnTo>
                    <a:pt x="2492" y="192"/>
                  </a:lnTo>
                  <a:lnTo>
                    <a:pt x="2498" y="156"/>
                  </a:lnTo>
                  <a:lnTo>
                    <a:pt x="2504" y="132"/>
                  </a:lnTo>
                  <a:lnTo>
                    <a:pt x="2504" y="126"/>
                  </a:lnTo>
                  <a:lnTo>
                    <a:pt x="2492" y="36"/>
                  </a:lnTo>
                  <a:lnTo>
                    <a:pt x="2492" y="36"/>
                  </a:lnTo>
                  <a:lnTo>
                    <a:pt x="2492" y="24"/>
                  </a:lnTo>
                  <a:lnTo>
                    <a:pt x="2498" y="0"/>
                  </a:lnTo>
                  <a:lnTo>
                    <a:pt x="2102" y="0"/>
                  </a:lnTo>
                  <a:lnTo>
                    <a:pt x="2006" y="60"/>
                  </a:lnTo>
                  <a:lnTo>
                    <a:pt x="1909" y="90"/>
                  </a:lnTo>
                  <a:lnTo>
                    <a:pt x="1808" y="337"/>
                  </a:lnTo>
                  <a:lnTo>
                    <a:pt x="1747" y="535"/>
                  </a:lnTo>
                  <a:lnTo>
                    <a:pt x="1687" y="588"/>
                  </a:lnTo>
                  <a:lnTo>
                    <a:pt x="1711" y="469"/>
                  </a:lnTo>
                  <a:lnTo>
                    <a:pt x="1687" y="343"/>
                  </a:lnTo>
                  <a:lnTo>
                    <a:pt x="1633" y="144"/>
                  </a:lnTo>
                  <a:lnTo>
                    <a:pt x="1585" y="12"/>
                  </a:lnTo>
                  <a:lnTo>
                    <a:pt x="1579" y="0"/>
                  </a:lnTo>
                  <a:lnTo>
                    <a:pt x="786" y="0"/>
                  </a:lnTo>
                  <a:lnTo>
                    <a:pt x="738" y="186"/>
                  </a:lnTo>
                  <a:lnTo>
                    <a:pt x="756" y="463"/>
                  </a:lnTo>
                  <a:lnTo>
                    <a:pt x="756" y="463"/>
                  </a:lnTo>
                  <a:close/>
                </a:path>
              </a:pathLst>
            </a:custGeom>
            <a:gradFill rotWithShape="0">
              <a:gsLst>
                <a:gs pos="0">
                  <a:schemeClr val="bg2"/>
                </a:gs>
                <a:gs pos="100000">
                  <a:schemeClr val="bg1"/>
                </a:gs>
              </a:gsLst>
              <a:lin ang="5400000" scaled="1"/>
            </a:gradFill>
            <a:ln w="9525">
              <a:noFill/>
              <a:round/>
              <a:headEnd/>
              <a:tailEnd/>
            </a:ln>
          </p:spPr>
          <p:txBody>
            <a:bodyPr/>
            <a:lstStyle/>
            <a:p>
              <a:endParaRPr lang="en-AU"/>
            </a:p>
          </p:txBody>
        </p:sp>
        <p:sp>
          <p:nvSpPr>
            <p:cNvPr id="275464" name="Freeform 8"/>
            <p:cNvSpPr>
              <a:spLocks/>
            </p:cNvSpPr>
            <p:nvPr/>
          </p:nvSpPr>
          <p:spPr bwMode="hidden">
            <a:xfrm>
              <a:off x="3525" y="1"/>
              <a:ext cx="2185" cy="1508"/>
            </a:xfrm>
            <a:custGeom>
              <a:avLst/>
              <a:gdLst/>
              <a:ahLst/>
              <a:cxnLst>
                <a:cxn ang="0">
                  <a:pos x="1034" y="767"/>
                </a:cxn>
                <a:cxn ang="0">
                  <a:pos x="1190" y="1235"/>
                </a:cxn>
                <a:cxn ang="0">
                  <a:pos x="956" y="1193"/>
                </a:cxn>
                <a:cxn ang="0">
                  <a:pos x="723" y="1127"/>
                </a:cxn>
                <a:cxn ang="0">
                  <a:pos x="442" y="1109"/>
                </a:cxn>
                <a:cxn ang="0">
                  <a:pos x="0" y="1079"/>
                </a:cxn>
                <a:cxn ang="0">
                  <a:pos x="30" y="1115"/>
                </a:cxn>
                <a:cxn ang="0">
                  <a:pos x="496" y="1133"/>
                </a:cxn>
                <a:cxn ang="0">
                  <a:pos x="777" y="1187"/>
                </a:cxn>
                <a:cxn ang="0">
                  <a:pos x="1130" y="1301"/>
                </a:cxn>
                <a:cxn ang="0">
                  <a:pos x="1070" y="1319"/>
                </a:cxn>
                <a:cxn ang="0">
                  <a:pos x="711" y="1505"/>
                </a:cxn>
                <a:cxn ang="0">
                  <a:pos x="765" y="1481"/>
                </a:cxn>
                <a:cxn ang="0">
                  <a:pos x="861" y="1439"/>
                </a:cxn>
                <a:cxn ang="0">
                  <a:pos x="1022" y="1355"/>
                </a:cxn>
                <a:cxn ang="0">
                  <a:pos x="1214" y="1295"/>
                </a:cxn>
                <a:cxn ang="0">
                  <a:pos x="1267" y="1223"/>
                </a:cxn>
                <a:cxn ang="0">
                  <a:pos x="1632" y="1043"/>
                </a:cxn>
                <a:cxn ang="0">
                  <a:pos x="1931" y="953"/>
                </a:cxn>
                <a:cxn ang="0">
                  <a:pos x="2176" y="821"/>
                </a:cxn>
                <a:cxn ang="0">
                  <a:pos x="1961" y="911"/>
                </a:cxn>
                <a:cxn ang="0">
                  <a:pos x="1656" y="989"/>
                </a:cxn>
                <a:cxn ang="0">
                  <a:pos x="1339" y="1151"/>
                </a:cxn>
                <a:cxn ang="0">
                  <a:pos x="1501" y="905"/>
                </a:cxn>
                <a:cxn ang="0">
                  <a:pos x="1620" y="545"/>
                </a:cxn>
                <a:cxn ang="0">
                  <a:pos x="1740" y="372"/>
                </a:cxn>
                <a:cxn ang="0">
                  <a:pos x="1979" y="60"/>
                </a:cxn>
                <a:cxn ang="0">
                  <a:pos x="2003" y="0"/>
                </a:cxn>
                <a:cxn ang="0">
                  <a:pos x="1973" y="0"/>
                </a:cxn>
                <a:cxn ang="0">
                  <a:pos x="1596" y="480"/>
                </a:cxn>
                <a:cxn ang="0">
                  <a:pos x="1477" y="887"/>
                </a:cxn>
                <a:cxn ang="0">
                  <a:pos x="1255" y="1175"/>
                </a:cxn>
                <a:cxn ang="0">
                  <a:pos x="1130" y="905"/>
                </a:cxn>
                <a:cxn ang="0">
                  <a:pos x="1010" y="540"/>
                </a:cxn>
                <a:cxn ang="0">
                  <a:pos x="885" y="222"/>
                </a:cxn>
                <a:cxn ang="0">
                  <a:pos x="789" y="0"/>
                </a:cxn>
                <a:cxn ang="0">
                  <a:pos x="753" y="0"/>
                </a:cxn>
                <a:cxn ang="0">
                  <a:pos x="903" y="354"/>
                </a:cxn>
                <a:cxn ang="0">
                  <a:pos x="1034" y="767"/>
                </a:cxn>
                <a:cxn ang="0">
                  <a:pos x="1034" y="767"/>
                </a:cxn>
              </a:cxnLst>
              <a:rect l="0" t="0" r="r" b="b"/>
              <a:pathLst>
                <a:path w="2176" h="1505">
                  <a:moveTo>
                    <a:pt x="1034" y="767"/>
                  </a:moveTo>
                  <a:lnTo>
                    <a:pt x="1190" y="1235"/>
                  </a:lnTo>
                  <a:lnTo>
                    <a:pt x="956" y="1193"/>
                  </a:lnTo>
                  <a:lnTo>
                    <a:pt x="723" y="1127"/>
                  </a:lnTo>
                  <a:lnTo>
                    <a:pt x="442" y="1109"/>
                  </a:lnTo>
                  <a:lnTo>
                    <a:pt x="0" y="1079"/>
                  </a:lnTo>
                  <a:lnTo>
                    <a:pt x="30" y="1115"/>
                  </a:lnTo>
                  <a:lnTo>
                    <a:pt x="496" y="1133"/>
                  </a:lnTo>
                  <a:lnTo>
                    <a:pt x="777" y="1187"/>
                  </a:lnTo>
                  <a:lnTo>
                    <a:pt x="1130" y="1301"/>
                  </a:lnTo>
                  <a:lnTo>
                    <a:pt x="1070" y="1319"/>
                  </a:lnTo>
                  <a:lnTo>
                    <a:pt x="711" y="1505"/>
                  </a:lnTo>
                  <a:lnTo>
                    <a:pt x="765" y="1481"/>
                  </a:lnTo>
                  <a:lnTo>
                    <a:pt x="861" y="1439"/>
                  </a:lnTo>
                  <a:lnTo>
                    <a:pt x="1022" y="1355"/>
                  </a:lnTo>
                  <a:lnTo>
                    <a:pt x="1214" y="1295"/>
                  </a:lnTo>
                  <a:lnTo>
                    <a:pt x="1267" y="1223"/>
                  </a:lnTo>
                  <a:lnTo>
                    <a:pt x="1632" y="1043"/>
                  </a:lnTo>
                  <a:lnTo>
                    <a:pt x="1931" y="953"/>
                  </a:lnTo>
                  <a:lnTo>
                    <a:pt x="2176" y="821"/>
                  </a:lnTo>
                  <a:lnTo>
                    <a:pt x="1961" y="911"/>
                  </a:lnTo>
                  <a:lnTo>
                    <a:pt x="1656" y="989"/>
                  </a:lnTo>
                  <a:lnTo>
                    <a:pt x="1339" y="1151"/>
                  </a:lnTo>
                  <a:lnTo>
                    <a:pt x="1501" y="905"/>
                  </a:lnTo>
                  <a:lnTo>
                    <a:pt x="1620" y="545"/>
                  </a:lnTo>
                  <a:lnTo>
                    <a:pt x="1740" y="372"/>
                  </a:lnTo>
                  <a:lnTo>
                    <a:pt x="1979" y="60"/>
                  </a:lnTo>
                  <a:lnTo>
                    <a:pt x="2003" y="0"/>
                  </a:lnTo>
                  <a:lnTo>
                    <a:pt x="1973" y="0"/>
                  </a:lnTo>
                  <a:lnTo>
                    <a:pt x="1596" y="480"/>
                  </a:lnTo>
                  <a:lnTo>
                    <a:pt x="1477" y="887"/>
                  </a:lnTo>
                  <a:lnTo>
                    <a:pt x="1255" y="1175"/>
                  </a:lnTo>
                  <a:lnTo>
                    <a:pt x="1130" y="905"/>
                  </a:lnTo>
                  <a:lnTo>
                    <a:pt x="1010" y="540"/>
                  </a:lnTo>
                  <a:lnTo>
                    <a:pt x="885" y="222"/>
                  </a:lnTo>
                  <a:lnTo>
                    <a:pt x="789" y="0"/>
                  </a:lnTo>
                  <a:lnTo>
                    <a:pt x="753" y="0"/>
                  </a:lnTo>
                  <a:lnTo>
                    <a:pt x="903" y="354"/>
                  </a:lnTo>
                  <a:lnTo>
                    <a:pt x="1034" y="767"/>
                  </a:lnTo>
                  <a:lnTo>
                    <a:pt x="1034" y="767"/>
                  </a:lnTo>
                  <a:close/>
                </a:path>
              </a:pathLst>
            </a:custGeom>
            <a:gradFill rotWithShape="0">
              <a:gsLst>
                <a:gs pos="0">
                  <a:schemeClr val="accent2"/>
                </a:gs>
                <a:gs pos="100000">
                  <a:schemeClr val="bg1"/>
                </a:gs>
              </a:gsLst>
              <a:lin ang="5400000" scaled="1"/>
            </a:gradFill>
            <a:ln w="9525">
              <a:noFill/>
              <a:round/>
              <a:headEnd/>
              <a:tailEnd/>
            </a:ln>
          </p:spPr>
          <p:txBody>
            <a:bodyPr/>
            <a:lstStyle/>
            <a:p>
              <a:endParaRPr lang="en-AU"/>
            </a:p>
          </p:txBody>
        </p:sp>
        <p:sp>
          <p:nvSpPr>
            <p:cNvPr id="275465" name="Freeform 9"/>
            <p:cNvSpPr>
              <a:spLocks/>
            </p:cNvSpPr>
            <p:nvPr/>
          </p:nvSpPr>
          <p:spPr bwMode="hidden">
            <a:xfrm>
              <a:off x="0" y="649"/>
              <a:ext cx="816" cy="806"/>
            </a:xfrm>
            <a:custGeom>
              <a:avLst/>
              <a:gdLst/>
              <a:ahLst/>
              <a:cxnLst>
                <a:cxn ang="0">
                  <a:pos x="161" y="564"/>
                </a:cxn>
                <a:cxn ang="0">
                  <a:pos x="329" y="438"/>
                </a:cxn>
                <a:cxn ang="0">
                  <a:pos x="646" y="216"/>
                </a:cxn>
                <a:cxn ang="0">
                  <a:pos x="813" y="0"/>
                </a:cxn>
                <a:cxn ang="0">
                  <a:pos x="676" y="150"/>
                </a:cxn>
                <a:cxn ang="0">
                  <a:pos x="144" y="504"/>
                </a:cxn>
                <a:cxn ang="0">
                  <a:pos x="0" y="732"/>
                </a:cxn>
                <a:cxn ang="0">
                  <a:pos x="0" y="804"/>
                </a:cxn>
                <a:cxn ang="0">
                  <a:pos x="161" y="564"/>
                </a:cxn>
                <a:cxn ang="0">
                  <a:pos x="161" y="564"/>
                </a:cxn>
              </a:cxnLst>
              <a:rect l="0" t="0" r="r" b="b"/>
              <a:pathLst>
                <a:path w="813" h="804">
                  <a:moveTo>
                    <a:pt x="161" y="564"/>
                  </a:moveTo>
                  <a:lnTo>
                    <a:pt x="329" y="438"/>
                  </a:lnTo>
                  <a:lnTo>
                    <a:pt x="646" y="216"/>
                  </a:lnTo>
                  <a:lnTo>
                    <a:pt x="813" y="0"/>
                  </a:lnTo>
                  <a:lnTo>
                    <a:pt x="676" y="150"/>
                  </a:lnTo>
                  <a:lnTo>
                    <a:pt x="144" y="504"/>
                  </a:lnTo>
                  <a:lnTo>
                    <a:pt x="0" y="732"/>
                  </a:lnTo>
                  <a:lnTo>
                    <a:pt x="0" y="804"/>
                  </a:lnTo>
                  <a:lnTo>
                    <a:pt x="161" y="564"/>
                  </a:lnTo>
                  <a:lnTo>
                    <a:pt x="161" y="564"/>
                  </a:lnTo>
                  <a:close/>
                </a:path>
              </a:pathLst>
            </a:custGeom>
            <a:gradFill rotWithShape="0">
              <a:gsLst>
                <a:gs pos="0">
                  <a:schemeClr val="accent2"/>
                </a:gs>
                <a:gs pos="100000">
                  <a:schemeClr val="bg1"/>
                </a:gs>
              </a:gsLst>
              <a:lin ang="5400000" scaled="1"/>
            </a:gradFill>
            <a:ln w="9525">
              <a:noFill/>
              <a:round/>
              <a:headEnd/>
              <a:tailEnd/>
            </a:ln>
          </p:spPr>
          <p:txBody>
            <a:bodyPr/>
            <a:lstStyle/>
            <a:p>
              <a:endParaRPr lang="en-AU"/>
            </a:p>
          </p:txBody>
        </p:sp>
        <p:sp>
          <p:nvSpPr>
            <p:cNvPr id="275466" name="Freeform 10"/>
            <p:cNvSpPr>
              <a:spLocks/>
            </p:cNvSpPr>
            <p:nvPr/>
          </p:nvSpPr>
          <p:spPr bwMode="hidden">
            <a:xfrm>
              <a:off x="0" y="1545"/>
              <a:ext cx="762" cy="107"/>
            </a:xfrm>
            <a:custGeom>
              <a:avLst/>
              <a:gdLst/>
              <a:ahLst/>
              <a:cxnLst>
                <a:cxn ang="0">
                  <a:pos x="460" y="66"/>
                </a:cxn>
                <a:cxn ang="0">
                  <a:pos x="759" y="0"/>
                </a:cxn>
                <a:cxn ang="0">
                  <a:pos x="496" y="36"/>
                </a:cxn>
                <a:cxn ang="0">
                  <a:pos x="138" y="48"/>
                </a:cxn>
                <a:cxn ang="0">
                  <a:pos x="0" y="78"/>
                </a:cxn>
                <a:cxn ang="0">
                  <a:pos x="0" y="107"/>
                </a:cxn>
                <a:cxn ang="0">
                  <a:pos x="96" y="89"/>
                </a:cxn>
                <a:cxn ang="0">
                  <a:pos x="460" y="66"/>
                </a:cxn>
                <a:cxn ang="0">
                  <a:pos x="460" y="66"/>
                </a:cxn>
              </a:cxnLst>
              <a:rect l="0" t="0" r="r" b="b"/>
              <a:pathLst>
                <a:path w="759" h="107">
                  <a:moveTo>
                    <a:pt x="460" y="66"/>
                  </a:moveTo>
                  <a:lnTo>
                    <a:pt x="759" y="0"/>
                  </a:lnTo>
                  <a:lnTo>
                    <a:pt x="496" y="36"/>
                  </a:lnTo>
                  <a:lnTo>
                    <a:pt x="138" y="48"/>
                  </a:lnTo>
                  <a:lnTo>
                    <a:pt x="0" y="78"/>
                  </a:lnTo>
                  <a:lnTo>
                    <a:pt x="0" y="107"/>
                  </a:lnTo>
                  <a:lnTo>
                    <a:pt x="96" y="89"/>
                  </a:lnTo>
                  <a:lnTo>
                    <a:pt x="460" y="66"/>
                  </a:lnTo>
                  <a:lnTo>
                    <a:pt x="460" y="66"/>
                  </a:lnTo>
                  <a:close/>
                </a:path>
              </a:pathLst>
            </a:custGeom>
            <a:gradFill rotWithShape="0">
              <a:gsLst>
                <a:gs pos="0">
                  <a:schemeClr val="accent2"/>
                </a:gs>
                <a:gs pos="100000">
                  <a:schemeClr val="bg1"/>
                </a:gs>
              </a:gsLst>
              <a:lin ang="5400000" scaled="1"/>
            </a:gradFill>
            <a:ln w="9525">
              <a:noFill/>
              <a:round/>
              <a:headEnd/>
              <a:tailEnd/>
            </a:ln>
          </p:spPr>
          <p:txBody>
            <a:bodyPr/>
            <a:lstStyle/>
            <a:p>
              <a:endParaRPr lang="en-AU"/>
            </a:p>
          </p:txBody>
        </p:sp>
        <p:sp>
          <p:nvSpPr>
            <p:cNvPr id="275467" name="Freeform 11"/>
            <p:cNvSpPr>
              <a:spLocks/>
            </p:cNvSpPr>
            <p:nvPr/>
          </p:nvSpPr>
          <p:spPr bwMode="hidden">
            <a:xfrm>
              <a:off x="2314" y="3431"/>
              <a:ext cx="3182" cy="745"/>
            </a:xfrm>
            <a:custGeom>
              <a:avLst/>
              <a:gdLst/>
              <a:ahLst/>
              <a:cxnLst>
                <a:cxn ang="0">
                  <a:pos x="1387" y="239"/>
                </a:cxn>
                <a:cxn ang="0">
                  <a:pos x="1734" y="233"/>
                </a:cxn>
                <a:cxn ang="0">
                  <a:pos x="2087" y="251"/>
                </a:cxn>
                <a:cxn ang="0">
                  <a:pos x="2505" y="233"/>
                </a:cxn>
                <a:cxn ang="0">
                  <a:pos x="3169" y="204"/>
                </a:cxn>
                <a:cxn ang="0">
                  <a:pos x="3115" y="186"/>
                </a:cxn>
                <a:cxn ang="0">
                  <a:pos x="2422" y="221"/>
                </a:cxn>
                <a:cxn ang="0">
                  <a:pos x="2003" y="221"/>
                </a:cxn>
                <a:cxn ang="0">
                  <a:pos x="1459" y="186"/>
                </a:cxn>
                <a:cxn ang="0">
                  <a:pos x="1543" y="168"/>
                </a:cxn>
                <a:cxn ang="0">
                  <a:pos x="2039" y="0"/>
                </a:cxn>
                <a:cxn ang="0">
                  <a:pos x="1961" y="24"/>
                </a:cxn>
                <a:cxn ang="0">
                  <a:pos x="1836" y="66"/>
                </a:cxn>
                <a:cxn ang="0">
                  <a:pos x="1602" y="138"/>
                </a:cxn>
                <a:cxn ang="0">
                  <a:pos x="1339" y="198"/>
                </a:cxn>
                <a:cxn ang="0">
                  <a:pos x="1268" y="251"/>
                </a:cxn>
                <a:cxn ang="0">
                  <a:pos x="765" y="413"/>
                </a:cxn>
                <a:cxn ang="0">
                  <a:pos x="335" y="503"/>
                </a:cxn>
                <a:cxn ang="0">
                  <a:pos x="0" y="617"/>
                </a:cxn>
                <a:cxn ang="0">
                  <a:pos x="299" y="539"/>
                </a:cxn>
                <a:cxn ang="0">
                  <a:pos x="735" y="449"/>
                </a:cxn>
                <a:cxn ang="0">
                  <a:pos x="1178" y="311"/>
                </a:cxn>
                <a:cxn ang="0">
                  <a:pos x="981" y="491"/>
                </a:cxn>
                <a:cxn ang="0">
                  <a:pos x="867" y="743"/>
                </a:cxn>
                <a:cxn ang="0">
                  <a:pos x="861" y="743"/>
                </a:cxn>
                <a:cxn ang="0">
                  <a:pos x="933" y="743"/>
                </a:cxn>
                <a:cxn ang="0">
                  <a:pos x="1022" y="497"/>
                </a:cxn>
                <a:cxn ang="0">
                  <a:pos x="1297" y="281"/>
                </a:cxn>
                <a:cxn ang="0">
                  <a:pos x="1531" y="449"/>
                </a:cxn>
                <a:cxn ang="0">
                  <a:pos x="1770" y="677"/>
                </a:cxn>
                <a:cxn ang="0">
                  <a:pos x="1854" y="743"/>
                </a:cxn>
                <a:cxn ang="0">
                  <a:pos x="1919" y="743"/>
                </a:cxn>
                <a:cxn ang="0">
                  <a:pos x="1692" y="527"/>
                </a:cxn>
                <a:cxn ang="0">
                  <a:pos x="1387" y="239"/>
                </a:cxn>
                <a:cxn ang="0">
                  <a:pos x="1387" y="239"/>
                </a:cxn>
              </a:cxnLst>
              <a:rect l="0" t="0" r="r" b="b"/>
              <a:pathLst>
                <a:path w="3169" h="743">
                  <a:moveTo>
                    <a:pt x="1387" y="239"/>
                  </a:moveTo>
                  <a:lnTo>
                    <a:pt x="1734" y="233"/>
                  </a:lnTo>
                  <a:lnTo>
                    <a:pt x="2087" y="251"/>
                  </a:lnTo>
                  <a:lnTo>
                    <a:pt x="2505" y="233"/>
                  </a:lnTo>
                  <a:lnTo>
                    <a:pt x="3169" y="204"/>
                  </a:lnTo>
                  <a:lnTo>
                    <a:pt x="3115" y="186"/>
                  </a:lnTo>
                  <a:lnTo>
                    <a:pt x="2422" y="221"/>
                  </a:lnTo>
                  <a:lnTo>
                    <a:pt x="2003" y="221"/>
                  </a:lnTo>
                  <a:lnTo>
                    <a:pt x="1459" y="186"/>
                  </a:lnTo>
                  <a:lnTo>
                    <a:pt x="1543" y="168"/>
                  </a:lnTo>
                  <a:lnTo>
                    <a:pt x="2039" y="0"/>
                  </a:lnTo>
                  <a:lnTo>
                    <a:pt x="1961" y="24"/>
                  </a:lnTo>
                  <a:lnTo>
                    <a:pt x="1836" y="66"/>
                  </a:lnTo>
                  <a:lnTo>
                    <a:pt x="1602" y="138"/>
                  </a:lnTo>
                  <a:lnTo>
                    <a:pt x="1339" y="198"/>
                  </a:lnTo>
                  <a:lnTo>
                    <a:pt x="1268" y="251"/>
                  </a:lnTo>
                  <a:lnTo>
                    <a:pt x="765" y="413"/>
                  </a:lnTo>
                  <a:lnTo>
                    <a:pt x="335" y="503"/>
                  </a:lnTo>
                  <a:lnTo>
                    <a:pt x="0" y="617"/>
                  </a:lnTo>
                  <a:lnTo>
                    <a:pt x="299" y="539"/>
                  </a:lnTo>
                  <a:lnTo>
                    <a:pt x="735" y="449"/>
                  </a:lnTo>
                  <a:lnTo>
                    <a:pt x="1178" y="311"/>
                  </a:lnTo>
                  <a:lnTo>
                    <a:pt x="981" y="491"/>
                  </a:lnTo>
                  <a:lnTo>
                    <a:pt x="867" y="743"/>
                  </a:lnTo>
                  <a:lnTo>
                    <a:pt x="861" y="743"/>
                  </a:lnTo>
                  <a:lnTo>
                    <a:pt x="933" y="743"/>
                  </a:lnTo>
                  <a:lnTo>
                    <a:pt x="1022" y="497"/>
                  </a:lnTo>
                  <a:lnTo>
                    <a:pt x="1297" y="281"/>
                  </a:lnTo>
                  <a:lnTo>
                    <a:pt x="1531" y="449"/>
                  </a:lnTo>
                  <a:lnTo>
                    <a:pt x="1770" y="677"/>
                  </a:lnTo>
                  <a:lnTo>
                    <a:pt x="1854" y="743"/>
                  </a:lnTo>
                  <a:lnTo>
                    <a:pt x="1919" y="743"/>
                  </a:lnTo>
                  <a:lnTo>
                    <a:pt x="1692" y="527"/>
                  </a:lnTo>
                  <a:lnTo>
                    <a:pt x="1387" y="239"/>
                  </a:lnTo>
                  <a:lnTo>
                    <a:pt x="1387" y="239"/>
                  </a:lnTo>
                  <a:close/>
                </a:path>
              </a:pathLst>
            </a:custGeom>
            <a:gradFill rotWithShape="0">
              <a:gsLst>
                <a:gs pos="0">
                  <a:schemeClr val="accent2"/>
                </a:gs>
                <a:gs pos="100000">
                  <a:schemeClr val="bg1"/>
                </a:gs>
              </a:gsLst>
              <a:lin ang="2700000" scaled="1"/>
            </a:gradFill>
            <a:ln w="9525">
              <a:noFill/>
              <a:round/>
              <a:headEnd/>
              <a:tailEnd/>
            </a:ln>
          </p:spPr>
          <p:txBody>
            <a:bodyPr/>
            <a:lstStyle/>
            <a:p>
              <a:endParaRPr lang="en-AU"/>
            </a:p>
          </p:txBody>
        </p:sp>
        <p:sp>
          <p:nvSpPr>
            <p:cNvPr id="275468" name="Rectangle 12"/>
            <p:cNvSpPr>
              <a:spLocks noChangeArrowheads="1"/>
            </p:cNvSpPr>
            <p:nvPr/>
          </p:nvSpPr>
          <p:spPr bwMode="hidden">
            <a:xfrm>
              <a:off x="192" y="127"/>
              <a:ext cx="1" cy="1"/>
            </a:xfrm>
            <a:prstGeom prst="rect">
              <a:avLst/>
            </a:prstGeom>
            <a:solidFill>
              <a:srgbClr val="9A1E8D"/>
            </a:solidFill>
            <a:ln w="9525">
              <a:noFill/>
              <a:miter lim="800000"/>
              <a:headEnd/>
              <a:tailEnd/>
            </a:ln>
          </p:spPr>
          <p:txBody>
            <a:bodyPr/>
            <a:lstStyle/>
            <a:p>
              <a:endParaRPr lang="en-AU"/>
            </a:p>
          </p:txBody>
        </p:sp>
        <p:sp>
          <p:nvSpPr>
            <p:cNvPr id="275469" name="Rectangle 13"/>
            <p:cNvSpPr>
              <a:spLocks noChangeArrowheads="1"/>
            </p:cNvSpPr>
            <p:nvPr/>
          </p:nvSpPr>
          <p:spPr bwMode="hidden">
            <a:xfrm>
              <a:off x="204" y="131"/>
              <a:ext cx="1" cy="1"/>
            </a:xfrm>
            <a:prstGeom prst="rect">
              <a:avLst/>
            </a:prstGeom>
            <a:solidFill>
              <a:srgbClr val="9A1E8D"/>
            </a:solidFill>
            <a:ln w="9525">
              <a:noFill/>
              <a:miter lim="800000"/>
              <a:headEnd/>
              <a:tailEnd/>
            </a:ln>
          </p:spPr>
          <p:txBody>
            <a:bodyPr/>
            <a:lstStyle/>
            <a:p>
              <a:endParaRPr lang="en-AU"/>
            </a:p>
          </p:txBody>
        </p:sp>
        <p:sp>
          <p:nvSpPr>
            <p:cNvPr id="275470" name="Freeform 14"/>
            <p:cNvSpPr>
              <a:spLocks/>
            </p:cNvSpPr>
            <p:nvPr/>
          </p:nvSpPr>
          <p:spPr bwMode="hidden">
            <a:xfrm>
              <a:off x="0" y="4032"/>
              <a:ext cx="5760" cy="288"/>
            </a:xfrm>
            <a:custGeom>
              <a:avLst/>
              <a:gdLst/>
              <a:ahLst/>
              <a:cxnLst>
                <a:cxn ang="0">
                  <a:pos x="5740" y="288"/>
                </a:cxn>
                <a:cxn ang="0">
                  <a:pos x="0" y="288"/>
                </a:cxn>
                <a:cxn ang="0">
                  <a:pos x="0" y="0"/>
                </a:cxn>
                <a:cxn ang="0">
                  <a:pos x="5740" y="0"/>
                </a:cxn>
                <a:cxn ang="0">
                  <a:pos x="5740" y="288"/>
                </a:cxn>
                <a:cxn ang="0">
                  <a:pos x="5740" y="288"/>
                </a:cxn>
              </a:cxnLst>
              <a:rect l="0" t="0" r="r" b="b"/>
              <a:pathLst>
                <a:path w="5740" h="288">
                  <a:moveTo>
                    <a:pt x="5740" y="288"/>
                  </a:moveTo>
                  <a:lnTo>
                    <a:pt x="0" y="288"/>
                  </a:lnTo>
                  <a:lnTo>
                    <a:pt x="0" y="0"/>
                  </a:lnTo>
                  <a:lnTo>
                    <a:pt x="5740" y="0"/>
                  </a:lnTo>
                  <a:lnTo>
                    <a:pt x="5740" y="288"/>
                  </a:lnTo>
                  <a:lnTo>
                    <a:pt x="5740" y="288"/>
                  </a:lnTo>
                  <a:close/>
                </a:path>
              </a:pathLst>
            </a:custGeom>
            <a:gradFill rotWithShape="0">
              <a:gsLst>
                <a:gs pos="0">
                  <a:schemeClr val="bg1"/>
                </a:gs>
                <a:gs pos="100000">
                  <a:schemeClr val="bg1">
                    <a:gamma/>
                    <a:shade val="46275"/>
                    <a:invGamma/>
                  </a:schemeClr>
                </a:gs>
              </a:gsLst>
              <a:lin ang="5400000" scaled="1"/>
            </a:gradFill>
            <a:ln w="9525">
              <a:noFill/>
              <a:round/>
              <a:headEnd/>
              <a:tailEnd/>
            </a:ln>
          </p:spPr>
          <p:txBody>
            <a:bodyPr/>
            <a:lstStyle/>
            <a:p>
              <a:endParaRPr lang="en-AU"/>
            </a:p>
          </p:txBody>
        </p:sp>
        <p:sp>
          <p:nvSpPr>
            <p:cNvPr id="275471" name="Freeform 15"/>
            <p:cNvSpPr>
              <a:spLocks/>
            </p:cNvSpPr>
            <p:nvPr/>
          </p:nvSpPr>
          <p:spPr bwMode="hidden">
            <a:xfrm>
              <a:off x="0" y="4032"/>
              <a:ext cx="5760" cy="336"/>
            </a:xfrm>
            <a:custGeom>
              <a:avLst/>
              <a:gdLst/>
              <a:ahLst/>
              <a:cxnLst>
                <a:cxn ang="0">
                  <a:pos x="5740" y="288"/>
                </a:cxn>
                <a:cxn ang="0">
                  <a:pos x="0" y="288"/>
                </a:cxn>
                <a:cxn ang="0">
                  <a:pos x="0" y="0"/>
                </a:cxn>
                <a:cxn ang="0">
                  <a:pos x="5740" y="0"/>
                </a:cxn>
                <a:cxn ang="0">
                  <a:pos x="5740" y="288"/>
                </a:cxn>
                <a:cxn ang="0">
                  <a:pos x="5740" y="288"/>
                </a:cxn>
              </a:cxnLst>
              <a:rect l="0" t="0" r="r" b="b"/>
              <a:pathLst>
                <a:path w="5740" h="288">
                  <a:moveTo>
                    <a:pt x="5740" y="288"/>
                  </a:moveTo>
                  <a:lnTo>
                    <a:pt x="0" y="288"/>
                  </a:lnTo>
                  <a:lnTo>
                    <a:pt x="0" y="0"/>
                  </a:lnTo>
                  <a:lnTo>
                    <a:pt x="5740" y="0"/>
                  </a:lnTo>
                  <a:lnTo>
                    <a:pt x="5740" y="288"/>
                  </a:lnTo>
                  <a:lnTo>
                    <a:pt x="5740" y="288"/>
                  </a:lnTo>
                  <a:close/>
                </a:path>
              </a:pathLst>
            </a:custGeom>
            <a:gradFill rotWithShape="0">
              <a:gsLst>
                <a:gs pos="0">
                  <a:schemeClr val="bg1"/>
                </a:gs>
                <a:gs pos="100000">
                  <a:schemeClr val="bg1">
                    <a:gamma/>
                    <a:shade val="46275"/>
                    <a:invGamma/>
                  </a:schemeClr>
                </a:gs>
              </a:gsLst>
              <a:lin ang="5400000" scaled="1"/>
            </a:gradFill>
            <a:ln w="9525">
              <a:noFill/>
              <a:round/>
              <a:headEnd/>
              <a:tailEnd/>
            </a:ln>
          </p:spPr>
          <p:txBody>
            <a:bodyPr/>
            <a:lstStyle/>
            <a:p>
              <a:endParaRPr lang="en-AU"/>
            </a:p>
          </p:txBody>
        </p:sp>
        <p:sp>
          <p:nvSpPr>
            <p:cNvPr id="275472" name="Freeform 16"/>
            <p:cNvSpPr>
              <a:spLocks/>
            </p:cNvSpPr>
            <p:nvPr/>
          </p:nvSpPr>
          <p:spPr bwMode="hidden">
            <a:xfrm>
              <a:off x="0" y="0"/>
              <a:ext cx="5760" cy="288"/>
            </a:xfrm>
            <a:custGeom>
              <a:avLst/>
              <a:gdLst/>
              <a:ahLst/>
              <a:cxnLst>
                <a:cxn ang="0">
                  <a:pos x="5740" y="288"/>
                </a:cxn>
                <a:cxn ang="0">
                  <a:pos x="0" y="288"/>
                </a:cxn>
                <a:cxn ang="0">
                  <a:pos x="0" y="0"/>
                </a:cxn>
                <a:cxn ang="0">
                  <a:pos x="5740" y="0"/>
                </a:cxn>
                <a:cxn ang="0">
                  <a:pos x="5740" y="288"/>
                </a:cxn>
                <a:cxn ang="0">
                  <a:pos x="5740" y="288"/>
                </a:cxn>
              </a:cxnLst>
              <a:rect l="0" t="0" r="r" b="b"/>
              <a:pathLst>
                <a:path w="5740" h="288">
                  <a:moveTo>
                    <a:pt x="5740" y="288"/>
                  </a:moveTo>
                  <a:lnTo>
                    <a:pt x="0" y="288"/>
                  </a:lnTo>
                  <a:lnTo>
                    <a:pt x="0" y="0"/>
                  </a:lnTo>
                  <a:lnTo>
                    <a:pt x="5740" y="0"/>
                  </a:lnTo>
                  <a:lnTo>
                    <a:pt x="5740" y="288"/>
                  </a:lnTo>
                  <a:lnTo>
                    <a:pt x="5740" y="288"/>
                  </a:lnTo>
                  <a:close/>
                </a:path>
              </a:pathLst>
            </a:custGeom>
            <a:gradFill rotWithShape="0">
              <a:gsLst>
                <a:gs pos="0">
                  <a:schemeClr val="bg2">
                    <a:gamma/>
                    <a:shade val="56078"/>
                    <a:invGamma/>
                  </a:schemeClr>
                </a:gs>
                <a:gs pos="100000">
                  <a:schemeClr val="bg2"/>
                </a:gs>
              </a:gsLst>
              <a:lin ang="5400000" scaled="1"/>
            </a:gradFill>
            <a:ln w="9525">
              <a:noFill/>
              <a:round/>
              <a:headEnd/>
              <a:tailEnd/>
            </a:ln>
          </p:spPr>
          <p:txBody>
            <a:bodyPr/>
            <a:lstStyle/>
            <a:p>
              <a:endParaRPr lang="en-AU"/>
            </a:p>
          </p:txBody>
        </p:sp>
        <p:sp>
          <p:nvSpPr>
            <p:cNvPr id="275473" name="Freeform 17"/>
            <p:cNvSpPr>
              <a:spLocks/>
            </p:cNvSpPr>
            <p:nvPr/>
          </p:nvSpPr>
          <p:spPr bwMode="hidden">
            <a:xfrm>
              <a:off x="509" y="229"/>
              <a:ext cx="3188" cy="2024"/>
            </a:xfrm>
            <a:custGeom>
              <a:avLst/>
              <a:gdLst/>
              <a:ahLst/>
              <a:cxnLst>
                <a:cxn ang="0">
                  <a:pos x="871" y="1423"/>
                </a:cxn>
                <a:cxn ang="0">
                  <a:pos x="907" y="1393"/>
                </a:cxn>
                <a:cxn ang="0">
                  <a:pos x="991" y="1320"/>
                </a:cxn>
                <a:cxn ang="0">
                  <a:pos x="1033" y="1297"/>
                </a:cxn>
                <a:cxn ang="0">
                  <a:pos x="1086" y="1249"/>
                </a:cxn>
                <a:cxn ang="0">
                  <a:pos x="1123" y="1219"/>
                </a:cxn>
                <a:cxn ang="0">
                  <a:pos x="1057" y="1153"/>
                </a:cxn>
                <a:cxn ang="0">
                  <a:pos x="877" y="1021"/>
                </a:cxn>
                <a:cxn ang="0">
                  <a:pos x="655" y="907"/>
                </a:cxn>
                <a:cxn ang="0">
                  <a:pos x="655" y="846"/>
                </a:cxn>
                <a:cxn ang="0">
                  <a:pos x="643" y="708"/>
                </a:cxn>
                <a:cxn ang="0">
                  <a:pos x="552" y="642"/>
                </a:cxn>
                <a:cxn ang="0">
                  <a:pos x="510" y="570"/>
                </a:cxn>
                <a:cxn ang="0">
                  <a:pos x="637" y="564"/>
                </a:cxn>
                <a:cxn ang="0">
                  <a:pos x="763" y="570"/>
                </a:cxn>
                <a:cxn ang="0">
                  <a:pos x="1091" y="850"/>
                </a:cxn>
                <a:cxn ang="0">
                  <a:pos x="1009" y="566"/>
                </a:cxn>
                <a:cxn ang="0">
                  <a:pos x="1054" y="265"/>
                </a:cxn>
                <a:cxn ang="0">
                  <a:pos x="1249" y="0"/>
                </a:cxn>
                <a:cxn ang="0">
                  <a:pos x="1466" y="292"/>
                </a:cxn>
                <a:cxn ang="0">
                  <a:pos x="1475" y="548"/>
                </a:cxn>
                <a:cxn ang="0">
                  <a:pos x="1567" y="630"/>
                </a:cxn>
                <a:cxn ang="0">
                  <a:pos x="1795" y="365"/>
                </a:cxn>
                <a:cxn ang="0">
                  <a:pos x="2245" y="150"/>
                </a:cxn>
                <a:cxn ang="0">
                  <a:pos x="2618" y="180"/>
                </a:cxn>
                <a:cxn ang="0">
                  <a:pos x="3050" y="150"/>
                </a:cxn>
                <a:cxn ang="0">
                  <a:pos x="3140" y="210"/>
                </a:cxn>
                <a:cxn ang="0">
                  <a:pos x="2990" y="210"/>
                </a:cxn>
                <a:cxn ang="0">
                  <a:pos x="2834" y="377"/>
                </a:cxn>
                <a:cxn ang="0">
                  <a:pos x="2702" y="648"/>
                </a:cxn>
                <a:cxn ang="0">
                  <a:pos x="2582" y="828"/>
                </a:cxn>
                <a:cxn ang="0">
                  <a:pos x="2234" y="1009"/>
                </a:cxn>
                <a:cxn ang="0">
                  <a:pos x="1963" y="1075"/>
                </a:cxn>
                <a:cxn ang="0">
                  <a:pos x="2257" y="1111"/>
                </a:cxn>
                <a:cxn ang="0">
                  <a:pos x="2600" y="1207"/>
                </a:cxn>
                <a:cxn ang="0">
                  <a:pos x="2894" y="1441"/>
                </a:cxn>
                <a:cxn ang="0">
                  <a:pos x="3122" y="1555"/>
                </a:cxn>
                <a:cxn ang="0">
                  <a:pos x="3032" y="1585"/>
                </a:cxn>
                <a:cxn ang="0">
                  <a:pos x="3008" y="1591"/>
                </a:cxn>
                <a:cxn ang="0">
                  <a:pos x="2960" y="1597"/>
                </a:cxn>
                <a:cxn ang="0">
                  <a:pos x="2882" y="1609"/>
                </a:cxn>
                <a:cxn ang="0">
                  <a:pos x="2846" y="1609"/>
                </a:cxn>
                <a:cxn ang="0">
                  <a:pos x="2774" y="1615"/>
                </a:cxn>
                <a:cxn ang="0">
                  <a:pos x="2726" y="1621"/>
                </a:cxn>
                <a:cxn ang="0">
                  <a:pos x="2708" y="1621"/>
                </a:cxn>
                <a:cxn ang="0">
                  <a:pos x="2594" y="1657"/>
                </a:cxn>
                <a:cxn ang="0">
                  <a:pos x="2533" y="1663"/>
                </a:cxn>
                <a:cxn ang="0">
                  <a:pos x="2444" y="1675"/>
                </a:cxn>
                <a:cxn ang="0">
                  <a:pos x="2378" y="1687"/>
                </a:cxn>
                <a:cxn ang="0">
                  <a:pos x="2360" y="1705"/>
                </a:cxn>
                <a:cxn ang="0">
                  <a:pos x="2305" y="1687"/>
                </a:cxn>
                <a:cxn ang="0">
                  <a:pos x="2263" y="1663"/>
                </a:cxn>
                <a:cxn ang="0">
                  <a:pos x="2017" y="1585"/>
                </a:cxn>
                <a:cxn ang="0">
                  <a:pos x="1711" y="1453"/>
                </a:cxn>
                <a:cxn ang="0">
                  <a:pos x="1880" y="1844"/>
                </a:cxn>
                <a:cxn ang="0">
                  <a:pos x="1771" y="1922"/>
                </a:cxn>
                <a:cxn ang="0">
                  <a:pos x="1531" y="1753"/>
                </a:cxn>
                <a:cxn ang="0">
                  <a:pos x="1411" y="1477"/>
                </a:cxn>
                <a:cxn ang="0">
                  <a:pos x="1219" y="1291"/>
                </a:cxn>
                <a:cxn ang="0">
                  <a:pos x="127" y="2006"/>
                </a:cxn>
                <a:cxn ang="0">
                  <a:pos x="865" y="1429"/>
                </a:cxn>
              </a:cxnLst>
              <a:rect l="0" t="0" r="r" b="b"/>
              <a:pathLst>
                <a:path w="3188" h="2024">
                  <a:moveTo>
                    <a:pt x="865" y="1429"/>
                  </a:moveTo>
                  <a:lnTo>
                    <a:pt x="871" y="1423"/>
                  </a:lnTo>
                  <a:lnTo>
                    <a:pt x="889" y="1411"/>
                  </a:lnTo>
                  <a:lnTo>
                    <a:pt x="907" y="1393"/>
                  </a:lnTo>
                  <a:lnTo>
                    <a:pt x="937" y="1369"/>
                  </a:lnTo>
                  <a:lnTo>
                    <a:pt x="991" y="1320"/>
                  </a:lnTo>
                  <a:lnTo>
                    <a:pt x="1015" y="1309"/>
                  </a:lnTo>
                  <a:lnTo>
                    <a:pt x="1033" y="1297"/>
                  </a:lnTo>
                  <a:lnTo>
                    <a:pt x="1057" y="1279"/>
                  </a:lnTo>
                  <a:lnTo>
                    <a:pt x="1086" y="1249"/>
                  </a:lnTo>
                  <a:lnTo>
                    <a:pt x="1111" y="1225"/>
                  </a:lnTo>
                  <a:lnTo>
                    <a:pt x="1123" y="1219"/>
                  </a:lnTo>
                  <a:lnTo>
                    <a:pt x="1123" y="1213"/>
                  </a:lnTo>
                  <a:lnTo>
                    <a:pt x="1057" y="1153"/>
                  </a:lnTo>
                  <a:lnTo>
                    <a:pt x="979" y="1051"/>
                  </a:lnTo>
                  <a:lnTo>
                    <a:pt x="877" y="1021"/>
                  </a:lnTo>
                  <a:lnTo>
                    <a:pt x="685" y="931"/>
                  </a:lnTo>
                  <a:lnTo>
                    <a:pt x="655" y="907"/>
                  </a:lnTo>
                  <a:lnTo>
                    <a:pt x="721" y="876"/>
                  </a:lnTo>
                  <a:lnTo>
                    <a:pt x="655" y="846"/>
                  </a:lnTo>
                  <a:lnTo>
                    <a:pt x="612" y="774"/>
                  </a:lnTo>
                  <a:lnTo>
                    <a:pt x="643" y="708"/>
                  </a:lnTo>
                  <a:lnTo>
                    <a:pt x="600" y="660"/>
                  </a:lnTo>
                  <a:lnTo>
                    <a:pt x="552" y="642"/>
                  </a:lnTo>
                  <a:lnTo>
                    <a:pt x="528" y="594"/>
                  </a:lnTo>
                  <a:lnTo>
                    <a:pt x="510" y="570"/>
                  </a:lnTo>
                  <a:lnTo>
                    <a:pt x="552" y="552"/>
                  </a:lnTo>
                  <a:lnTo>
                    <a:pt x="637" y="564"/>
                  </a:lnTo>
                  <a:lnTo>
                    <a:pt x="721" y="576"/>
                  </a:lnTo>
                  <a:lnTo>
                    <a:pt x="763" y="570"/>
                  </a:lnTo>
                  <a:lnTo>
                    <a:pt x="931" y="696"/>
                  </a:lnTo>
                  <a:lnTo>
                    <a:pt x="1091" y="850"/>
                  </a:lnTo>
                  <a:lnTo>
                    <a:pt x="1073" y="685"/>
                  </a:lnTo>
                  <a:lnTo>
                    <a:pt x="1009" y="566"/>
                  </a:lnTo>
                  <a:lnTo>
                    <a:pt x="945" y="393"/>
                  </a:lnTo>
                  <a:lnTo>
                    <a:pt x="1054" y="265"/>
                  </a:lnTo>
                  <a:lnTo>
                    <a:pt x="1137" y="45"/>
                  </a:lnTo>
                  <a:lnTo>
                    <a:pt x="1249" y="0"/>
                  </a:lnTo>
                  <a:lnTo>
                    <a:pt x="1338" y="137"/>
                  </a:lnTo>
                  <a:lnTo>
                    <a:pt x="1466" y="292"/>
                  </a:lnTo>
                  <a:lnTo>
                    <a:pt x="1502" y="411"/>
                  </a:lnTo>
                  <a:lnTo>
                    <a:pt x="1475" y="548"/>
                  </a:lnTo>
                  <a:lnTo>
                    <a:pt x="1347" y="768"/>
                  </a:lnTo>
                  <a:lnTo>
                    <a:pt x="1567" y="630"/>
                  </a:lnTo>
                  <a:lnTo>
                    <a:pt x="1687" y="462"/>
                  </a:lnTo>
                  <a:lnTo>
                    <a:pt x="1795" y="365"/>
                  </a:lnTo>
                  <a:lnTo>
                    <a:pt x="1940" y="239"/>
                  </a:lnTo>
                  <a:lnTo>
                    <a:pt x="2245" y="150"/>
                  </a:lnTo>
                  <a:lnTo>
                    <a:pt x="2498" y="138"/>
                  </a:lnTo>
                  <a:lnTo>
                    <a:pt x="2618" y="180"/>
                  </a:lnTo>
                  <a:lnTo>
                    <a:pt x="2815" y="138"/>
                  </a:lnTo>
                  <a:lnTo>
                    <a:pt x="3050" y="150"/>
                  </a:lnTo>
                  <a:lnTo>
                    <a:pt x="3176" y="168"/>
                  </a:lnTo>
                  <a:lnTo>
                    <a:pt x="3140" y="210"/>
                  </a:lnTo>
                  <a:lnTo>
                    <a:pt x="3116" y="192"/>
                  </a:lnTo>
                  <a:lnTo>
                    <a:pt x="2990" y="210"/>
                  </a:lnTo>
                  <a:lnTo>
                    <a:pt x="2906" y="263"/>
                  </a:lnTo>
                  <a:lnTo>
                    <a:pt x="2834" y="377"/>
                  </a:lnTo>
                  <a:lnTo>
                    <a:pt x="2768" y="534"/>
                  </a:lnTo>
                  <a:lnTo>
                    <a:pt x="2702" y="648"/>
                  </a:lnTo>
                  <a:lnTo>
                    <a:pt x="2738" y="726"/>
                  </a:lnTo>
                  <a:lnTo>
                    <a:pt x="2582" y="828"/>
                  </a:lnTo>
                  <a:lnTo>
                    <a:pt x="2444" y="913"/>
                  </a:lnTo>
                  <a:lnTo>
                    <a:pt x="2234" y="1009"/>
                  </a:lnTo>
                  <a:lnTo>
                    <a:pt x="2096" y="1063"/>
                  </a:lnTo>
                  <a:lnTo>
                    <a:pt x="1963" y="1075"/>
                  </a:lnTo>
                  <a:lnTo>
                    <a:pt x="2035" y="1117"/>
                  </a:lnTo>
                  <a:lnTo>
                    <a:pt x="2257" y="1111"/>
                  </a:lnTo>
                  <a:lnTo>
                    <a:pt x="2545" y="1135"/>
                  </a:lnTo>
                  <a:lnTo>
                    <a:pt x="2600" y="1207"/>
                  </a:lnTo>
                  <a:lnTo>
                    <a:pt x="2726" y="1303"/>
                  </a:lnTo>
                  <a:lnTo>
                    <a:pt x="2894" y="1441"/>
                  </a:lnTo>
                  <a:lnTo>
                    <a:pt x="2984" y="1471"/>
                  </a:lnTo>
                  <a:lnTo>
                    <a:pt x="3122" y="1555"/>
                  </a:lnTo>
                  <a:lnTo>
                    <a:pt x="3188" y="1543"/>
                  </a:lnTo>
                  <a:lnTo>
                    <a:pt x="3032" y="1585"/>
                  </a:lnTo>
                  <a:lnTo>
                    <a:pt x="3026" y="1585"/>
                  </a:lnTo>
                  <a:lnTo>
                    <a:pt x="3008" y="1591"/>
                  </a:lnTo>
                  <a:lnTo>
                    <a:pt x="2984" y="1591"/>
                  </a:lnTo>
                  <a:lnTo>
                    <a:pt x="2960" y="1597"/>
                  </a:lnTo>
                  <a:lnTo>
                    <a:pt x="2906" y="1603"/>
                  </a:lnTo>
                  <a:lnTo>
                    <a:pt x="2882" y="1609"/>
                  </a:lnTo>
                  <a:lnTo>
                    <a:pt x="2864" y="1609"/>
                  </a:lnTo>
                  <a:lnTo>
                    <a:pt x="2846" y="1609"/>
                  </a:lnTo>
                  <a:lnTo>
                    <a:pt x="2828" y="1609"/>
                  </a:lnTo>
                  <a:lnTo>
                    <a:pt x="2774" y="1615"/>
                  </a:lnTo>
                  <a:lnTo>
                    <a:pt x="2750" y="1615"/>
                  </a:lnTo>
                  <a:lnTo>
                    <a:pt x="2726" y="1621"/>
                  </a:lnTo>
                  <a:lnTo>
                    <a:pt x="2714" y="1621"/>
                  </a:lnTo>
                  <a:lnTo>
                    <a:pt x="2708" y="1621"/>
                  </a:lnTo>
                  <a:lnTo>
                    <a:pt x="2606" y="1657"/>
                  </a:lnTo>
                  <a:lnTo>
                    <a:pt x="2594" y="1657"/>
                  </a:lnTo>
                  <a:lnTo>
                    <a:pt x="2569" y="1657"/>
                  </a:lnTo>
                  <a:lnTo>
                    <a:pt x="2533" y="1663"/>
                  </a:lnTo>
                  <a:lnTo>
                    <a:pt x="2486" y="1669"/>
                  </a:lnTo>
                  <a:lnTo>
                    <a:pt x="2444" y="1675"/>
                  </a:lnTo>
                  <a:lnTo>
                    <a:pt x="2408" y="1681"/>
                  </a:lnTo>
                  <a:lnTo>
                    <a:pt x="2378" y="1687"/>
                  </a:lnTo>
                  <a:lnTo>
                    <a:pt x="2366" y="1699"/>
                  </a:lnTo>
                  <a:lnTo>
                    <a:pt x="2360" y="1705"/>
                  </a:lnTo>
                  <a:lnTo>
                    <a:pt x="2342" y="1705"/>
                  </a:lnTo>
                  <a:lnTo>
                    <a:pt x="2305" y="1687"/>
                  </a:lnTo>
                  <a:lnTo>
                    <a:pt x="2275" y="1669"/>
                  </a:lnTo>
                  <a:lnTo>
                    <a:pt x="2263" y="1663"/>
                  </a:lnTo>
                  <a:lnTo>
                    <a:pt x="2257" y="1657"/>
                  </a:lnTo>
                  <a:lnTo>
                    <a:pt x="2017" y="1585"/>
                  </a:lnTo>
                  <a:lnTo>
                    <a:pt x="1844" y="1489"/>
                  </a:lnTo>
                  <a:lnTo>
                    <a:pt x="1711" y="1453"/>
                  </a:lnTo>
                  <a:lnTo>
                    <a:pt x="1856" y="1693"/>
                  </a:lnTo>
                  <a:lnTo>
                    <a:pt x="1880" y="1844"/>
                  </a:lnTo>
                  <a:lnTo>
                    <a:pt x="1856" y="1994"/>
                  </a:lnTo>
                  <a:lnTo>
                    <a:pt x="1771" y="1922"/>
                  </a:lnTo>
                  <a:lnTo>
                    <a:pt x="1616" y="1795"/>
                  </a:lnTo>
                  <a:lnTo>
                    <a:pt x="1531" y="1753"/>
                  </a:lnTo>
                  <a:lnTo>
                    <a:pt x="1483" y="1633"/>
                  </a:lnTo>
                  <a:lnTo>
                    <a:pt x="1411" y="1477"/>
                  </a:lnTo>
                  <a:lnTo>
                    <a:pt x="1358" y="1381"/>
                  </a:lnTo>
                  <a:lnTo>
                    <a:pt x="1219" y="1291"/>
                  </a:lnTo>
                  <a:lnTo>
                    <a:pt x="1147" y="1279"/>
                  </a:lnTo>
                  <a:lnTo>
                    <a:pt x="127" y="2006"/>
                  </a:lnTo>
                  <a:lnTo>
                    <a:pt x="0" y="2024"/>
                  </a:lnTo>
                  <a:lnTo>
                    <a:pt x="865" y="1429"/>
                  </a:lnTo>
                  <a:lnTo>
                    <a:pt x="865" y="1429"/>
                  </a:lnTo>
                  <a:close/>
                </a:path>
              </a:pathLst>
            </a:custGeom>
            <a:gradFill rotWithShape="0">
              <a:gsLst>
                <a:gs pos="0">
                  <a:schemeClr val="bg2"/>
                </a:gs>
                <a:gs pos="100000">
                  <a:schemeClr val="bg1"/>
                </a:gs>
              </a:gsLst>
              <a:lin ang="2700000" scaled="1"/>
            </a:gradFill>
            <a:ln w="9525">
              <a:noFill/>
              <a:round/>
              <a:headEnd/>
              <a:tailEnd/>
            </a:ln>
          </p:spPr>
          <p:txBody>
            <a:bodyPr/>
            <a:lstStyle/>
            <a:p>
              <a:endParaRPr lang="en-AU"/>
            </a:p>
          </p:txBody>
        </p:sp>
        <p:sp>
          <p:nvSpPr>
            <p:cNvPr id="275474" name="Freeform 18"/>
            <p:cNvSpPr>
              <a:spLocks/>
            </p:cNvSpPr>
            <p:nvPr/>
          </p:nvSpPr>
          <p:spPr bwMode="hidden">
            <a:xfrm>
              <a:off x="1344" y="293"/>
              <a:ext cx="2144" cy="1787"/>
            </a:xfrm>
            <a:custGeom>
              <a:avLst/>
              <a:gdLst/>
              <a:ahLst/>
              <a:cxnLst>
                <a:cxn ang="0">
                  <a:pos x="318" y="1078"/>
                </a:cxn>
                <a:cxn ang="0">
                  <a:pos x="217" y="928"/>
                </a:cxn>
                <a:cxn ang="0">
                  <a:pos x="102" y="808"/>
                </a:cxn>
                <a:cxn ang="0">
                  <a:pos x="36" y="742"/>
                </a:cxn>
                <a:cxn ang="0">
                  <a:pos x="0" y="700"/>
                </a:cxn>
                <a:cxn ang="0">
                  <a:pos x="270" y="958"/>
                </a:cxn>
                <a:cxn ang="0">
                  <a:pos x="294" y="1006"/>
                </a:cxn>
                <a:cxn ang="0">
                  <a:pos x="367" y="670"/>
                </a:cxn>
                <a:cxn ang="0">
                  <a:pos x="379" y="411"/>
                </a:cxn>
                <a:cxn ang="0">
                  <a:pos x="347" y="118"/>
                </a:cxn>
                <a:cxn ang="0">
                  <a:pos x="393" y="0"/>
                </a:cxn>
                <a:cxn ang="0">
                  <a:pos x="397" y="357"/>
                </a:cxn>
                <a:cxn ang="0">
                  <a:pos x="421" y="609"/>
                </a:cxn>
                <a:cxn ang="0">
                  <a:pos x="385" y="826"/>
                </a:cxn>
                <a:cxn ang="0">
                  <a:pos x="385" y="1036"/>
                </a:cxn>
                <a:cxn ang="0">
                  <a:pos x="877" y="784"/>
                </a:cxn>
                <a:cxn ang="0">
                  <a:pos x="1309" y="555"/>
                </a:cxn>
                <a:cxn ang="0">
                  <a:pos x="1802" y="249"/>
                </a:cxn>
                <a:cxn ang="0">
                  <a:pos x="2096" y="69"/>
                </a:cxn>
                <a:cxn ang="0">
                  <a:pos x="1814" y="279"/>
                </a:cxn>
                <a:cxn ang="0">
                  <a:pos x="1453" y="501"/>
                </a:cxn>
                <a:cxn ang="0">
                  <a:pos x="1123" y="700"/>
                </a:cxn>
                <a:cxn ang="0">
                  <a:pos x="739" y="898"/>
                </a:cxn>
                <a:cxn ang="0">
                  <a:pos x="463" y="1084"/>
                </a:cxn>
                <a:cxn ang="0">
                  <a:pos x="817" y="1193"/>
                </a:cxn>
                <a:cxn ang="0">
                  <a:pos x="1285" y="1187"/>
                </a:cxn>
                <a:cxn ang="0">
                  <a:pos x="1916" y="1396"/>
                </a:cxn>
                <a:cxn ang="0">
                  <a:pos x="2144" y="1420"/>
                </a:cxn>
                <a:cxn ang="0">
                  <a:pos x="1814" y="1408"/>
                </a:cxn>
                <a:cxn ang="0">
                  <a:pos x="1435" y="1288"/>
                </a:cxn>
                <a:cxn ang="0">
                  <a:pos x="1219" y="1229"/>
                </a:cxn>
                <a:cxn ang="0">
                  <a:pos x="799" y="1223"/>
                </a:cxn>
                <a:cxn ang="0">
                  <a:pos x="505" y="1145"/>
                </a:cxn>
                <a:cxn ang="0">
                  <a:pos x="733" y="1378"/>
                </a:cxn>
                <a:cxn ang="0">
                  <a:pos x="877" y="1619"/>
                </a:cxn>
                <a:cxn ang="0">
                  <a:pos x="1009" y="1787"/>
                </a:cxn>
                <a:cxn ang="0">
                  <a:pos x="817" y="1607"/>
                </a:cxn>
                <a:cxn ang="0">
                  <a:pos x="673" y="1372"/>
                </a:cxn>
                <a:cxn ang="0">
                  <a:pos x="415" y="1109"/>
                </a:cxn>
                <a:cxn ang="0">
                  <a:pos x="318" y="1078"/>
                </a:cxn>
                <a:cxn ang="0">
                  <a:pos x="318" y="1078"/>
                </a:cxn>
              </a:cxnLst>
              <a:rect l="0" t="0" r="r" b="b"/>
              <a:pathLst>
                <a:path w="2144" h="1787">
                  <a:moveTo>
                    <a:pt x="318" y="1078"/>
                  </a:moveTo>
                  <a:lnTo>
                    <a:pt x="217" y="928"/>
                  </a:lnTo>
                  <a:lnTo>
                    <a:pt x="102" y="808"/>
                  </a:lnTo>
                  <a:lnTo>
                    <a:pt x="36" y="742"/>
                  </a:lnTo>
                  <a:lnTo>
                    <a:pt x="0" y="700"/>
                  </a:lnTo>
                  <a:lnTo>
                    <a:pt x="270" y="958"/>
                  </a:lnTo>
                  <a:lnTo>
                    <a:pt x="294" y="1006"/>
                  </a:lnTo>
                  <a:lnTo>
                    <a:pt x="367" y="670"/>
                  </a:lnTo>
                  <a:lnTo>
                    <a:pt x="379" y="411"/>
                  </a:lnTo>
                  <a:lnTo>
                    <a:pt x="347" y="118"/>
                  </a:lnTo>
                  <a:lnTo>
                    <a:pt x="393" y="0"/>
                  </a:lnTo>
                  <a:lnTo>
                    <a:pt x="397" y="357"/>
                  </a:lnTo>
                  <a:lnTo>
                    <a:pt x="421" y="609"/>
                  </a:lnTo>
                  <a:lnTo>
                    <a:pt x="385" y="826"/>
                  </a:lnTo>
                  <a:lnTo>
                    <a:pt x="385" y="1036"/>
                  </a:lnTo>
                  <a:lnTo>
                    <a:pt x="877" y="784"/>
                  </a:lnTo>
                  <a:lnTo>
                    <a:pt x="1309" y="555"/>
                  </a:lnTo>
                  <a:lnTo>
                    <a:pt x="1802" y="249"/>
                  </a:lnTo>
                  <a:lnTo>
                    <a:pt x="2096" y="69"/>
                  </a:lnTo>
                  <a:lnTo>
                    <a:pt x="1814" y="279"/>
                  </a:lnTo>
                  <a:lnTo>
                    <a:pt x="1453" y="501"/>
                  </a:lnTo>
                  <a:lnTo>
                    <a:pt x="1123" y="700"/>
                  </a:lnTo>
                  <a:lnTo>
                    <a:pt x="739" y="898"/>
                  </a:lnTo>
                  <a:lnTo>
                    <a:pt x="463" y="1084"/>
                  </a:lnTo>
                  <a:lnTo>
                    <a:pt x="817" y="1193"/>
                  </a:lnTo>
                  <a:lnTo>
                    <a:pt x="1285" y="1187"/>
                  </a:lnTo>
                  <a:lnTo>
                    <a:pt x="1916" y="1396"/>
                  </a:lnTo>
                  <a:lnTo>
                    <a:pt x="2144" y="1420"/>
                  </a:lnTo>
                  <a:lnTo>
                    <a:pt x="1814" y="1408"/>
                  </a:lnTo>
                  <a:lnTo>
                    <a:pt x="1435" y="1288"/>
                  </a:lnTo>
                  <a:lnTo>
                    <a:pt x="1219" y="1229"/>
                  </a:lnTo>
                  <a:lnTo>
                    <a:pt x="799" y="1223"/>
                  </a:lnTo>
                  <a:lnTo>
                    <a:pt x="505" y="1145"/>
                  </a:lnTo>
                  <a:lnTo>
                    <a:pt x="733" y="1378"/>
                  </a:lnTo>
                  <a:lnTo>
                    <a:pt x="877" y="1619"/>
                  </a:lnTo>
                  <a:lnTo>
                    <a:pt x="1009" y="1787"/>
                  </a:lnTo>
                  <a:lnTo>
                    <a:pt x="817" y="1607"/>
                  </a:lnTo>
                  <a:lnTo>
                    <a:pt x="673" y="1372"/>
                  </a:lnTo>
                  <a:lnTo>
                    <a:pt x="415" y="1109"/>
                  </a:lnTo>
                  <a:lnTo>
                    <a:pt x="318" y="1078"/>
                  </a:lnTo>
                  <a:lnTo>
                    <a:pt x="318" y="1078"/>
                  </a:lnTo>
                  <a:close/>
                </a:path>
              </a:pathLst>
            </a:custGeom>
            <a:gradFill rotWithShape="0">
              <a:gsLst>
                <a:gs pos="0">
                  <a:schemeClr val="accent2"/>
                </a:gs>
                <a:gs pos="100000">
                  <a:schemeClr val="bg1"/>
                </a:gs>
              </a:gsLst>
              <a:lin ang="5400000" scaled="1"/>
            </a:gradFill>
            <a:ln w="9525">
              <a:noFill/>
              <a:round/>
              <a:headEnd/>
              <a:tailEnd/>
            </a:ln>
          </p:spPr>
          <p:txBody>
            <a:bodyPr/>
            <a:lstStyle/>
            <a:p>
              <a:endParaRPr lang="en-AU"/>
            </a:p>
          </p:txBody>
        </p:sp>
        <p:sp>
          <p:nvSpPr>
            <p:cNvPr id="275475" name="Freeform 19"/>
            <p:cNvSpPr>
              <a:spLocks/>
            </p:cNvSpPr>
            <p:nvPr/>
          </p:nvSpPr>
          <p:spPr bwMode="hidden">
            <a:xfrm>
              <a:off x="2932" y="1728"/>
              <a:ext cx="2828" cy="2366"/>
            </a:xfrm>
            <a:custGeom>
              <a:avLst/>
              <a:gdLst/>
              <a:ahLst/>
              <a:cxnLst>
                <a:cxn ang="0">
                  <a:pos x="1814" y="606"/>
                </a:cxn>
                <a:cxn ang="0">
                  <a:pos x="1615" y="252"/>
                </a:cxn>
                <a:cxn ang="0">
                  <a:pos x="1345" y="132"/>
                </a:cxn>
                <a:cxn ang="0">
                  <a:pos x="1381" y="492"/>
                </a:cxn>
                <a:cxn ang="0">
                  <a:pos x="955" y="221"/>
                </a:cxn>
                <a:cxn ang="0">
                  <a:pos x="877" y="161"/>
                </a:cxn>
                <a:cxn ang="0">
                  <a:pos x="841" y="167"/>
                </a:cxn>
                <a:cxn ang="0">
                  <a:pos x="720" y="161"/>
                </a:cxn>
                <a:cxn ang="0">
                  <a:pos x="613" y="144"/>
                </a:cxn>
                <a:cxn ang="0">
                  <a:pos x="492" y="161"/>
                </a:cxn>
                <a:cxn ang="0">
                  <a:pos x="432" y="150"/>
                </a:cxn>
                <a:cxn ang="0">
                  <a:pos x="342" y="138"/>
                </a:cxn>
                <a:cxn ang="0">
                  <a:pos x="246" y="126"/>
                </a:cxn>
                <a:cxn ang="0">
                  <a:pos x="174" y="114"/>
                </a:cxn>
                <a:cxn ang="0">
                  <a:pos x="216" y="240"/>
                </a:cxn>
                <a:cxn ang="0">
                  <a:pos x="607" y="588"/>
                </a:cxn>
                <a:cxn ang="0">
                  <a:pos x="1177" y="817"/>
                </a:cxn>
                <a:cxn ang="0">
                  <a:pos x="972" y="871"/>
                </a:cxn>
                <a:cxn ang="0">
                  <a:pos x="492" y="1111"/>
                </a:cxn>
                <a:cxn ang="0">
                  <a:pos x="276" y="1441"/>
                </a:cxn>
                <a:cxn ang="0">
                  <a:pos x="42" y="1441"/>
                </a:cxn>
                <a:cxn ang="0">
                  <a:pos x="367" y="1585"/>
                </a:cxn>
                <a:cxn ang="0">
                  <a:pos x="949" y="1712"/>
                </a:cxn>
                <a:cxn ang="0">
                  <a:pos x="1519" y="1537"/>
                </a:cxn>
                <a:cxn ang="0">
                  <a:pos x="1735" y="1513"/>
                </a:cxn>
                <a:cxn ang="0">
                  <a:pos x="1723" y="1802"/>
                </a:cxn>
                <a:cxn ang="0">
                  <a:pos x="2042" y="2229"/>
                </a:cxn>
                <a:cxn ang="0">
                  <a:pos x="2191" y="2133"/>
                </a:cxn>
                <a:cxn ang="0">
                  <a:pos x="2270" y="1970"/>
                </a:cxn>
                <a:cxn ang="0">
                  <a:pos x="2233" y="1573"/>
                </a:cxn>
                <a:cxn ang="0">
                  <a:pos x="2294" y="1483"/>
                </a:cxn>
                <a:cxn ang="0">
                  <a:pos x="2588" y="1688"/>
                </a:cxn>
                <a:cxn ang="0">
                  <a:pos x="2695" y="1682"/>
                </a:cxn>
                <a:cxn ang="0">
                  <a:pos x="2588" y="1543"/>
                </a:cxn>
                <a:cxn ang="0">
                  <a:pos x="2510" y="1357"/>
                </a:cxn>
                <a:cxn ang="0">
                  <a:pos x="2354" y="1184"/>
                </a:cxn>
                <a:cxn ang="0">
                  <a:pos x="2102" y="931"/>
                </a:cxn>
                <a:cxn ang="0">
                  <a:pos x="2137" y="907"/>
                </a:cxn>
                <a:cxn ang="0">
                  <a:pos x="2215" y="871"/>
                </a:cxn>
                <a:cxn ang="0">
                  <a:pos x="2324" y="817"/>
                </a:cxn>
                <a:cxn ang="0">
                  <a:pos x="2372" y="787"/>
                </a:cxn>
                <a:cxn ang="0">
                  <a:pos x="2078" y="865"/>
                </a:cxn>
              </a:cxnLst>
              <a:rect l="0" t="0" r="r" b="b"/>
              <a:pathLst>
                <a:path w="2828" h="2366">
                  <a:moveTo>
                    <a:pt x="2006" y="835"/>
                  </a:moveTo>
                  <a:lnTo>
                    <a:pt x="1873" y="715"/>
                  </a:lnTo>
                  <a:lnTo>
                    <a:pt x="1814" y="606"/>
                  </a:lnTo>
                  <a:lnTo>
                    <a:pt x="1747" y="438"/>
                  </a:lnTo>
                  <a:lnTo>
                    <a:pt x="1699" y="312"/>
                  </a:lnTo>
                  <a:lnTo>
                    <a:pt x="1615" y="252"/>
                  </a:lnTo>
                  <a:lnTo>
                    <a:pt x="1453" y="84"/>
                  </a:lnTo>
                  <a:lnTo>
                    <a:pt x="1375" y="0"/>
                  </a:lnTo>
                  <a:lnTo>
                    <a:pt x="1345" y="132"/>
                  </a:lnTo>
                  <a:lnTo>
                    <a:pt x="1369" y="294"/>
                  </a:lnTo>
                  <a:lnTo>
                    <a:pt x="1513" y="558"/>
                  </a:lnTo>
                  <a:lnTo>
                    <a:pt x="1381" y="492"/>
                  </a:lnTo>
                  <a:lnTo>
                    <a:pt x="1201" y="360"/>
                  </a:lnTo>
                  <a:lnTo>
                    <a:pt x="961" y="227"/>
                  </a:lnTo>
                  <a:lnTo>
                    <a:pt x="955" y="221"/>
                  </a:lnTo>
                  <a:lnTo>
                    <a:pt x="949" y="215"/>
                  </a:lnTo>
                  <a:lnTo>
                    <a:pt x="913" y="185"/>
                  </a:lnTo>
                  <a:lnTo>
                    <a:pt x="877" y="161"/>
                  </a:lnTo>
                  <a:lnTo>
                    <a:pt x="859" y="156"/>
                  </a:lnTo>
                  <a:lnTo>
                    <a:pt x="853" y="161"/>
                  </a:lnTo>
                  <a:lnTo>
                    <a:pt x="841" y="167"/>
                  </a:lnTo>
                  <a:lnTo>
                    <a:pt x="810" y="173"/>
                  </a:lnTo>
                  <a:lnTo>
                    <a:pt x="768" y="167"/>
                  </a:lnTo>
                  <a:lnTo>
                    <a:pt x="720" y="161"/>
                  </a:lnTo>
                  <a:lnTo>
                    <a:pt x="678" y="156"/>
                  </a:lnTo>
                  <a:lnTo>
                    <a:pt x="637" y="150"/>
                  </a:lnTo>
                  <a:lnTo>
                    <a:pt x="613" y="144"/>
                  </a:lnTo>
                  <a:lnTo>
                    <a:pt x="601" y="144"/>
                  </a:lnTo>
                  <a:lnTo>
                    <a:pt x="498" y="161"/>
                  </a:lnTo>
                  <a:lnTo>
                    <a:pt x="492" y="161"/>
                  </a:lnTo>
                  <a:lnTo>
                    <a:pt x="480" y="156"/>
                  </a:lnTo>
                  <a:lnTo>
                    <a:pt x="456" y="156"/>
                  </a:lnTo>
                  <a:lnTo>
                    <a:pt x="432" y="150"/>
                  </a:lnTo>
                  <a:lnTo>
                    <a:pt x="379" y="144"/>
                  </a:lnTo>
                  <a:lnTo>
                    <a:pt x="361" y="138"/>
                  </a:lnTo>
                  <a:lnTo>
                    <a:pt x="342" y="138"/>
                  </a:lnTo>
                  <a:lnTo>
                    <a:pt x="324" y="138"/>
                  </a:lnTo>
                  <a:lnTo>
                    <a:pt x="300" y="132"/>
                  </a:lnTo>
                  <a:lnTo>
                    <a:pt x="246" y="126"/>
                  </a:lnTo>
                  <a:lnTo>
                    <a:pt x="216" y="120"/>
                  </a:lnTo>
                  <a:lnTo>
                    <a:pt x="192" y="120"/>
                  </a:lnTo>
                  <a:lnTo>
                    <a:pt x="174" y="114"/>
                  </a:lnTo>
                  <a:lnTo>
                    <a:pt x="168" y="114"/>
                  </a:lnTo>
                  <a:lnTo>
                    <a:pt x="6" y="120"/>
                  </a:lnTo>
                  <a:lnTo>
                    <a:pt x="216" y="240"/>
                  </a:lnTo>
                  <a:lnTo>
                    <a:pt x="306" y="294"/>
                  </a:lnTo>
                  <a:lnTo>
                    <a:pt x="480" y="462"/>
                  </a:lnTo>
                  <a:lnTo>
                    <a:pt x="607" y="588"/>
                  </a:lnTo>
                  <a:lnTo>
                    <a:pt x="655" y="672"/>
                  </a:lnTo>
                  <a:lnTo>
                    <a:pt x="949" y="769"/>
                  </a:lnTo>
                  <a:lnTo>
                    <a:pt x="1177" y="817"/>
                  </a:lnTo>
                  <a:lnTo>
                    <a:pt x="1249" y="871"/>
                  </a:lnTo>
                  <a:lnTo>
                    <a:pt x="1117" y="853"/>
                  </a:lnTo>
                  <a:lnTo>
                    <a:pt x="972" y="871"/>
                  </a:lnTo>
                  <a:lnTo>
                    <a:pt x="756" y="919"/>
                  </a:lnTo>
                  <a:lnTo>
                    <a:pt x="619" y="961"/>
                  </a:lnTo>
                  <a:lnTo>
                    <a:pt x="492" y="1111"/>
                  </a:lnTo>
                  <a:lnTo>
                    <a:pt x="420" y="1214"/>
                  </a:lnTo>
                  <a:lnTo>
                    <a:pt x="348" y="1345"/>
                  </a:lnTo>
                  <a:lnTo>
                    <a:pt x="276" y="1441"/>
                  </a:lnTo>
                  <a:lnTo>
                    <a:pt x="192" y="1471"/>
                  </a:lnTo>
                  <a:lnTo>
                    <a:pt x="66" y="1465"/>
                  </a:lnTo>
                  <a:lnTo>
                    <a:pt x="42" y="1441"/>
                  </a:lnTo>
                  <a:lnTo>
                    <a:pt x="0" y="1471"/>
                  </a:lnTo>
                  <a:lnTo>
                    <a:pt x="126" y="1519"/>
                  </a:lnTo>
                  <a:lnTo>
                    <a:pt x="367" y="1585"/>
                  </a:lnTo>
                  <a:lnTo>
                    <a:pt x="570" y="1591"/>
                  </a:lnTo>
                  <a:lnTo>
                    <a:pt x="690" y="1664"/>
                  </a:lnTo>
                  <a:lnTo>
                    <a:pt x="949" y="1712"/>
                  </a:lnTo>
                  <a:lnTo>
                    <a:pt x="1260" y="1694"/>
                  </a:lnTo>
                  <a:lnTo>
                    <a:pt x="1411" y="1603"/>
                  </a:lnTo>
                  <a:lnTo>
                    <a:pt x="1519" y="1537"/>
                  </a:lnTo>
                  <a:lnTo>
                    <a:pt x="1645" y="1399"/>
                  </a:lnTo>
                  <a:lnTo>
                    <a:pt x="1699" y="1387"/>
                  </a:lnTo>
                  <a:lnTo>
                    <a:pt x="1735" y="1513"/>
                  </a:lnTo>
                  <a:lnTo>
                    <a:pt x="1729" y="1567"/>
                  </a:lnTo>
                  <a:lnTo>
                    <a:pt x="1723" y="1670"/>
                  </a:lnTo>
                  <a:lnTo>
                    <a:pt x="1723" y="1802"/>
                  </a:lnTo>
                  <a:lnTo>
                    <a:pt x="1831" y="1964"/>
                  </a:lnTo>
                  <a:lnTo>
                    <a:pt x="1957" y="2090"/>
                  </a:lnTo>
                  <a:lnTo>
                    <a:pt x="2042" y="2229"/>
                  </a:lnTo>
                  <a:lnTo>
                    <a:pt x="2155" y="2366"/>
                  </a:lnTo>
                  <a:lnTo>
                    <a:pt x="2161" y="2295"/>
                  </a:lnTo>
                  <a:lnTo>
                    <a:pt x="2191" y="2133"/>
                  </a:lnTo>
                  <a:lnTo>
                    <a:pt x="2215" y="2048"/>
                  </a:lnTo>
                  <a:lnTo>
                    <a:pt x="2258" y="2042"/>
                  </a:lnTo>
                  <a:lnTo>
                    <a:pt x="2270" y="1970"/>
                  </a:lnTo>
                  <a:lnTo>
                    <a:pt x="2342" y="1868"/>
                  </a:lnTo>
                  <a:lnTo>
                    <a:pt x="2324" y="1748"/>
                  </a:lnTo>
                  <a:lnTo>
                    <a:pt x="2233" y="1573"/>
                  </a:lnTo>
                  <a:lnTo>
                    <a:pt x="2209" y="1453"/>
                  </a:lnTo>
                  <a:lnTo>
                    <a:pt x="2209" y="1345"/>
                  </a:lnTo>
                  <a:lnTo>
                    <a:pt x="2294" y="1483"/>
                  </a:lnTo>
                  <a:lnTo>
                    <a:pt x="2461" y="1651"/>
                  </a:lnTo>
                  <a:lnTo>
                    <a:pt x="2504" y="1651"/>
                  </a:lnTo>
                  <a:lnTo>
                    <a:pt x="2588" y="1688"/>
                  </a:lnTo>
                  <a:lnTo>
                    <a:pt x="2678" y="1718"/>
                  </a:lnTo>
                  <a:lnTo>
                    <a:pt x="2720" y="1712"/>
                  </a:lnTo>
                  <a:lnTo>
                    <a:pt x="2695" y="1682"/>
                  </a:lnTo>
                  <a:lnTo>
                    <a:pt x="2678" y="1627"/>
                  </a:lnTo>
                  <a:lnTo>
                    <a:pt x="2630" y="1597"/>
                  </a:lnTo>
                  <a:lnTo>
                    <a:pt x="2588" y="1543"/>
                  </a:lnTo>
                  <a:lnTo>
                    <a:pt x="2618" y="1483"/>
                  </a:lnTo>
                  <a:lnTo>
                    <a:pt x="2576" y="1399"/>
                  </a:lnTo>
                  <a:lnTo>
                    <a:pt x="2510" y="1357"/>
                  </a:lnTo>
                  <a:lnTo>
                    <a:pt x="2576" y="1351"/>
                  </a:lnTo>
                  <a:lnTo>
                    <a:pt x="2552" y="1315"/>
                  </a:lnTo>
                  <a:lnTo>
                    <a:pt x="2354" y="1184"/>
                  </a:lnTo>
                  <a:lnTo>
                    <a:pt x="2252" y="1123"/>
                  </a:lnTo>
                  <a:lnTo>
                    <a:pt x="2173" y="1009"/>
                  </a:lnTo>
                  <a:lnTo>
                    <a:pt x="2102" y="931"/>
                  </a:lnTo>
                  <a:lnTo>
                    <a:pt x="2108" y="931"/>
                  </a:lnTo>
                  <a:lnTo>
                    <a:pt x="2114" y="925"/>
                  </a:lnTo>
                  <a:lnTo>
                    <a:pt x="2137" y="907"/>
                  </a:lnTo>
                  <a:lnTo>
                    <a:pt x="2167" y="883"/>
                  </a:lnTo>
                  <a:lnTo>
                    <a:pt x="2197" y="877"/>
                  </a:lnTo>
                  <a:lnTo>
                    <a:pt x="2215" y="871"/>
                  </a:lnTo>
                  <a:lnTo>
                    <a:pt x="2240" y="859"/>
                  </a:lnTo>
                  <a:lnTo>
                    <a:pt x="2300" y="829"/>
                  </a:lnTo>
                  <a:lnTo>
                    <a:pt x="2324" y="817"/>
                  </a:lnTo>
                  <a:lnTo>
                    <a:pt x="2348" y="799"/>
                  </a:lnTo>
                  <a:lnTo>
                    <a:pt x="2366" y="793"/>
                  </a:lnTo>
                  <a:lnTo>
                    <a:pt x="2372" y="787"/>
                  </a:lnTo>
                  <a:lnTo>
                    <a:pt x="2828" y="588"/>
                  </a:lnTo>
                  <a:lnTo>
                    <a:pt x="2828" y="528"/>
                  </a:lnTo>
                  <a:lnTo>
                    <a:pt x="2078" y="865"/>
                  </a:lnTo>
                  <a:lnTo>
                    <a:pt x="2006" y="835"/>
                  </a:lnTo>
                  <a:lnTo>
                    <a:pt x="2006" y="835"/>
                  </a:lnTo>
                  <a:close/>
                </a:path>
              </a:pathLst>
            </a:custGeom>
            <a:gradFill rotWithShape="0">
              <a:gsLst>
                <a:gs pos="0">
                  <a:schemeClr val="bg2"/>
                </a:gs>
                <a:gs pos="50000">
                  <a:schemeClr val="bg1"/>
                </a:gs>
                <a:gs pos="100000">
                  <a:schemeClr val="bg2"/>
                </a:gs>
              </a:gsLst>
              <a:lin ang="2700000" scaled="1"/>
            </a:gradFill>
            <a:ln w="9525">
              <a:noFill/>
              <a:round/>
              <a:headEnd/>
              <a:tailEnd/>
            </a:ln>
          </p:spPr>
          <p:txBody>
            <a:bodyPr/>
            <a:lstStyle/>
            <a:p>
              <a:endParaRPr lang="en-AU"/>
            </a:p>
          </p:txBody>
        </p:sp>
        <p:sp>
          <p:nvSpPr>
            <p:cNvPr id="275476" name="Freeform 20"/>
            <p:cNvSpPr>
              <a:spLocks/>
            </p:cNvSpPr>
            <p:nvPr/>
          </p:nvSpPr>
          <p:spPr bwMode="hidden">
            <a:xfrm>
              <a:off x="3160" y="1860"/>
              <a:ext cx="2162" cy="1934"/>
            </a:xfrm>
            <a:custGeom>
              <a:avLst/>
              <a:gdLst/>
              <a:ahLst/>
              <a:cxnLst>
                <a:cxn ang="0">
                  <a:pos x="1842" y="851"/>
                </a:cxn>
                <a:cxn ang="0">
                  <a:pos x="1937" y="1019"/>
                </a:cxn>
                <a:cxn ang="0">
                  <a:pos x="2051" y="1168"/>
                </a:cxn>
                <a:cxn ang="0">
                  <a:pos x="2117" y="1246"/>
                </a:cxn>
                <a:cxn ang="0">
                  <a:pos x="2153" y="1294"/>
                </a:cxn>
                <a:cxn ang="0">
                  <a:pos x="1889" y="977"/>
                </a:cxn>
                <a:cxn ang="0">
                  <a:pos x="1860" y="929"/>
                </a:cxn>
                <a:cxn ang="0">
                  <a:pos x="1782" y="1240"/>
                </a:cxn>
                <a:cxn ang="0">
                  <a:pos x="1770" y="1486"/>
                </a:cxn>
                <a:cxn ang="0">
                  <a:pos x="1818" y="1906"/>
                </a:cxn>
                <a:cxn ang="0">
                  <a:pos x="1788" y="1930"/>
                </a:cxn>
                <a:cxn ang="0">
                  <a:pos x="1746" y="1534"/>
                </a:cxn>
                <a:cxn ang="0">
                  <a:pos x="1728" y="1288"/>
                </a:cxn>
                <a:cxn ang="0">
                  <a:pos x="1764" y="1085"/>
                </a:cxn>
                <a:cxn ang="0">
                  <a:pos x="1770" y="875"/>
                </a:cxn>
                <a:cxn ang="0">
                  <a:pos x="1268" y="1007"/>
                </a:cxn>
                <a:cxn ang="0">
                  <a:pos x="825" y="1132"/>
                </a:cxn>
                <a:cxn ang="0">
                  <a:pos x="323" y="1312"/>
                </a:cxn>
                <a:cxn ang="0">
                  <a:pos x="18" y="1420"/>
                </a:cxn>
                <a:cxn ang="0">
                  <a:pos x="311" y="1282"/>
                </a:cxn>
                <a:cxn ang="0">
                  <a:pos x="682" y="1144"/>
                </a:cxn>
                <a:cxn ang="0">
                  <a:pos x="1022" y="1037"/>
                </a:cxn>
                <a:cxn ang="0">
                  <a:pos x="1411" y="929"/>
                </a:cxn>
                <a:cxn ang="0">
                  <a:pos x="1692" y="815"/>
                </a:cxn>
                <a:cxn ang="0">
                  <a:pos x="1333" y="623"/>
                </a:cxn>
                <a:cxn ang="0">
                  <a:pos x="861" y="515"/>
                </a:cxn>
                <a:cxn ang="0">
                  <a:pos x="227" y="161"/>
                </a:cxn>
                <a:cxn ang="0">
                  <a:pos x="0" y="83"/>
                </a:cxn>
                <a:cxn ang="0">
                  <a:pos x="329" y="179"/>
                </a:cxn>
                <a:cxn ang="0">
                  <a:pos x="712" y="383"/>
                </a:cxn>
                <a:cxn ang="0">
                  <a:pos x="933" y="491"/>
                </a:cxn>
                <a:cxn ang="0">
                  <a:pos x="1351" y="593"/>
                </a:cxn>
                <a:cxn ang="0">
                  <a:pos x="1650" y="743"/>
                </a:cxn>
                <a:cxn ang="0">
                  <a:pos x="1423" y="461"/>
                </a:cxn>
                <a:cxn ang="0">
                  <a:pos x="1286" y="191"/>
                </a:cxn>
                <a:cxn ang="0">
                  <a:pos x="1154" y="0"/>
                </a:cxn>
                <a:cxn ang="0">
                  <a:pos x="1339" y="215"/>
                </a:cxn>
                <a:cxn ang="0">
                  <a:pos x="1489" y="485"/>
                </a:cxn>
                <a:cxn ang="0">
                  <a:pos x="1746" y="803"/>
                </a:cxn>
                <a:cxn ang="0">
                  <a:pos x="1842" y="851"/>
                </a:cxn>
                <a:cxn ang="0">
                  <a:pos x="1842" y="851"/>
                </a:cxn>
              </a:cxnLst>
              <a:rect l="0" t="0" r="r" b="b"/>
              <a:pathLst>
                <a:path w="2153" h="1930">
                  <a:moveTo>
                    <a:pt x="1842" y="851"/>
                  </a:moveTo>
                  <a:lnTo>
                    <a:pt x="1937" y="1019"/>
                  </a:lnTo>
                  <a:lnTo>
                    <a:pt x="2051" y="1168"/>
                  </a:lnTo>
                  <a:lnTo>
                    <a:pt x="2117" y="1246"/>
                  </a:lnTo>
                  <a:lnTo>
                    <a:pt x="2153" y="1294"/>
                  </a:lnTo>
                  <a:lnTo>
                    <a:pt x="1889" y="977"/>
                  </a:lnTo>
                  <a:lnTo>
                    <a:pt x="1860" y="929"/>
                  </a:lnTo>
                  <a:lnTo>
                    <a:pt x="1782" y="1240"/>
                  </a:lnTo>
                  <a:lnTo>
                    <a:pt x="1770" y="1486"/>
                  </a:lnTo>
                  <a:lnTo>
                    <a:pt x="1818" y="1906"/>
                  </a:lnTo>
                  <a:lnTo>
                    <a:pt x="1788" y="1930"/>
                  </a:lnTo>
                  <a:lnTo>
                    <a:pt x="1746" y="1534"/>
                  </a:lnTo>
                  <a:lnTo>
                    <a:pt x="1728" y="1288"/>
                  </a:lnTo>
                  <a:lnTo>
                    <a:pt x="1764" y="1085"/>
                  </a:lnTo>
                  <a:lnTo>
                    <a:pt x="1770" y="875"/>
                  </a:lnTo>
                  <a:lnTo>
                    <a:pt x="1268" y="1007"/>
                  </a:lnTo>
                  <a:lnTo>
                    <a:pt x="825" y="1132"/>
                  </a:lnTo>
                  <a:lnTo>
                    <a:pt x="323" y="1312"/>
                  </a:lnTo>
                  <a:lnTo>
                    <a:pt x="18" y="1420"/>
                  </a:lnTo>
                  <a:lnTo>
                    <a:pt x="311" y="1282"/>
                  </a:lnTo>
                  <a:lnTo>
                    <a:pt x="682" y="1144"/>
                  </a:lnTo>
                  <a:lnTo>
                    <a:pt x="1022" y="1037"/>
                  </a:lnTo>
                  <a:lnTo>
                    <a:pt x="1411" y="929"/>
                  </a:lnTo>
                  <a:lnTo>
                    <a:pt x="1692" y="815"/>
                  </a:lnTo>
                  <a:lnTo>
                    <a:pt x="1333" y="623"/>
                  </a:lnTo>
                  <a:lnTo>
                    <a:pt x="861" y="515"/>
                  </a:lnTo>
                  <a:lnTo>
                    <a:pt x="227" y="161"/>
                  </a:lnTo>
                  <a:lnTo>
                    <a:pt x="0" y="83"/>
                  </a:lnTo>
                  <a:lnTo>
                    <a:pt x="329" y="179"/>
                  </a:lnTo>
                  <a:lnTo>
                    <a:pt x="712" y="383"/>
                  </a:lnTo>
                  <a:lnTo>
                    <a:pt x="933" y="491"/>
                  </a:lnTo>
                  <a:lnTo>
                    <a:pt x="1351" y="593"/>
                  </a:lnTo>
                  <a:lnTo>
                    <a:pt x="1650" y="743"/>
                  </a:lnTo>
                  <a:lnTo>
                    <a:pt x="1423" y="461"/>
                  </a:lnTo>
                  <a:lnTo>
                    <a:pt x="1286" y="191"/>
                  </a:lnTo>
                  <a:lnTo>
                    <a:pt x="1154" y="0"/>
                  </a:lnTo>
                  <a:lnTo>
                    <a:pt x="1339" y="215"/>
                  </a:lnTo>
                  <a:lnTo>
                    <a:pt x="1489" y="485"/>
                  </a:lnTo>
                  <a:lnTo>
                    <a:pt x="1746" y="803"/>
                  </a:lnTo>
                  <a:lnTo>
                    <a:pt x="1842" y="851"/>
                  </a:lnTo>
                  <a:lnTo>
                    <a:pt x="1842" y="851"/>
                  </a:lnTo>
                  <a:close/>
                </a:path>
              </a:pathLst>
            </a:custGeom>
            <a:gradFill rotWithShape="0">
              <a:gsLst>
                <a:gs pos="0">
                  <a:schemeClr val="accent2"/>
                </a:gs>
                <a:gs pos="100000">
                  <a:schemeClr val="bg1"/>
                </a:gs>
              </a:gsLst>
              <a:lin ang="5400000" scaled="1"/>
            </a:gradFill>
            <a:ln w="9525">
              <a:noFill/>
              <a:round/>
              <a:headEnd/>
              <a:tailEnd/>
            </a:ln>
          </p:spPr>
          <p:txBody>
            <a:bodyPr/>
            <a:lstStyle/>
            <a:p>
              <a:endParaRPr lang="en-AU"/>
            </a:p>
          </p:txBody>
        </p:sp>
      </p:grpSp>
      <p:sp>
        <p:nvSpPr>
          <p:cNvPr id="275477" name="Rectangle 21"/>
          <p:cNvSpPr>
            <a:spLocks noGrp="1" noChangeArrowheads="1"/>
          </p:cNvSpPr>
          <p:nvPr>
            <p:ph type="ctrTitle" sz="quarter"/>
          </p:nvPr>
        </p:nvSpPr>
        <p:spPr>
          <a:xfrm>
            <a:off x="685800" y="1828800"/>
            <a:ext cx="7772400" cy="1736725"/>
          </a:xfrm>
        </p:spPr>
        <p:txBody>
          <a:bodyPr/>
          <a:lstStyle>
            <a:lvl1pPr>
              <a:defRPr/>
            </a:lvl1pPr>
          </a:lstStyle>
          <a:p>
            <a:r>
              <a:rPr lang="en-US"/>
              <a:t>Click to edit Master title style</a:t>
            </a:r>
          </a:p>
        </p:txBody>
      </p:sp>
      <p:sp>
        <p:nvSpPr>
          <p:cNvPr id="275478" name="Rectangle 22"/>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en-US"/>
              <a:t>Click to edit Master subtitle style</a:t>
            </a:r>
          </a:p>
        </p:txBody>
      </p:sp>
      <p:sp>
        <p:nvSpPr>
          <p:cNvPr id="275479" name="Rectangle 23"/>
          <p:cNvSpPr>
            <a:spLocks noGrp="1" noChangeArrowheads="1"/>
          </p:cNvSpPr>
          <p:nvPr>
            <p:ph type="dt" sz="quarter" idx="2"/>
          </p:nvPr>
        </p:nvSpPr>
        <p:spPr/>
        <p:txBody>
          <a:bodyPr/>
          <a:lstStyle>
            <a:lvl1pPr>
              <a:defRPr/>
            </a:lvl1pPr>
          </a:lstStyle>
          <a:p>
            <a:endParaRPr lang="en-US"/>
          </a:p>
        </p:txBody>
      </p:sp>
      <p:sp>
        <p:nvSpPr>
          <p:cNvPr id="275480" name="Rectangle 24"/>
          <p:cNvSpPr>
            <a:spLocks noGrp="1" noChangeArrowheads="1"/>
          </p:cNvSpPr>
          <p:nvPr>
            <p:ph type="ftr" sz="quarter" idx="3"/>
          </p:nvPr>
        </p:nvSpPr>
        <p:spPr/>
        <p:txBody>
          <a:bodyPr/>
          <a:lstStyle>
            <a:lvl1pPr>
              <a:defRPr/>
            </a:lvl1pPr>
          </a:lstStyle>
          <a:p>
            <a:endParaRPr lang="en-US"/>
          </a:p>
        </p:txBody>
      </p:sp>
      <p:sp>
        <p:nvSpPr>
          <p:cNvPr id="275481" name="Rectangle 25"/>
          <p:cNvSpPr>
            <a:spLocks noGrp="1" noChangeArrowheads="1"/>
          </p:cNvSpPr>
          <p:nvPr>
            <p:ph type="sldNum" sz="quarter" idx="4"/>
          </p:nvPr>
        </p:nvSpPr>
        <p:spPr/>
        <p:txBody>
          <a:bodyPr/>
          <a:lstStyle>
            <a:lvl1pPr>
              <a:defRPr/>
            </a:lvl1pPr>
          </a:lstStyle>
          <a:p>
            <a:fld id="{6C4DBC0C-D09C-4E98-A13E-8954C4C999FB}" type="slidenum">
              <a:rPr lang="en-US"/>
              <a:pPr/>
              <a:t>‹#›</a:t>
            </a:fld>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AU"/>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D393A28B-E06B-4317-83D2-BAB0DF38BB80}"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AU"/>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452C069B-E631-4730-8E1D-D01060C8398B}" type="slidenum">
              <a:rPr lang="en-US"/>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8B6D9FF8-17E2-47E1-BC83-0DBF5141E463}" type="slidenum">
              <a:rPr lang="en-US"/>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60350"/>
            <a:ext cx="2057400" cy="5870575"/>
          </a:xfrm>
        </p:spPr>
        <p:txBody>
          <a:bodyPr vert="eaVert"/>
          <a:lstStyle/>
          <a:p>
            <a:r>
              <a:rPr lang="en-US" smtClean="0"/>
              <a:t>Click to edit Master title style</a:t>
            </a:r>
            <a:endParaRPr lang="en-AU"/>
          </a:p>
        </p:txBody>
      </p:sp>
      <p:sp>
        <p:nvSpPr>
          <p:cNvPr id="3" name="Vertical Text Placeholder 2"/>
          <p:cNvSpPr>
            <a:spLocks noGrp="1"/>
          </p:cNvSpPr>
          <p:nvPr>
            <p:ph type="body" orient="vert" idx="1"/>
          </p:nvPr>
        </p:nvSpPr>
        <p:spPr>
          <a:xfrm>
            <a:off x="457200" y="260350"/>
            <a:ext cx="6019800" cy="58705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0A82895D-109F-43D6-B263-9902007090A4}" type="slidenum">
              <a:rPr lang="en-US"/>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AU"/>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AU"/>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A96BB6-8BB1-4CBA-9451-B7F977FC0FCD}" type="slidenum">
              <a:rPr lang="en-US" smtClean="0"/>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1765C7-4383-4DE4-B4BD-656B20B35868}" type="slidenum">
              <a:rPr lang="en-US" smtClean="0"/>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AU"/>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5C9DC8-7B28-42DC-B6A6-CD5D350769A4}" type="slidenum">
              <a:rPr lang="en-US" smtClean="0"/>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F681376-C93A-471B-9706-E3CD4A470E5F}" type="slidenum">
              <a:rPr lang="en-US" smtClean="0"/>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AU"/>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2040CC7-E3EA-4D69-BFAD-135A20EA7283}" type="slidenum">
              <a:rPr lang="en-US" smtClean="0"/>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070FD5F-2D3F-46C3-9B50-EB2D6DE9916D}"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C1A0962A-62E3-493F-8E5A-53908ACA9384}" type="slidenum">
              <a:rPr lang="en-US"/>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288252F-767E-40FB-AF68-B765BD849FFD}" type="slidenum">
              <a:rPr lang="en-US" smtClean="0"/>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AU"/>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9BC8DB6-477B-4B62-B5EB-0CFC9CBED15E}" type="slidenum">
              <a:rPr lang="en-US" smtClean="0"/>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AU"/>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5E31613-B194-4EBF-810F-BCAE027A5C3C}" type="slidenum">
              <a:rPr lang="en-US" smtClean="0"/>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153DFF-1182-428E-B934-967A13F24960}" type="slidenum">
              <a:rPr lang="en-US" smtClean="0"/>
              <a:pPr/>
              <a:t>‹#›</a:t>
            </a:fld>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AU"/>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1EA71E-FFEE-4150-8535-80C0F66AFA8B}" type="slidenum">
              <a:rPr lang="en-US" smtClean="0"/>
              <a:pPr/>
              <a:t>‹#›</a:t>
            </a:fld>
            <a:endParaRPr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AU"/>
          </a:p>
        </p:txBody>
      </p:sp>
      <p:sp>
        <p:nvSpPr>
          <p:cNvPr id="3" name="Table Placeholder 2"/>
          <p:cNvSpPr>
            <a:spLocks noGrp="1"/>
          </p:cNvSpPr>
          <p:nvPr>
            <p:ph type="tbl" idx="1"/>
          </p:nvPr>
        </p:nvSpPr>
        <p:spPr>
          <a:xfrm>
            <a:off x="457200" y="1600200"/>
            <a:ext cx="8229600" cy="4525963"/>
          </a:xfrm>
        </p:spPr>
        <p:txBody>
          <a:bodyPr/>
          <a:lstStyle/>
          <a:p>
            <a:endParaRPr lang="en-AU"/>
          </a:p>
        </p:txBody>
      </p:sp>
      <p:sp>
        <p:nvSpPr>
          <p:cNvPr id="4" name="Date Placeholder 3"/>
          <p:cNvSpPr>
            <a:spLocks noGrp="1"/>
          </p:cNvSpPr>
          <p:nvPr>
            <p:ph type="dt" sz="half" idx="10"/>
          </p:nvPr>
        </p:nvSpPr>
        <p:spPr>
          <a:xfrm>
            <a:off x="457200" y="6245225"/>
            <a:ext cx="2133600" cy="476250"/>
          </a:xfrm>
        </p:spPr>
        <p:txBody>
          <a:bodyPr/>
          <a:lstStyle>
            <a:lvl1pPr>
              <a:defRPr/>
            </a:lvl1pPr>
          </a:lstStyle>
          <a:p>
            <a:endParaRPr lang="en-US"/>
          </a:p>
        </p:txBody>
      </p:sp>
      <p:sp>
        <p:nvSpPr>
          <p:cNvPr id="5" name="Footer Placeholder 4"/>
          <p:cNvSpPr>
            <a:spLocks noGrp="1"/>
          </p:cNvSpPr>
          <p:nvPr>
            <p:ph type="ftr" sz="quarter" idx="11"/>
          </p:nvPr>
        </p:nvSpPr>
        <p:spPr>
          <a:xfrm>
            <a:off x="3124200" y="6245225"/>
            <a:ext cx="2895600" cy="476250"/>
          </a:xfrm>
        </p:spPr>
        <p:txBody>
          <a:bodyPr/>
          <a:lstStyle>
            <a:lvl1pPr>
              <a:defRPr/>
            </a:lvl1pPr>
          </a:lstStyle>
          <a:p>
            <a:endParaRPr lang="en-US"/>
          </a:p>
        </p:txBody>
      </p:sp>
      <p:sp>
        <p:nvSpPr>
          <p:cNvPr id="6" name="Slide Number Placeholder 5"/>
          <p:cNvSpPr>
            <a:spLocks noGrp="1"/>
          </p:cNvSpPr>
          <p:nvPr>
            <p:ph type="sldNum" sz="quarter" idx="12"/>
          </p:nvPr>
        </p:nvSpPr>
        <p:spPr>
          <a:xfrm>
            <a:off x="6553200" y="6245225"/>
            <a:ext cx="2133600" cy="476250"/>
          </a:xfrm>
        </p:spPr>
        <p:txBody>
          <a:bodyPr/>
          <a:lstStyle>
            <a:lvl1pPr>
              <a:defRPr/>
            </a:lvl1pPr>
          </a:lstStyle>
          <a:p>
            <a:fld id="{11972928-9A30-423B-8D89-1F4226411E30}"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AU"/>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25281B39-7072-4DBE-9D9C-0CEDDCB59BC9}"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7AAA361F-4144-43A9-B481-C4E2236FC842}"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AU"/>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599154A3-ABDB-453E-8A6E-F577494C446C}"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D112F74A-26BB-4844-8C77-25B77EAA4DF5}"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89AAFBB-73E2-4548-8084-6A064AA349F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AU" dirty="0"/>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89AAFBB-73E2-4548-8084-6A064AA349F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4CAC2435-294B-46E9-9E69-2244111BADCE}"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theme" Target="../theme/theme2.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slideLayout" Target="../slideLayouts/slideLayout25.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2"/>
            </a:gs>
            <a:gs pos="100000">
              <a:schemeClr val="bg1"/>
            </a:gs>
          </a:gsLst>
          <a:lin ang="5400000" scaled="1"/>
        </a:gradFill>
        <a:effectLst/>
      </p:bgPr>
    </p:bg>
    <p:spTree>
      <p:nvGrpSpPr>
        <p:cNvPr id="1" name=""/>
        <p:cNvGrpSpPr/>
        <p:nvPr/>
      </p:nvGrpSpPr>
      <p:grpSpPr>
        <a:xfrm>
          <a:off x="0" y="0"/>
          <a:ext cx="0" cy="0"/>
          <a:chOff x="0" y="0"/>
          <a:chExt cx="0" cy="0"/>
        </a:xfrm>
      </p:grpSpPr>
      <p:grpSp>
        <p:nvGrpSpPr>
          <p:cNvPr id="274434" name="Group 2"/>
          <p:cNvGrpSpPr>
            <a:grpSpLocks/>
          </p:cNvGrpSpPr>
          <p:nvPr/>
        </p:nvGrpSpPr>
        <p:grpSpPr bwMode="auto">
          <a:xfrm>
            <a:off x="0" y="0"/>
            <a:ext cx="9144000" cy="6934200"/>
            <a:chOff x="0" y="0"/>
            <a:chExt cx="5760" cy="4368"/>
          </a:xfrm>
        </p:grpSpPr>
        <p:sp>
          <p:nvSpPr>
            <p:cNvPr id="274435" name="Freeform 3"/>
            <p:cNvSpPr>
              <a:spLocks/>
            </p:cNvSpPr>
            <p:nvPr/>
          </p:nvSpPr>
          <p:spPr bwMode="hidden">
            <a:xfrm>
              <a:off x="0" y="2208"/>
              <a:ext cx="2515" cy="1970"/>
            </a:xfrm>
            <a:custGeom>
              <a:avLst/>
              <a:gdLst/>
              <a:ahLst/>
              <a:cxnLst>
                <a:cxn ang="0">
                  <a:pos x="744" y="1669"/>
                </a:cxn>
                <a:cxn ang="0">
                  <a:pos x="852" y="1400"/>
                </a:cxn>
                <a:cxn ang="0">
                  <a:pos x="876" y="1171"/>
                </a:cxn>
                <a:cxn ang="0">
                  <a:pos x="979" y="1370"/>
                </a:cxn>
                <a:cxn ang="0">
                  <a:pos x="1231" y="1621"/>
                </a:cxn>
                <a:cxn ang="0">
                  <a:pos x="1471" y="1693"/>
                </a:cxn>
                <a:cxn ang="0">
                  <a:pos x="1819" y="1678"/>
                </a:cxn>
                <a:cxn ang="0">
                  <a:pos x="1893" y="1513"/>
                </a:cxn>
                <a:cxn ang="0">
                  <a:pos x="1874" y="1285"/>
                </a:cxn>
                <a:cxn ang="0">
                  <a:pos x="1783" y="967"/>
                </a:cxn>
                <a:cxn ang="0">
                  <a:pos x="1289" y="873"/>
                </a:cxn>
                <a:cxn ang="0">
                  <a:pos x="1549" y="745"/>
                </a:cxn>
                <a:cxn ang="0">
                  <a:pos x="1753" y="732"/>
                </a:cxn>
                <a:cxn ang="0">
                  <a:pos x="2107" y="618"/>
                </a:cxn>
                <a:cxn ang="0">
                  <a:pos x="2377" y="438"/>
                </a:cxn>
                <a:cxn ang="0">
                  <a:pos x="2420" y="343"/>
                </a:cxn>
                <a:cxn ang="0">
                  <a:pos x="2077" y="331"/>
                </a:cxn>
                <a:cxn ang="0">
                  <a:pos x="1951" y="301"/>
                </a:cxn>
                <a:cxn ang="0">
                  <a:pos x="1645" y="289"/>
                </a:cxn>
                <a:cxn ang="0">
                  <a:pos x="1297" y="408"/>
                </a:cxn>
                <a:cxn ang="0">
                  <a:pos x="1308" y="337"/>
                </a:cxn>
                <a:cxn ang="0">
                  <a:pos x="1453" y="168"/>
                </a:cxn>
                <a:cxn ang="0">
                  <a:pos x="1477" y="36"/>
                </a:cxn>
                <a:cxn ang="0">
                  <a:pos x="1417" y="24"/>
                </a:cxn>
                <a:cxn ang="0">
                  <a:pos x="1189" y="102"/>
                </a:cxn>
                <a:cxn ang="0">
                  <a:pos x="1026" y="144"/>
                </a:cxn>
                <a:cxn ang="0">
                  <a:pos x="889" y="331"/>
                </a:cxn>
                <a:cxn ang="0">
                  <a:pos x="726" y="480"/>
                </a:cxn>
                <a:cxn ang="0">
                  <a:pos x="643" y="540"/>
                </a:cxn>
                <a:cxn ang="0">
                  <a:pos x="600" y="516"/>
                </a:cxn>
                <a:cxn ang="0">
                  <a:pos x="552" y="486"/>
                </a:cxn>
                <a:cxn ang="0">
                  <a:pos x="528" y="462"/>
                </a:cxn>
                <a:cxn ang="0">
                  <a:pos x="474" y="426"/>
                </a:cxn>
                <a:cxn ang="0">
                  <a:pos x="415" y="390"/>
                </a:cxn>
                <a:cxn ang="0">
                  <a:pos x="366" y="366"/>
                </a:cxn>
                <a:cxn ang="0">
                  <a:pos x="192" y="234"/>
                </a:cxn>
                <a:cxn ang="0">
                  <a:pos x="570" y="564"/>
                </a:cxn>
                <a:cxn ang="0">
                  <a:pos x="444" y="732"/>
                </a:cxn>
                <a:cxn ang="0">
                  <a:pos x="318" y="787"/>
                </a:cxn>
                <a:cxn ang="0">
                  <a:pos x="127" y="853"/>
                </a:cxn>
                <a:cxn ang="0">
                  <a:pos x="0" y="1165"/>
                </a:cxn>
                <a:cxn ang="0">
                  <a:pos x="372" y="1015"/>
                </a:cxn>
                <a:cxn ang="0">
                  <a:pos x="222" y="1262"/>
                </a:cxn>
                <a:cxn ang="0">
                  <a:pos x="139" y="1459"/>
                </a:cxn>
                <a:cxn ang="0">
                  <a:pos x="102" y="1495"/>
                </a:cxn>
                <a:cxn ang="0">
                  <a:pos x="84" y="1519"/>
                </a:cxn>
                <a:cxn ang="0">
                  <a:pos x="96" y="1537"/>
                </a:cxn>
                <a:cxn ang="0">
                  <a:pos x="127" y="1567"/>
                </a:cxn>
                <a:cxn ang="0">
                  <a:pos x="145" y="1633"/>
                </a:cxn>
                <a:cxn ang="0">
                  <a:pos x="156" y="1693"/>
                </a:cxn>
                <a:cxn ang="0">
                  <a:pos x="162" y="1723"/>
                </a:cxn>
                <a:cxn ang="0">
                  <a:pos x="216" y="1802"/>
                </a:cxn>
                <a:cxn ang="0">
                  <a:pos x="228" y="1850"/>
                </a:cxn>
                <a:cxn ang="0">
                  <a:pos x="240" y="1904"/>
                </a:cxn>
                <a:cxn ang="0">
                  <a:pos x="246" y="1922"/>
                </a:cxn>
                <a:cxn ang="0">
                  <a:pos x="258" y="1970"/>
                </a:cxn>
                <a:cxn ang="0">
                  <a:pos x="462" y="1922"/>
                </a:cxn>
                <a:cxn ang="0">
                  <a:pos x="624" y="1778"/>
                </a:cxn>
              </a:cxnLst>
              <a:rect l="0" t="0" r="r" b="b"/>
              <a:pathLst>
                <a:path w="2515" h="1970">
                  <a:moveTo>
                    <a:pt x="624" y="1778"/>
                  </a:moveTo>
                  <a:lnTo>
                    <a:pt x="744" y="1669"/>
                  </a:lnTo>
                  <a:lnTo>
                    <a:pt x="834" y="1627"/>
                  </a:lnTo>
                  <a:lnTo>
                    <a:pt x="852" y="1400"/>
                  </a:lnTo>
                  <a:lnTo>
                    <a:pt x="834" y="1225"/>
                  </a:lnTo>
                  <a:lnTo>
                    <a:pt x="876" y="1171"/>
                  </a:lnTo>
                  <a:lnTo>
                    <a:pt x="901" y="1268"/>
                  </a:lnTo>
                  <a:lnTo>
                    <a:pt x="979" y="1370"/>
                  </a:lnTo>
                  <a:lnTo>
                    <a:pt x="1116" y="1519"/>
                  </a:lnTo>
                  <a:lnTo>
                    <a:pt x="1231" y="1621"/>
                  </a:lnTo>
                  <a:lnTo>
                    <a:pt x="1353" y="1632"/>
                  </a:lnTo>
                  <a:lnTo>
                    <a:pt x="1471" y="1693"/>
                  </a:lnTo>
                  <a:lnTo>
                    <a:pt x="1664" y="1659"/>
                  </a:lnTo>
                  <a:lnTo>
                    <a:pt x="1819" y="1678"/>
                  </a:lnTo>
                  <a:lnTo>
                    <a:pt x="1975" y="1632"/>
                  </a:lnTo>
                  <a:lnTo>
                    <a:pt x="1893" y="1513"/>
                  </a:lnTo>
                  <a:lnTo>
                    <a:pt x="1920" y="1385"/>
                  </a:lnTo>
                  <a:lnTo>
                    <a:pt x="1874" y="1285"/>
                  </a:lnTo>
                  <a:lnTo>
                    <a:pt x="1865" y="1129"/>
                  </a:lnTo>
                  <a:lnTo>
                    <a:pt x="1783" y="967"/>
                  </a:lnTo>
                  <a:lnTo>
                    <a:pt x="1527" y="891"/>
                  </a:lnTo>
                  <a:lnTo>
                    <a:pt x="1289" y="873"/>
                  </a:lnTo>
                  <a:lnTo>
                    <a:pt x="1393" y="781"/>
                  </a:lnTo>
                  <a:lnTo>
                    <a:pt x="1549" y="745"/>
                  </a:lnTo>
                  <a:lnTo>
                    <a:pt x="1620" y="738"/>
                  </a:lnTo>
                  <a:lnTo>
                    <a:pt x="1753" y="732"/>
                  </a:lnTo>
                  <a:lnTo>
                    <a:pt x="1933" y="720"/>
                  </a:lnTo>
                  <a:lnTo>
                    <a:pt x="2107" y="618"/>
                  </a:lnTo>
                  <a:lnTo>
                    <a:pt x="2227" y="516"/>
                  </a:lnTo>
                  <a:lnTo>
                    <a:pt x="2377" y="438"/>
                  </a:lnTo>
                  <a:lnTo>
                    <a:pt x="2515" y="337"/>
                  </a:lnTo>
                  <a:lnTo>
                    <a:pt x="2420" y="343"/>
                  </a:lnTo>
                  <a:lnTo>
                    <a:pt x="2191" y="343"/>
                  </a:lnTo>
                  <a:lnTo>
                    <a:pt x="2077" y="331"/>
                  </a:lnTo>
                  <a:lnTo>
                    <a:pt x="2053" y="301"/>
                  </a:lnTo>
                  <a:lnTo>
                    <a:pt x="1951" y="301"/>
                  </a:lnTo>
                  <a:lnTo>
                    <a:pt x="1795" y="259"/>
                  </a:lnTo>
                  <a:lnTo>
                    <a:pt x="1645" y="289"/>
                  </a:lnTo>
                  <a:lnTo>
                    <a:pt x="1447" y="372"/>
                  </a:lnTo>
                  <a:lnTo>
                    <a:pt x="1297" y="408"/>
                  </a:lnTo>
                  <a:lnTo>
                    <a:pt x="1153" y="414"/>
                  </a:lnTo>
                  <a:lnTo>
                    <a:pt x="1308" y="337"/>
                  </a:lnTo>
                  <a:lnTo>
                    <a:pt x="1465" y="198"/>
                  </a:lnTo>
                  <a:lnTo>
                    <a:pt x="1453" y="168"/>
                  </a:lnTo>
                  <a:lnTo>
                    <a:pt x="1465" y="102"/>
                  </a:lnTo>
                  <a:lnTo>
                    <a:pt x="1477" y="36"/>
                  </a:lnTo>
                  <a:lnTo>
                    <a:pt x="1453" y="0"/>
                  </a:lnTo>
                  <a:lnTo>
                    <a:pt x="1417" y="24"/>
                  </a:lnTo>
                  <a:lnTo>
                    <a:pt x="1356" y="42"/>
                  </a:lnTo>
                  <a:lnTo>
                    <a:pt x="1189" y="102"/>
                  </a:lnTo>
                  <a:lnTo>
                    <a:pt x="1098" y="144"/>
                  </a:lnTo>
                  <a:lnTo>
                    <a:pt x="1026" y="144"/>
                  </a:lnTo>
                  <a:lnTo>
                    <a:pt x="991" y="168"/>
                  </a:lnTo>
                  <a:lnTo>
                    <a:pt x="889" y="331"/>
                  </a:lnTo>
                  <a:lnTo>
                    <a:pt x="852" y="408"/>
                  </a:lnTo>
                  <a:lnTo>
                    <a:pt x="726" y="480"/>
                  </a:lnTo>
                  <a:lnTo>
                    <a:pt x="649" y="540"/>
                  </a:lnTo>
                  <a:lnTo>
                    <a:pt x="643" y="540"/>
                  </a:lnTo>
                  <a:lnTo>
                    <a:pt x="637" y="534"/>
                  </a:lnTo>
                  <a:lnTo>
                    <a:pt x="600" y="516"/>
                  </a:lnTo>
                  <a:lnTo>
                    <a:pt x="564" y="492"/>
                  </a:lnTo>
                  <a:lnTo>
                    <a:pt x="552" y="486"/>
                  </a:lnTo>
                  <a:lnTo>
                    <a:pt x="540" y="474"/>
                  </a:lnTo>
                  <a:lnTo>
                    <a:pt x="528" y="462"/>
                  </a:lnTo>
                  <a:lnTo>
                    <a:pt x="504" y="444"/>
                  </a:lnTo>
                  <a:lnTo>
                    <a:pt x="474" y="426"/>
                  </a:lnTo>
                  <a:lnTo>
                    <a:pt x="444" y="408"/>
                  </a:lnTo>
                  <a:lnTo>
                    <a:pt x="415" y="390"/>
                  </a:lnTo>
                  <a:lnTo>
                    <a:pt x="385" y="372"/>
                  </a:lnTo>
                  <a:lnTo>
                    <a:pt x="366" y="366"/>
                  </a:lnTo>
                  <a:lnTo>
                    <a:pt x="360" y="360"/>
                  </a:lnTo>
                  <a:lnTo>
                    <a:pt x="192" y="234"/>
                  </a:lnTo>
                  <a:lnTo>
                    <a:pt x="210" y="307"/>
                  </a:lnTo>
                  <a:lnTo>
                    <a:pt x="570" y="564"/>
                  </a:lnTo>
                  <a:lnTo>
                    <a:pt x="558" y="618"/>
                  </a:lnTo>
                  <a:lnTo>
                    <a:pt x="444" y="732"/>
                  </a:lnTo>
                  <a:lnTo>
                    <a:pt x="324" y="787"/>
                  </a:lnTo>
                  <a:lnTo>
                    <a:pt x="318" y="787"/>
                  </a:lnTo>
                  <a:lnTo>
                    <a:pt x="258" y="811"/>
                  </a:lnTo>
                  <a:lnTo>
                    <a:pt x="127" y="853"/>
                  </a:lnTo>
                  <a:lnTo>
                    <a:pt x="0" y="901"/>
                  </a:lnTo>
                  <a:lnTo>
                    <a:pt x="0" y="1165"/>
                  </a:lnTo>
                  <a:lnTo>
                    <a:pt x="78" y="1147"/>
                  </a:lnTo>
                  <a:lnTo>
                    <a:pt x="372" y="1015"/>
                  </a:lnTo>
                  <a:lnTo>
                    <a:pt x="336" y="1117"/>
                  </a:lnTo>
                  <a:lnTo>
                    <a:pt x="222" y="1262"/>
                  </a:lnTo>
                  <a:lnTo>
                    <a:pt x="145" y="1453"/>
                  </a:lnTo>
                  <a:lnTo>
                    <a:pt x="139" y="1459"/>
                  </a:lnTo>
                  <a:lnTo>
                    <a:pt x="133" y="1465"/>
                  </a:lnTo>
                  <a:lnTo>
                    <a:pt x="102" y="1495"/>
                  </a:lnTo>
                  <a:lnTo>
                    <a:pt x="90" y="1507"/>
                  </a:lnTo>
                  <a:lnTo>
                    <a:pt x="84" y="1519"/>
                  </a:lnTo>
                  <a:lnTo>
                    <a:pt x="84" y="1531"/>
                  </a:lnTo>
                  <a:lnTo>
                    <a:pt x="96" y="1537"/>
                  </a:lnTo>
                  <a:lnTo>
                    <a:pt x="114" y="1549"/>
                  </a:lnTo>
                  <a:lnTo>
                    <a:pt x="127" y="1567"/>
                  </a:lnTo>
                  <a:lnTo>
                    <a:pt x="139" y="1597"/>
                  </a:lnTo>
                  <a:lnTo>
                    <a:pt x="145" y="1633"/>
                  </a:lnTo>
                  <a:lnTo>
                    <a:pt x="150" y="1663"/>
                  </a:lnTo>
                  <a:lnTo>
                    <a:pt x="156" y="1693"/>
                  </a:lnTo>
                  <a:lnTo>
                    <a:pt x="162" y="1717"/>
                  </a:lnTo>
                  <a:lnTo>
                    <a:pt x="162" y="1723"/>
                  </a:lnTo>
                  <a:lnTo>
                    <a:pt x="216" y="1796"/>
                  </a:lnTo>
                  <a:lnTo>
                    <a:pt x="216" y="1802"/>
                  </a:lnTo>
                  <a:lnTo>
                    <a:pt x="222" y="1814"/>
                  </a:lnTo>
                  <a:lnTo>
                    <a:pt x="228" y="1850"/>
                  </a:lnTo>
                  <a:lnTo>
                    <a:pt x="234" y="1886"/>
                  </a:lnTo>
                  <a:lnTo>
                    <a:pt x="240" y="1904"/>
                  </a:lnTo>
                  <a:lnTo>
                    <a:pt x="240" y="1916"/>
                  </a:lnTo>
                  <a:lnTo>
                    <a:pt x="246" y="1922"/>
                  </a:lnTo>
                  <a:lnTo>
                    <a:pt x="252" y="1934"/>
                  </a:lnTo>
                  <a:lnTo>
                    <a:pt x="258" y="1970"/>
                  </a:lnTo>
                  <a:lnTo>
                    <a:pt x="438" y="1970"/>
                  </a:lnTo>
                  <a:lnTo>
                    <a:pt x="462" y="1922"/>
                  </a:lnTo>
                  <a:lnTo>
                    <a:pt x="624" y="1778"/>
                  </a:lnTo>
                  <a:lnTo>
                    <a:pt x="624" y="1778"/>
                  </a:lnTo>
                  <a:close/>
                </a:path>
              </a:pathLst>
            </a:custGeom>
            <a:gradFill rotWithShape="0">
              <a:gsLst>
                <a:gs pos="0">
                  <a:schemeClr val="bg2"/>
                </a:gs>
                <a:gs pos="50000">
                  <a:schemeClr val="bg1"/>
                </a:gs>
                <a:gs pos="100000">
                  <a:schemeClr val="bg2"/>
                </a:gs>
              </a:gsLst>
              <a:lin ang="2700000" scaled="1"/>
            </a:gradFill>
            <a:ln w="9525">
              <a:noFill/>
              <a:round/>
              <a:headEnd/>
              <a:tailEnd/>
            </a:ln>
          </p:spPr>
          <p:txBody>
            <a:bodyPr/>
            <a:lstStyle/>
            <a:p>
              <a:endParaRPr lang="en-AU"/>
            </a:p>
          </p:txBody>
        </p:sp>
        <p:sp>
          <p:nvSpPr>
            <p:cNvPr id="274436" name="Freeform 4"/>
            <p:cNvSpPr>
              <a:spLocks/>
            </p:cNvSpPr>
            <p:nvPr/>
          </p:nvSpPr>
          <p:spPr bwMode="hidden">
            <a:xfrm>
              <a:off x="0" y="2496"/>
              <a:ext cx="2112" cy="1604"/>
            </a:xfrm>
            <a:custGeom>
              <a:avLst/>
              <a:gdLst/>
              <a:ahLst/>
              <a:cxnLst>
                <a:cxn ang="0">
                  <a:pos x="580" y="1043"/>
                </a:cxn>
                <a:cxn ang="0">
                  <a:pos x="544" y="683"/>
                </a:cxn>
                <a:cxn ang="0">
                  <a:pos x="670" y="395"/>
                </a:cxn>
                <a:cxn ang="0">
                  <a:pos x="927" y="587"/>
                </a:cxn>
                <a:cxn ang="0">
                  <a:pos x="1214" y="869"/>
                </a:cxn>
                <a:cxn ang="0">
                  <a:pos x="1483" y="1109"/>
                </a:cxn>
                <a:cxn ang="0">
                  <a:pos x="1800" y="1360"/>
                </a:cxn>
                <a:cxn ang="0">
                  <a:pos x="1883" y="1414"/>
                </a:cxn>
                <a:cxn ang="0">
                  <a:pos x="1836" y="1354"/>
                </a:cxn>
                <a:cxn ang="0">
                  <a:pos x="1411" y="1001"/>
                </a:cxn>
                <a:cxn ang="0">
                  <a:pos x="1088" y="683"/>
                </a:cxn>
                <a:cxn ang="0">
                  <a:pos x="723" y="329"/>
                </a:cxn>
                <a:cxn ang="0">
                  <a:pos x="999" y="311"/>
                </a:cxn>
                <a:cxn ang="0">
                  <a:pos x="1286" y="317"/>
                </a:cxn>
                <a:cxn ang="0">
                  <a:pos x="1614" y="269"/>
                </a:cxn>
                <a:cxn ang="0">
                  <a:pos x="2123" y="197"/>
                </a:cxn>
                <a:cxn ang="0">
                  <a:pos x="2075" y="173"/>
                </a:cxn>
                <a:cxn ang="0">
                  <a:pos x="1543" y="257"/>
                </a:cxn>
                <a:cxn ang="0">
                  <a:pos x="1208" y="275"/>
                </a:cxn>
                <a:cxn ang="0">
                  <a:pos x="759" y="257"/>
                </a:cxn>
                <a:cxn ang="0">
                  <a:pos x="819" y="227"/>
                </a:cxn>
                <a:cxn ang="0">
                  <a:pos x="1142" y="0"/>
                </a:cxn>
                <a:cxn ang="0">
                  <a:pos x="1088" y="30"/>
                </a:cxn>
                <a:cxn ang="0">
                  <a:pos x="1010" y="84"/>
                </a:cxn>
                <a:cxn ang="0">
                  <a:pos x="855" y="191"/>
                </a:cxn>
                <a:cxn ang="0">
                  <a:pos x="670" y="281"/>
                </a:cxn>
                <a:cxn ang="0">
                  <a:pos x="634" y="359"/>
                </a:cxn>
                <a:cxn ang="0">
                  <a:pos x="305" y="587"/>
                </a:cxn>
                <a:cxn ang="0">
                  <a:pos x="0" y="725"/>
                </a:cxn>
                <a:cxn ang="0">
                  <a:pos x="0" y="731"/>
                </a:cxn>
                <a:cxn ang="0">
                  <a:pos x="0" y="767"/>
                </a:cxn>
                <a:cxn ang="0">
                  <a:pos x="299" y="635"/>
                </a:cxn>
                <a:cxn ang="0">
                  <a:pos x="592" y="431"/>
                </a:cxn>
                <a:cxn ang="0">
                  <a:pos x="508" y="671"/>
                </a:cxn>
                <a:cxn ang="0">
                  <a:pos x="526" y="995"/>
                </a:cxn>
                <a:cxn ang="0">
                  <a:pos x="460" y="1168"/>
                </a:cxn>
                <a:cxn ang="0">
                  <a:pos x="329" y="1480"/>
                </a:cxn>
                <a:cxn ang="0">
                  <a:pos x="323" y="1696"/>
                </a:cxn>
                <a:cxn ang="0">
                  <a:pos x="329" y="1696"/>
                </a:cxn>
                <a:cxn ang="0">
                  <a:pos x="347" y="1552"/>
                </a:cxn>
                <a:cxn ang="0">
                  <a:pos x="580" y="1043"/>
                </a:cxn>
                <a:cxn ang="0">
                  <a:pos x="580" y="1043"/>
                </a:cxn>
              </a:cxnLst>
              <a:rect l="0" t="0" r="r" b="b"/>
              <a:pathLst>
                <a:path w="2123" h="1696">
                  <a:moveTo>
                    <a:pt x="580" y="1043"/>
                  </a:moveTo>
                  <a:lnTo>
                    <a:pt x="544" y="683"/>
                  </a:lnTo>
                  <a:lnTo>
                    <a:pt x="670" y="395"/>
                  </a:lnTo>
                  <a:lnTo>
                    <a:pt x="927" y="587"/>
                  </a:lnTo>
                  <a:lnTo>
                    <a:pt x="1214" y="869"/>
                  </a:lnTo>
                  <a:lnTo>
                    <a:pt x="1483" y="1109"/>
                  </a:lnTo>
                  <a:lnTo>
                    <a:pt x="1800" y="1360"/>
                  </a:lnTo>
                  <a:lnTo>
                    <a:pt x="1883" y="1414"/>
                  </a:lnTo>
                  <a:lnTo>
                    <a:pt x="1836" y="1354"/>
                  </a:lnTo>
                  <a:lnTo>
                    <a:pt x="1411" y="1001"/>
                  </a:lnTo>
                  <a:lnTo>
                    <a:pt x="1088" y="683"/>
                  </a:lnTo>
                  <a:lnTo>
                    <a:pt x="723" y="329"/>
                  </a:lnTo>
                  <a:lnTo>
                    <a:pt x="999" y="311"/>
                  </a:lnTo>
                  <a:lnTo>
                    <a:pt x="1286" y="317"/>
                  </a:lnTo>
                  <a:lnTo>
                    <a:pt x="1614" y="269"/>
                  </a:lnTo>
                  <a:lnTo>
                    <a:pt x="2123" y="197"/>
                  </a:lnTo>
                  <a:lnTo>
                    <a:pt x="2075" y="173"/>
                  </a:lnTo>
                  <a:lnTo>
                    <a:pt x="1543" y="257"/>
                  </a:lnTo>
                  <a:lnTo>
                    <a:pt x="1208" y="275"/>
                  </a:lnTo>
                  <a:lnTo>
                    <a:pt x="759" y="257"/>
                  </a:lnTo>
                  <a:lnTo>
                    <a:pt x="819" y="227"/>
                  </a:lnTo>
                  <a:lnTo>
                    <a:pt x="1142" y="0"/>
                  </a:lnTo>
                  <a:lnTo>
                    <a:pt x="1088" y="30"/>
                  </a:lnTo>
                  <a:lnTo>
                    <a:pt x="1010" y="84"/>
                  </a:lnTo>
                  <a:lnTo>
                    <a:pt x="855" y="191"/>
                  </a:lnTo>
                  <a:lnTo>
                    <a:pt x="670" y="281"/>
                  </a:lnTo>
                  <a:lnTo>
                    <a:pt x="634" y="359"/>
                  </a:lnTo>
                  <a:lnTo>
                    <a:pt x="305" y="587"/>
                  </a:lnTo>
                  <a:lnTo>
                    <a:pt x="0" y="725"/>
                  </a:lnTo>
                  <a:lnTo>
                    <a:pt x="0" y="731"/>
                  </a:lnTo>
                  <a:lnTo>
                    <a:pt x="0" y="767"/>
                  </a:lnTo>
                  <a:lnTo>
                    <a:pt x="299" y="635"/>
                  </a:lnTo>
                  <a:lnTo>
                    <a:pt x="592" y="431"/>
                  </a:lnTo>
                  <a:lnTo>
                    <a:pt x="508" y="671"/>
                  </a:lnTo>
                  <a:lnTo>
                    <a:pt x="526" y="995"/>
                  </a:lnTo>
                  <a:lnTo>
                    <a:pt x="460" y="1168"/>
                  </a:lnTo>
                  <a:lnTo>
                    <a:pt x="329" y="1480"/>
                  </a:lnTo>
                  <a:lnTo>
                    <a:pt x="323" y="1696"/>
                  </a:lnTo>
                  <a:lnTo>
                    <a:pt x="329" y="1696"/>
                  </a:lnTo>
                  <a:lnTo>
                    <a:pt x="347" y="1552"/>
                  </a:lnTo>
                  <a:lnTo>
                    <a:pt x="580" y="1043"/>
                  </a:lnTo>
                  <a:lnTo>
                    <a:pt x="580" y="1043"/>
                  </a:lnTo>
                  <a:close/>
                </a:path>
              </a:pathLst>
            </a:custGeom>
            <a:gradFill rotWithShape="0">
              <a:gsLst>
                <a:gs pos="0">
                  <a:schemeClr val="accent2"/>
                </a:gs>
                <a:gs pos="100000">
                  <a:schemeClr val="bg1"/>
                </a:gs>
              </a:gsLst>
              <a:lin ang="5400000" scaled="1"/>
            </a:gradFill>
            <a:ln w="9525">
              <a:noFill/>
              <a:round/>
              <a:headEnd/>
              <a:tailEnd/>
            </a:ln>
          </p:spPr>
          <p:txBody>
            <a:bodyPr/>
            <a:lstStyle/>
            <a:p>
              <a:endParaRPr lang="en-AU"/>
            </a:p>
          </p:txBody>
        </p:sp>
        <p:sp>
          <p:nvSpPr>
            <p:cNvPr id="274437" name="Freeform 5"/>
            <p:cNvSpPr>
              <a:spLocks/>
            </p:cNvSpPr>
            <p:nvPr/>
          </p:nvSpPr>
          <p:spPr bwMode="hidden">
            <a:xfrm>
              <a:off x="2092" y="3233"/>
              <a:ext cx="3668" cy="943"/>
            </a:xfrm>
            <a:custGeom>
              <a:avLst/>
              <a:gdLst/>
              <a:ahLst/>
              <a:cxnLst>
                <a:cxn ang="0">
                  <a:pos x="3338" y="288"/>
                </a:cxn>
                <a:cxn ang="0">
                  <a:pos x="3194" y="258"/>
                </a:cxn>
                <a:cxn ang="0">
                  <a:pos x="2816" y="234"/>
                </a:cxn>
                <a:cxn ang="0">
                  <a:pos x="2330" y="306"/>
                </a:cxn>
                <a:cxn ang="0">
                  <a:pos x="2372" y="258"/>
                </a:cxn>
                <a:cxn ang="0">
                  <a:pos x="2624" y="132"/>
                </a:cxn>
                <a:cxn ang="0">
                  <a:pos x="2707" y="24"/>
                </a:cxn>
                <a:cxn ang="0">
                  <a:pos x="2642" y="12"/>
                </a:cxn>
                <a:cxn ang="0">
                  <a:pos x="2515" y="54"/>
                </a:cxn>
                <a:cxn ang="0">
                  <a:pos x="2324" y="66"/>
                </a:cxn>
                <a:cxn ang="0">
                  <a:pos x="2101" y="90"/>
                </a:cxn>
                <a:cxn ang="0">
                  <a:pos x="1855" y="228"/>
                </a:cxn>
                <a:cxn ang="0">
                  <a:pos x="1591" y="337"/>
                </a:cxn>
                <a:cxn ang="0">
                  <a:pos x="1459" y="379"/>
                </a:cxn>
                <a:cxn ang="0">
                  <a:pos x="1417" y="361"/>
                </a:cxn>
                <a:cxn ang="0">
                  <a:pos x="1363" y="331"/>
                </a:cxn>
                <a:cxn ang="0">
                  <a:pos x="1344" y="312"/>
                </a:cxn>
                <a:cxn ang="0">
                  <a:pos x="1290" y="288"/>
                </a:cxn>
                <a:cxn ang="0">
                  <a:pos x="1230" y="252"/>
                </a:cxn>
                <a:cxn ang="0">
                  <a:pos x="1119" y="227"/>
                </a:cxn>
                <a:cxn ang="0">
                  <a:pos x="1320" y="438"/>
                </a:cxn>
                <a:cxn ang="0">
                  <a:pos x="960" y="558"/>
                </a:cxn>
                <a:cxn ang="0">
                  <a:pos x="474" y="630"/>
                </a:cxn>
                <a:cxn ang="0">
                  <a:pos x="132" y="781"/>
                </a:cxn>
                <a:cxn ang="0">
                  <a:pos x="234" y="847"/>
                </a:cxn>
                <a:cxn ang="0">
                  <a:pos x="925" y="739"/>
                </a:cxn>
                <a:cxn ang="0">
                  <a:pos x="637" y="925"/>
                </a:cxn>
                <a:cxn ang="0">
                  <a:pos x="1405" y="943"/>
                </a:cxn>
                <a:cxn ang="0">
                  <a:pos x="1447" y="943"/>
                </a:cxn>
                <a:cxn ang="0">
                  <a:pos x="2888" y="859"/>
                </a:cxn>
                <a:cxn ang="0">
                  <a:pos x="2582" y="708"/>
                </a:cxn>
                <a:cxn ang="0">
                  <a:pos x="2299" y="606"/>
                </a:cxn>
                <a:cxn ang="0">
                  <a:pos x="2606" y="588"/>
                </a:cxn>
                <a:cxn ang="0">
                  <a:pos x="3001" y="582"/>
                </a:cxn>
                <a:cxn ang="0">
                  <a:pos x="3452" y="438"/>
                </a:cxn>
                <a:cxn ang="0">
                  <a:pos x="3668" y="312"/>
                </a:cxn>
                <a:cxn ang="0">
                  <a:pos x="3482" y="300"/>
                </a:cxn>
              </a:cxnLst>
              <a:rect l="0" t="0" r="r" b="b"/>
              <a:pathLst>
                <a:path w="3668" h="943">
                  <a:moveTo>
                    <a:pt x="3482" y="300"/>
                  </a:moveTo>
                  <a:lnTo>
                    <a:pt x="3338" y="288"/>
                  </a:lnTo>
                  <a:lnTo>
                    <a:pt x="3320" y="264"/>
                  </a:lnTo>
                  <a:lnTo>
                    <a:pt x="3194" y="258"/>
                  </a:lnTo>
                  <a:lnTo>
                    <a:pt x="3019" y="216"/>
                  </a:lnTo>
                  <a:lnTo>
                    <a:pt x="2816" y="234"/>
                  </a:lnTo>
                  <a:lnTo>
                    <a:pt x="2533" y="288"/>
                  </a:lnTo>
                  <a:lnTo>
                    <a:pt x="2330" y="306"/>
                  </a:lnTo>
                  <a:lnTo>
                    <a:pt x="2149" y="312"/>
                  </a:lnTo>
                  <a:lnTo>
                    <a:pt x="2372" y="258"/>
                  </a:lnTo>
                  <a:lnTo>
                    <a:pt x="2624" y="156"/>
                  </a:lnTo>
                  <a:lnTo>
                    <a:pt x="2624" y="132"/>
                  </a:lnTo>
                  <a:lnTo>
                    <a:pt x="2666" y="78"/>
                  </a:lnTo>
                  <a:lnTo>
                    <a:pt x="2707" y="24"/>
                  </a:lnTo>
                  <a:lnTo>
                    <a:pt x="2695" y="0"/>
                  </a:lnTo>
                  <a:lnTo>
                    <a:pt x="2642" y="12"/>
                  </a:lnTo>
                  <a:lnTo>
                    <a:pt x="2557" y="30"/>
                  </a:lnTo>
                  <a:lnTo>
                    <a:pt x="2515" y="54"/>
                  </a:lnTo>
                  <a:lnTo>
                    <a:pt x="2425" y="84"/>
                  </a:lnTo>
                  <a:lnTo>
                    <a:pt x="2324" y="66"/>
                  </a:lnTo>
                  <a:lnTo>
                    <a:pt x="2191" y="90"/>
                  </a:lnTo>
                  <a:lnTo>
                    <a:pt x="2101" y="90"/>
                  </a:lnTo>
                  <a:lnTo>
                    <a:pt x="2047" y="108"/>
                  </a:lnTo>
                  <a:lnTo>
                    <a:pt x="1855" y="228"/>
                  </a:lnTo>
                  <a:lnTo>
                    <a:pt x="1771" y="288"/>
                  </a:lnTo>
                  <a:lnTo>
                    <a:pt x="1591" y="337"/>
                  </a:lnTo>
                  <a:lnTo>
                    <a:pt x="1465" y="379"/>
                  </a:lnTo>
                  <a:lnTo>
                    <a:pt x="1459" y="379"/>
                  </a:lnTo>
                  <a:lnTo>
                    <a:pt x="1453" y="373"/>
                  </a:lnTo>
                  <a:lnTo>
                    <a:pt x="1417" y="361"/>
                  </a:lnTo>
                  <a:lnTo>
                    <a:pt x="1381" y="343"/>
                  </a:lnTo>
                  <a:lnTo>
                    <a:pt x="1363" y="331"/>
                  </a:lnTo>
                  <a:lnTo>
                    <a:pt x="1357" y="324"/>
                  </a:lnTo>
                  <a:lnTo>
                    <a:pt x="1344" y="312"/>
                  </a:lnTo>
                  <a:lnTo>
                    <a:pt x="1320" y="300"/>
                  </a:lnTo>
                  <a:lnTo>
                    <a:pt x="1290" y="288"/>
                  </a:lnTo>
                  <a:lnTo>
                    <a:pt x="1260" y="270"/>
                  </a:lnTo>
                  <a:lnTo>
                    <a:pt x="1230" y="252"/>
                  </a:lnTo>
                  <a:lnTo>
                    <a:pt x="1187" y="227"/>
                  </a:lnTo>
                  <a:lnTo>
                    <a:pt x="1119" y="227"/>
                  </a:lnTo>
                  <a:lnTo>
                    <a:pt x="1357" y="397"/>
                  </a:lnTo>
                  <a:lnTo>
                    <a:pt x="1320" y="438"/>
                  </a:lnTo>
                  <a:lnTo>
                    <a:pt x="1135" y="522"/>
                  </a:lnTo>
                  <a:lnTo>
                    <a:pt x="960" y="558"/>
                  </a:lnTo>
                  <a:lnTo>
                    <a:pt x="684" y="600"/>
                  </a:lnTo>
                  <a:lnTo>
                    <a:pt x="474" y="630"/>
                  </a:lnTo>
                  <a:lnTo>
                    <a:pt x="390" y="684"/>
                  </a:lnTo>
                  <a:lnTo>
                    <a:pt x="132" y="781"/>
                  </a:lnTo>
                  <a:lnTo>
                    <a:pt x="0" y="829"/>
                  </a:lnTo>
                  <a:lnTo>
                    <a:pt x="234" y="847"/>
                  </a:lnTo>
                  <a:lnTo>
                    <a:pt x="498" y="829"/>
                  </a:lnTo>
                  <a:lnTo>
                    <a:pt x="925" y="739"/>
                  </a:lnTo>
                  <a:lnTo>
                    <a:pt x="840" y="817"/>
                  </a:lnTo>
                  <a:lnTo>
                    <a:pt x="637" y="925"/>
                  </a:lnTo>
                  <a:lnTo>
                    <a:pt x="613" y="943"/>
                  </a:lnTo>
                  <a:lnTo>
                    <a:pt x="1405" y="943"/>
                  </a:lnTo>
                  <a:lnTo>
                    <a:pt x="1411" y="925"/>
                  </a:lnTo>
                  <a:lnTo>
                    <a:pt x="1447" y="943"/>
                  </a:lnTo>
                  <a:lnTo>
                    <a:pt x="2924" y="943"/>
                  </a:lnTo>
                  <a:lnTo>
                    <a:pt x="2888" y="859"/>
                  </a:lnTo>
                  <a:lnTo>
                    <a:pt x="2713" y="775"/>
                  </a:lnTo>
                  <a:lnTo>
                    <a:pt x="2582" y="708"/>
                  </a:lnTo>
                  <a:lnTo>
                    <a:pt x="2336" y="636"/>
                  </a:lnTo>
                  <a:lnTo>
                    <a:pt x="2299" y="606"/>
                  </a:lnTo>
                  <a:lnTo>
                    <a:pt x="2509" y="582"/>
                  </a:lnTo>
                  <a:lnTo>
                    <a:pt x="2606" y="588"/>
                  </a:lnTo>
                  <a:lnTo>
                    <a:pt x="2773" y="588"/>
                  </a:lnTo>
                  <a:lnTo>
                    <a:pt x="3001" y="582"/>
                  </a:lnTo>
                  <a:lnTo>
                    <a:pt x="3259" y="516"/>
                  </a:lnTo>
                  <a:lnTo>
                    <a:pt x="3452" y="438"/>
                  </a:lnTo>
                  <a:lnTo>
                    <a:pt x="3668" y="391"/>
                  </a:lnTo>
                  <a:lnTo>
                    <a:pt x="3668" y="312"/>
                  </a:lnTo>
                  <a:lnTo>
                    <a:pt x="3482" y="300"/>
                  </a:lnTo>
                  <a:lnTo>
                    <a:pt x="3482" y="300"/>
                  </a:lnTo>
                  <a:close/>
                </a:path>
              </a:pathLst>
            </a:custGeom>
            <a:gradFill rotWithShape="0">
              <a:gsLst>
                <a:gs pos="0">
                  <a:schemeClr val="bg2"/>
                </a:gs>
                <a:gs pos="100000">
                  <a:schemeClr val="bg1"/>
                </a:gs>
              </a:gsLst>
              <a:lin ang="5400000" scaled="1"/>
            </a:gradFill>
            <a:ln w="9525">
              <a:noFill/>
              <a:round/>
              <a:headEnd/>
              <a:tailEnd/>
            </a:ln>
          </p:spPr>
          <p:txBody>
            <a:bodyPr/>
            <a:lstStyle/>
            <a:p>
              <a:endParaRPr lang="en-AU"/>
            </a:p>
          </p:txBody>
        </p:sp>
        <p:sp>
          <p:nvSpPr>
            <p:cNvPr id="274438" name="Freeform 6"/>
            <p:cNvSpPr>
              <a:spLocks/>
            </p:cNvSpPr>
            <p:nvPr/>
          </p:nvSpPr>
          <p:spPr bwMode="hidden">
            <a:xfrm>
              <a:off x="0" y="524"/>
              <a:ext cx="973" cy="1195"/>
            </a:xfrm>
            <a:custGeom>
              <a:avLst/>
              <a:gdLst/>
              <a:ahLst/>
              <a:cxnLst>
                <a:cxn ang="0">
                  <a:pos x="323" y="1186"/>
                </a:cxn>
                <a:cxn ang="0">
                  <a:pos x="490" y="1192"/>
                </a:cxn>
                <a:cxn ang="0">
                  <a:pos x="580" y="1150"/>
                </a:cxn>
                <a:cxn ang="0">
                  <a:pos x="813" y="1085"/>
                </a:cxn>
                <a:cxn ang="0">
                  <a:pos x="933" y="1055"/>
                </a:cxn>
                <a:cxn ang="0">
                  <a:pos x="759" y="989"/>
                </a:cxn>
                <a:cxn ang="0">
                  <a:pos x="556" y="953"/>
                </a:cxn>
                <a:cxn ang="0">
                  <a:pos x="197" y="971"/>
                </a:cxn>
                <a:cxn ang="0">
                  <a:pos x="299" y="893"/>
                </a:cxn>
                <a:cxn ang="0">
                  <a:pos x="496" y="803"/>
                </a:cxn>
                <a:cxn ang="0">
                  <a:pos x="694" y="671"/>
                </a:cxn>
                <a:cxn ang="0">
                  <a:pos x="700" y="671"/>
                </a:cxn>
                <a:cxn ang="0">
                  <a:pos x="712" y="665"/>
                </a:cxn>
                <a:cxn ang="0">
                  <a:pos x="753" y="647"/>
                </a:cxn>
                <a:cxn ang="0">
                  <a:pos x="777" y="641"/>
                </a:cxn>
                <a:cxn ang="0">
                  <a:pos x="789" y="629"/>
                </a:cxn>
                <a:cxn ang="0">
                  <a:pos x="795" y="617"/>
                </a:cxn>
                <a:cxn ang="0">
                  <a:pos x="789" y="611"/>
                </a:cxn>
                <a:cxn ang="0">
                  <a:pos x="783" y="599"/>
                </a:cxn>
                <a:cxn ang="0">
                  <a:pos x="783" y="575"/>
                </a:cxn>
                <a:cxn ang="0">
                  <a:pos x="795" y="545"/>
                </a:cxn>
                <a:cxn ang="0">
                  <a:pos x="807" y="515"/>
                </a:cxn>
                <a:cxn ang="0">
                  <a:pos x="825" y="485"/>
                </a:cxn>
                <a:cxn ang="0">
                  <a:pos x="837" y="455"/>
                </a:cxn>
                <a:cxn ang="0">
                  <a:pos x="843" y="437"/>
                </a:cxn>
                <a:cxn ang="0">
                  <a:pos x="849" y="431"/>
                </a:cxn>
                <a:cxn ang="0">
                  <a:pos x="849" y="347"/>
                </a:cxn>
                <a:cxn ang="0">
                  <a:pos x="849" y="341"/>
                </a:cxn>
                <a:cxn ang="0">
                  <a:pos x="855" y="335"/>
                </a:cxn>
                <a:cxn ang="0">
                  <a:pos x="873" y="305"/>
                </a:cxn>
                <a:cxn ang="0">
                  <a:pos x="885" y="269"/>
                </a:cxn>
                <a:cxn ang="0">
                  <a:pos x="897" y="239"/>
                </a:cxn>
                <a:cxn ang="0">
                  <a:pos x="903" y="227"/>
                </a:cxn>
                <a:cxn ang="0">
                  <a:pos x="909" y="215"/>
                </a:cxn>
                <a:cxn ang="0">
                  <a:pos x="927" y="173"/>
                </a:cxn>
                <a:cxn ang="0">
                  <a:pos x="945" y="137"/>
                </a:cxn>
                <a:cxn ang="0">
                  <a:pos x="951" y="125"/>
                </a:cxn>
                <a:cxn ang="0">
                  <a:pos x="951" y="119"/>
                </a:cxn>
                <a:cxn ang="0">
                  <a:pos x="969" y="0"/>
                </a:cxn>
                <a:cxn ang="0">
                  <a:pos x="945" y="47"/>
                </a:cxn>
                <a:cxn ang="0">
                  <a:pos x="783" y="113"/>
                </a:cxn>
                <a:cxn ang="0">
                  <a:pos x="706" y="161"/>
                </a:cxn>
                <a:cxn ang="0">
                  <a:pos x="460" y="233"/>
                </a:cxn>
                <a:cxn ang="0">
                  <a:pos x="281" y="287"/>
                </a:cxn>
                <a:cxn ang="0">
                  <a:pos x="173" y="293"/>
                </a:cxn>
                <a:cxn ang="0">
                  <a:pos x="12" y="485"/>
                </a:cxn>
                <a:cxn ang="0">
                  <a:pos x="0" y="509"/>
                </a:cxn>
                <a:cxn ang="0">
                  <a:pos x="0" y="1186"/>
                </a:cxn>
                <a:cxn ang="0">
                  <a:pos x="96" y="1180"/>
                </a:cxn>
                <a:cxn ang="0">
                  <a:pos x="323" y="1186"/>
                </a:cxn>
                <a:cxn ang="0">
                  <a:pos x="323" y="1186"/>
                </a:cxn>
              </a:cxnLst>
              <a:rect l="0" t="0" r="r" b="b"/>
              <a:pathLst>
                <a:path w="969" h="1192">
                  <a:moveTo>
                    <a:pt x="323" y="1186"/>
                  </a:moveTo>
                  <a:lnTo>
                    <a:pt x="490" y="1192"/>
                  </a:lnTo>
                  <a:lnTo>
                    <a:pt x="580" y="1150"/>
                  </a:lnTo>
                  <a:lnTo>
                    <a:pt x="813" y="1085"/>
                  </a:lnTo>
                  <a:lnTo>
                    <a:pt x="933" y="1055"/>
                  </a:lnTo>
                  <a:lnTo>
                    <a:pt x="759" y="989"/>
                  </a:lnTo>
                  <a:lnTo>
                    <a:pt x="556" y="953"/>
                  </a:lnTo>
                  <a:lnTo>
                    <a:pt x="197" y="971"/>
                  </a:lnTo>
                  <a:lnTo>
                    <a:pt x="299" y="893"/>
                  </a:lnTo>
                  <a:lnTo>
                    <a:pt x="496" y="803"/>
                  </a:lnTo>
                  <a:lnTo>
                    <a:pt x="694" y="671"/>
                  </a:lnTo>
                  <a:lnTo>
                    <a:pt x="700" y="671"/>
                  </a:lnTo>
                  <a:lnTo>
                    <a:pt x="712" y="665"/>
                  </a:lnTo>
                  <a:lnTo>
                    <a:pt x="753" y="647"/>
                  </a:lnTo>
                  <a:lnTo>
                    <a:pt x="777" y="641"/>
                  </a:lnTo>
                  <a:lnTo>
                    <a:pt x="789" y="629"/>
                  </a:lnTo>
                  <a:lnTo>
                    <a:pt x="795" y="617"/>
                  </a:lnTo>
                  <a:lnTo>
                    <a:pt x="789" y="611"/>
                  </a:lnTo>
                  <a:lnTo>
                    <a:pt x="783" y="599"/>
                  </a:lnTo>
                  <a:lnTo>
                    <a:pt x="783" y="575"/>
                  </a:lnTo>
                  <a:lnTo>
                    <a:pt x="795" y="545"/>
                  </a:lnTo>
                  <a:lnTo>
                    <a:pt x="807" y="515"/>
                  </a:lnTo>
                  <a:lnTo>
                    <a:pt x="825" y="485"/>
                  </a:lnTo>
                  <a:lnTo>
                    <a:pt x="837" y="455"/>
                  </a:lnTo>
                  <a:lnTo>
                    <a:pt x="843" y="437"/>
                  </a:lnTo>
                  <a:lnTo>
                    <a:pt x="849" y="431"/>
                  </a:lnTo>
                  <a:lnTo>
                    <a:pt x="849" y="347"/>
                  </a:lnTo>
                  <a:lnTo>
                    <a:pt x="849" y="341"/>
                  </a:lnTo>
                  <a:lnTo>
                    <a:pt x="855" y="335"/>
                  </a:lnTo>
                  <a:lnTo>
                    <a:pt x="873" y="305"/>
                  </a:lnTo>
                  <a:lnTo>
                    <a:pt x="885" y="269"/>
                  </a:lnTo>
                  <a:lnTo>
                    <a:pt x="897" y="239"/>
                  </a:lnTo>
                  <a:lnTo>
                    <a:pt x="903" y="227"/>
                  </a:lnTo>
                  <a:lnTo>
                    <a:pt x="909" y="215"/>
                  </a:lnTo>
                  <a:lnTo>
                    <a:pt x="927" y="173"/>
                  </a:lnTo>
                  <a:lnTo>
                    <a:pt x="945" y="137"/>
                  </a:lnTo>
                  <a:lnTo>
                    <a:pt x="951" y="125"/>
                  </a:lnTo>
                  <a:lnTo>
                    <a:pt x="951" y="119"/>
                  </a:lnTo>
                  <a:lnTo>
                    <a:pt x="969" y="0"/>
                  </a:lnTo>
                  <a:lnTo>
                    <a:pt x="945" y="47"/>
                  </a:lnTo>
                  <a:lnTo>
                    <a:pt x="783" y="113"/>
                  </a:lnTo>
                  <a:lnTo>
                    <a:pt x="706" y="161"/>
                  </a:lnTo>
                  <a:lnTo>
                    <a:pt x="460" y="233"/>
                  </a:lnTo>
                  <a:lnTo>
                    <a:pt x="281" y="287"/>
                  </a:lnTo>
                  <a:lnTo>
                    <a:pt x="173" y="293"/>
                  </a:lnTo>
                  <a:lnTo>
                    <a:pt x="12" y="485"/>
                  </a:lnTo>
                  <a:lnTo>
                    <a:pt x="0" y="509"/>
                  </a:lnTo>
                  <a:lnTo>
                    <a:pt x="0" y="1186"/>
                  </a:lnTo>
                  <a:lnTo>
                    <a:pt x="96" y="1180"/>
                  </a:lnTo>
                  <a:lnTo>
                    <a:pt x="323" y="1186"/>
                  </a:lnTo>
                  <a:lnTo>
                    <a:pt x="323" y="1186"/>
                  </a:lnTo>
                  <a:close/>
                </a:path>
              </a:pathLst>
            </a:custGeom>
            <a:gradFill rotWithShape="0">
              <a:gsLst>
                <a:gs pos="0">
                  <a:schemeClr val="bg2"/>
                </a:gs>
                <a:gs pos="100000">
                  <a:schemeClr val="bg1"/>
                </a:gs>
              </a:gsLst>
              <a:lin ang="5400000" scaled="1"/>
            </a:gradFill>
            <a:ln w="9525">
              <a:noFill/>
              <a:round/>
              <a:headEnd/>
              <a:tailEnd/>
            </a:ln>
          </p:spPr>
          <p:txBody>
            <a:bodyPr/>
            <a:lstStyle/>
            <a:p>
              <a:endParaRPr lang="en-AU"/>
            </a:p>
          </p:txBody>
        </p:sp>
        <p:sp>
          <p:nvSpPr>
            <p:cNvPr id="274439" name="Freeform 7"/>
            <p:cNvSpPr>
              <a:spLocks/>
            </p:cNvSpPr>
            <p:nvPr/>
          </p:nvSpPr>
          <p:spPr bwMode="hidden">
            <a:xfrm>
              <a:off x="3188" y="1"/>
              <a:ext cx="2570" cy="2266"/>
            </a:xfrm>
            <a:custGeom>
              <a:avLst/>
              <a:gdLst/>
              <a:ahLst/>
              <a:cxnLst>
                <a:cxn ang="0">
                  <a:pos x="859" y="612"/>
                </a:cxn>
                <a:cxn ang="0">
                  <a:pos x="1087" y="853"/>
                </a:cxn>
                <a:cxn ang="0">
                  <a:pos x="961" y="913"/>
                </a:cxn>
                <a:cxn ang="0">
                  <a:pos x="786" y="883"/>
                </a:cxn>
                <a:cxn ang="0">
                  <a:pos x="450" y="931"/>
                </a:cxn>
                <a:cxn ang="0">
                  <a:pos x="150" y="1075"/>
                </a:cxn>
                <a:cxn ang="0">
                  <a:pos x="78" y="1165"/>
                </a:cxn>
                <a:cxn ang="0">
                  <a:pos x="361" y="1256"/>
                </a:cxn>
                <a:cxn ang="0">
                  <a:pos x="444" y="1316"/>
                </a:cxn>
                <a:cxn ang="0">
                  <a:pos x="697" y="1400"/>
                </a:cxn>
                <a:cxn ang="0">
                  <a:pos x="1026" y="1346"/>
                </a:cxn>
                <a:cxn ang="0">
                  <a:pos x="991" y="1412"/>
                </a:cxn>
                <a:cxn ang="0">
                  <a:pos x="804" y="1574"/>
                </a:cxn>
                <a:cxn ang="0">
                  <a:pos x="726" y="1718"/>
                </a:cxn>
                <a:cxn ang="0">
                  <a:pos x="768" y="1742"/>
                </a:cxn>
                <a:cxn ang="0">
                  <a:pos x="865" y="1693"/>
                </a:cxn>
                <a:cxn ang="0">
                  <a:pos x="991" y="1699"/>
                </a:cxn>
                <a:cxn ang="0">
                  <a:pos x="1135" y="1627"/>
                </a:cxn>
                <a:cxn ang="0">
                  <a:pos x="1183" y="1669"/>
                </a:cxn>
                <a:cxn ang="0">
                  <a:pos x="1399" y="1436"/>
                </a:cxn>
                <a:cxn ang="0">
                  <a:pos x="1615" y="1334"/>
                </a:cxn>
                <a:cxn ang="0">
                  <a:pos x="1645" y="1370"/>
                </a:cxn>
                <a:cxn ang="0">
                  <a:pos x="1681" y="1430"/>
                </a:cxn>
                <a:cxn ang="0">
                  <a:pos x="1699" y="1466"/>
                </a:cxn>
                <a:cxn ang="0">
                  <a:pos x="1747" y="1550"/>
                </a:cxn>
                <a:cxn ang="0">
                  <a:pos x="1772" y="1586"/>
                </a:cxn>
                <a:cxn ang="0">
                  <a:pos x="2124" y="2248"/>
                </a:cxn>
                <a:cxn ang="0">
                  <a:pos x="1693" y="1322"/>
                </a:cxn>
                <a:cxn ang="0">
                  <a:pos x="1861" y="1165"/>
                </a:cxn>
                <a:cxn ang="0">
                  <a:pos x="2173" y="1099"/>
                </a:cxn>
                <a:cxn ang="0">
                  <a:pos x="2390" y="1009"/>
                </a:cxn>
                <a:cxn ang="0">
                  <a:pos x="2570" y="805"/>
                </a:cxn>
                <a:cxn ang="0">
                  <a:pos x="2342" y="781"/>
                </a:cxn>
                <a:cxn ang="0">
                  <a:pos x="2114" y="763"/>
                </a:cxn>
                <a:cxn ang="0">
                  <a:pos x="2408" y="433"/>
                </a:cxn>
                <a:cxn ang="0">
                  <a:pos x="2426" y="421"/>
                </a:cxn>
                <a:cxn ang="0">
                  <a:pos x="2474" y="379"/>
                </a:cxn>
                <a:cxn ang="0">
                  <a:pos x="2492" y="355"/>
                </a:cxn>
                <a:cxn ang="0">
                  <a:pos x="2474" y="337"/>
                </a:cxn>
                <a:cxn ang="0">
                  <a:pos x="2474" y="271"/>
                </a:cxn>
                <a:cxn ang="0">
                  <a:pos x="2492" y="192"/>
                </a:cxn>
                <a:cxn ang="0">
                  <a:pos x="2504" y="132"/>
                </a:cxn>
                <a:cxn ang="0">
                  <a:pos x="2492" y="36"/>
                </a:cxn>
                <a:cxn ang="0">
                  <a:pos x="2492" y="24"/>
                </a:cxn>
                <a:cxn ang="0">
                  <a:pos x="2102" y="0"/>
                </a:cxn>
                <a:cxn ang="0">
                  <a:pos x="1909" y="90"/>
                </a:cxn>
                <a:cxn ang="0">
                  <a:pos x="1747" y="535"/>
                </a:cxn>
                <a:cxn ang="0">
                  <a:pos x="1711" y="469"/>
                </a:cxn>
                <a:cxn ang="0">
                  <a:pos x="1633" y="144"/>
                </a:cxn>
                <a:cxn ang="0">
                  <a:pos x="1579" y="0"/>
                </a:cxn>
                <a:cxn ang="0">
                  <a:pos x="738" y="186"/>
                </a:cxn>
                <a:cxn ang="0">
                  <a:pos x="756" y="463"/>
                </a:cxn>
              </a:cxnLst>
              <a:rect l="0" t="0" r="r" b="b"/>
              <a:pathLst>
                <a:path w="2570" h="2266">
                  <a:moveTo>
                    <a:pt x="756" y="463"/>
                  </a:moveTo>
                  <a:lnTo>
                    <a:pt x="859" y="612"/>
                  </a:lnTo>
                  <a:lnTo>
                    <a:pt x="937" y="720"/>
                  </a:lnTo>
                  <a:lnTo>
                    <a:pt x="1087" y="853"/>
                  </a:lnTo>
                  <a:lnTo>
                    <a:pt x="1105" y="907"/>
                  </a:lnTo>
                  <a:lnTo>
                    <a:pt x="961" y="913"/>
                  </a:lnTo>
                  <a:lnTo>
                    <a:pt x="895" y="901"/>
                  </a:lnTo>
                  <a:lnTo>
                    <a:pt x="786" y="883"/>
                  </a:lnTo>
                  <a:lnTo>
                    <a:pt x="637" y="859"/>
                  </a:lnTo>
                  <a:lnTo>
                    <a:pt x="450" y="931"/>
                  </a:lnTo>
                  <a:lnTo>
                    <a:pt x="306" y="1021"/>
                  </a:lnTo>
                  <a:lnTo>
                    <a:pt x="150" y="1075"/>
                  </a:lnTo>
                  <a:lnTo>
                    <a:pt x="0" y="1153"/>
                  </a:lnTo>
                  <a:lnTo>
                    <a:pt x="78" y="1165"/>
                  </a:lnTo>
                  <a:lnTo>
                    <a:pt x="264" y="1220"/>
                  </a:lnTo>
                  <a:lnTo>
                    <a:pt x="361" y="1256"/>
                  </a:lnTo>
                  <a:lnTo>
                    <a:pt x="367" y="1298"/>
                  </a:lnTo>
                  <a:lnTo>
                    <a:pt x="444" y="1316"/>
                  </a:lnTo>
                  <a:lnTo>
                    <a:pt x="558" y="1400"/>
                  </a:lnTo>
                  <a:lnTo>
                    <a:pt x="697" y="1400"/>
                  </a:lnTo>
                  <a:lnTo>
                    <a:pt x="895" y="1346"/>
                  </a:lnTo>
                  <a:lnTo>
                    <a:pt x="1026" y="1346"/>
                  </a:lnTo>
                  <a:lnTo>
                    <a:pt x="1147" y="1358"/>
                  </a:lnTo>
                  <a:lnTo>
                    <a:pt x="991" y="1412"/>
                  </a:lnTo>
                  <a:lnTo>
                    <a:pt x="804" y="1538"/>
                  </a:lnTo>
                  <a:lnTo>
                    <a:pt x="804" y="1574"/>
                  </a:lnTo>
                  <a:lnTo>
                    <a:pt x="762" y="1645"/>
                  </a:lnTo>
                  <a:lnTo>
                    <a:pt x="726" y="1718"/>
                  </a:lnTo>
                  <a:lnTo>
                    <a:pt x="732" y="1754"/>
                  </a:lnTo>
                  <a:lnTo>
                    <a:pt x="768" y="1742"/>
                  </a:lnTo>
                  <a:lnTo>
                    <a:pt x="829" y="1730"/>
                  </a:lnTo>
                  <a:lnTo>
                    <a:pt x="865" y="1693"/>
                  </a:lnTo>
                  <a:lnTo>
                    <a:pt x="925" y="1663"/>
                  </a:lnTo>
                  <a:lnTo>
                    <a:pt x="991" y="1699"/>
                  </a:lnTo>
                  <a:lnTo>
                    <a:pt x="1087" y="1675"/>
                  </a:lnTo>
                  <a:lnTo>
                    <a:pt x="1135" y="1627"/>
                  </a:lnTo>
                  <a:lnTo>
                    <a:pt x="1147" y="1687"/>
                  </a:lnTo>
                  <a:lnTo>
                    <a:pt x="1183" y="1669"/>
                  </a:lnTo>
                  <a:lnTo>
                    <a:pt x="1333" y="1514"/>
                  </a:lnTo>
                  <a:lnTo>
                    <a:pt x="1399" y="1436"/>
                  </a:lnTo>
                  <a:lnTo>
                    <a:pt x="1526" y="1382"/>
                  </a:lnTo>
                  <a:lnTo>
                    <a:pt x="1615" y="1334"/>
                  </a:lnTo>
                  <a:lnTo>
                    <a:pt x="1627" y="1346"/>
                  </a:lnTo>
                  <a:lnTo>
                    <a:pt x="1645" y="1370"/>
                  </a:lnTo>
                  <a:lnTo>
                    <a:pt x="1669" y="1400"/>
                  </a:lnTo>
                  <a:lnTo>
                    <a:pt x="1681" y="1430"/>
                  </a:lnTo>
                  <a:lnTo>
                    <a:pt x="1687" y="1448"/>
                  </a:lnTo>
                  <a:lnTo>
                    <a:pt x="1699" y="1466"/>
                  </a:lnTo>
                  <a:lnTo>
                    <a:pt x="1729" y="1520"/>
                  </a:lnTo>
                  <a:lnTo>
                    <a:pt x="1747" y="1550"/>
                  </a:lnTo>
                  <a:lnTo>
                    <a:pt x="1766" y="1574"/>
                  </a:lnTo>
                  <a:lnTo>
                    <a:pt x="1772" y="1586"/>
                  </a:lnTo>
                  <a:lnTo>
                    <a:pt x="1778" y="1592"/>
                  </a:lnTo>
                  <a:lnTo>
                    <a:pt x="2124" y="2248"/>
                  </a:lnTo>
                  <a:lnTo>
                    <a:pt x="2215" y="2266"/>
                  </a:lnTo>
                  <a:lnTo>
                    <a:pt x="1693" y="1322"/>
                  </a:lnTo>
                  <a:lnTo>
                    <a:pt x="1723" y="1262"/>
                  </a:lnTo>
                  <a:lnTo>
                    <a:pt x="1861" y="1165"/>
                  </a:lnTo>
                  <a:lnTo>
                    <a:pt x="1988" y="1129"/>
                  </a:lnTo>
                  <a:lnTo>
                    <a:pt x="2173" y="1099"/>
                  </a:lnTo>
                  <a:lnTo>
                    <a:pt x="2318" y="1075"/>
                  </a:lnTo>
                  <a:lnTo>
                    <a:pt x="2390" y="1009"/>
                  </a:lnTo>
                  <a:lnTo>
                    <a:pt x="2570" y="895"/>
                  </a:lnTo>
                  <a:lnTo>
                    <a:pt x="2570" y="805"/>
                  </a:lnTo>
                  <a:lnTo>
                    <a:pt x="2516" y="787"/>
                  </a:lnTo>
                  <a:lnTo>
                    <a:pt x="2342" y="781"/>
                  </a:lnTo>
                  <a:lnTo>
                    <a:pt x="2042" y="871"/>
                  </a:lnTo>
                  <a:lnTo>
                    <a:pt x="2114" y="763"/>
                  </a:lnTo>
                  <a:lnTo>
                    <a:pt x="2264" y="624"/>
                  </a:lnTo>
                  <a:lnTo>
                    <a:pt x="2408" y="433"/>
                  </a:lnTo>
                  <a:lnTo>
                    <a:pt x="2414" y="433"/>
                  </a:lnTo>
                  <a:lnTo>
                    <a:pt x="2426" y="421"/>
                  </a:lnTo>
                  <a:lnTo>
                    <a:pt x="2456" y="397"/>
                  </a:lnTo>
                  <a:lnTo>
                    <a:pt x="2474" y="379"/>
                  </a:lnTo>
                  <a:lnTo>
                    <a:pt x="2486" y="367"/>
                  </a:lnTo>
                  <a:lnTo>
                    <a:pt x="2492" y="355"/>
                  </a:lnTo>
                  <a:lnTo>
                    <a:pt x="2486" y="349"/>
                  </a:lnTo>
                  <a:lnTo>
                    <a:pt x="2474" y="337"/>
                  </a:lnTo>
                  <a:lnTo>
                    <a:pt x="2474" y="307"/>
                  </a:lnTo>
                  <a:lnTo>
                    <a:pt x="2474" y="271"/>
                  </a:lnTo>
                  <a:lnTo>
                    <a:pt x="2480" y="228"/>
                  </a:lnTo>
                  <a:lnTo>
                    <a:pt x="2492" y="192"/>
                  </a:lnTo>
                  <a:lnTo>
                    <a:pt x="2498" y="156"/>
                  </a:lnTo>
                  <a:lnTo>
                    <a:pt x="2504" y="132"/>
                  </a:lnTo>
                  <a:lnTo>
                    <a:pt x="2504" y="126"/>
                  </a:lnTo>
                  <a:lnTo>
                    <a:pt x="2492" y="36"/>
                  </a:lnTo>
                  <a:lnTo>
                    <a:pt x="2492" y="36"/>
                  </a:lnTo>
                  <a:lnTo>
                    <a:pt x="2492" y="24"/>
                  </a:lnTo>
                  <a:lnTo>
                    <a:pt x="2498" y="0"/>
                  </a:lnTo>
                  <a:lnTo>
                    <a:pt x="2102" y="0"/>
                  </a:lnTo>
                  <a:lnTo>
                    <a:pt x="2006" y="60"/>
                  </a:lnTo>
                  <a:lnTo>
                    <a:pt x="1909" y="90"/>
                  </a:lnTo>
                  <a:lnTo>
                    <a:pt x="1808" y="337"/>
                  </a:lnTo>
                  <a:lnTo>
                    <a:pt x="1747" y="535"/>
                  </a:lnTo>
                  <a:lnTo>
                    <a:pt x="1687" y="588"/>
                  </a:lnTo>
                  <a:lnTo>
                    <a:pt x="1711" y="469"/>
                  </a:lnTo>
                  <a:lnTo>
                    <a:pt x="1687" y="343"/>
                  </a:lnTo>
                  <a:lnTo>
                    <a:pt x="1633" y="144"/>
                  </a:lnTo>
                  <a:lnTo>
                    <a:pt x="1585" y="12"/>
                  </a:lnTo>
                  <a:lnTo>
                    <a:pt x="1579" y="0"/>
                  </a:lnTo>
                  <a:lnTo>
                    <a:pt x="786" y="0"/>
                  </a:lnTo>
                  <a:lnTo>
                    <a:pt x="738" y="186"/>
                  </a:lnTo>
                  <a:lnTo>
                    <a:pt x="756" y="463"/>
                  </a:lnTo>
                  <a:lnTo>
                    <a:pt x="756" y="463"/>
                  </a:lnTo>
                  <a:close/>
                </a:path>
              </a:pathLst>
            </a:custGeom>
            <a:gradFill rotWithShape="0">
              <a:gsLst>
                <a:gs pos="0">
                  <a:schemeClr val="bg2"/>
                </a:gs>
                <a:gs pos="100000">
                  <a:schemeClr val="bg1"/>
                </a:gs>
              </a:gsLst>
              <a:lin ang="5400000" scaled="1"/>
            </a:gradFill>
            <a:ln w="9525">
              <a:noFill/>
              <a:round/>
              <a:headEnd/>
              <a:tailEnd/>
            </a:ln>
          </p:spPr>
          <p:txBody>
            <a:bodyPr/>
            <a:lstStyle/>
            <a:p>
              <a:endParaRPr lang="en-AU"/>
            </a:p>
          </p:txBody>
        </p:sp>
        <p:sp>
          <p:nvSpPr>
            <p:cNvPr id="274440" name="Freeform 8"/>
            <p:cNvSpPr>
              <a:spLocks/>
            </p:cNvSpPr>
            <p:nvPr/>
          </p:nvSpPr>
          <p:spPr bwMode="hidden">
            <a:xfrm>
              <a:off x="3525" y="1"/>
              <a:ext cx="2185" cy="1508"/>
            </a:xfrm>
            <a:custGeom>
              <a:avLst/>
              <a:gdLst/>
              <a:ahLst/>
              <a:cxnLst>
                <a:cxn ang="0">
                  <a:pos x="1034" y="767"/>
                </a:cxn>
                <a:cxn ang="0">
                  <a:pos x="1190" y="1235"/>
                </a:cxn>
                <a:cxn ang="0">
                  <a:pos x="956" y="1193"/>
                </a:cxn>
                <a:cxn ang="0">
                  <a:pos x="723" y="1127"/>
                </a:cxn>
                <a:cxn ang="0">
                  <a:pos x="442" y="1109"/>
                </a:cxn>
                <a:cxn ang="0">
                  <a:pos x="0" y="1079"/>
                </a:cxn>
                <a:cxn ang="0">
                  <a:pos x="30" y="1115"/>
                </a:cxn>
                <a:cxn ang="0">
                  <a:pos x="496" y="1133"/>
                </a:cxn>
                <a:cxn ang="0">
                  <a:pos x="777" y="1187"/>
                </a:cxn>
                <a:cxn ang="0">
                  <a:pos x="1130" y="1301"/>
                </a:cxn>
                <a:cxn ang="0">
                  <a:pos x="1070" y="1319"/>
                </a:cxn>
                <a:cxn ang="0">
                  <a:pos x="711" y="1505"/>
                </a:cxn>
                <a:cxn ang="0">
                  <a:pos x="765" y="1481"/>
                </a:cxn>
                <a:cxn ang="0">
                  <a:pos x="861" y="1439"/>
                </a:cxn>
                <a:cxn ang="0">
                  <a:pos x="1022" y="1355"/>
                </a:cxn>
                <a:cxn ang="0">
                  <a:pos x="1214" y="1295"/>
                </a:cxn>
                <a:cxn ang="0">
                  <a:pos x="1267" y="1223"/>
                </a:cxn>
                <a:cxn ang="0">
                  <a:pos x="1632" y="1043"/>
                </a:cxn>
                <a:cxn ang="0">
                  <a:pos x="1931" y="953"/>
                </a:cxn>
                <a:cxn ang="0">
                  <a:pos x="2176" y="821"/>
                </a:cxn>
                <a:cxn ang="0">
                  <a:pos x="1961" y="911"/>
                </a:cxn>
                <a:cxn ang="0">
                  <a:pos x="1656" y="989"/>
                </a:cxn>
                <a:cxn ang="0">
                  <a:pos x="1339" y="1151"/>
                </a:cxn>
                <a:cxn ang="0">
                  <a:pos x="1501" y="905"/>
                </a:cxn>
                <a:cxn ang="0">
                  <a:pos x="1620" y="545"/>
                </a:cxn>
                <a:cxn ang="0">
                  <a:pos x="1740" y="372"/>
                </a:cxn>
                <a:cxn ang="0">
                  <a:pos x="1979" y="60"/>
                </a:cxn>
                <a:cxn ang="0">
                  <a:pos x="2003" y="0"/>
                </a:cxn>
                <a:cxn ang="0">
                  <a:pos x="1973" y="0"/>
                </a:cxn>
                <a:cxn ang="0">
                  <a:pos x="1596" y="480"/>
                </a:cxn>
                <a:cxn ang="0">
                  <a:pos x="1477" y="887"/>
                </a:cxn>
                <a:cxn ang="0">
                  <a:pos x="1255" y="1175"/>
                </a:cxn>
                <a:cxn ang="0">
                  <a:pos x="1130" y="905"/>
                </a:cxn>
                <a:cxn ang="0">
                  <a:pos x="1010" y="540"/>
                </a:cxn>
                <a:cxn ang="0">
                  <a:pos x="885" y="222"/>
                </a:cxn>
                <a:cxn ang="0">
                  <a:pos x="789" y="0"/>
                </a:cxn>
                <a:cxn ang="0">
                  <a:pos x="753" y="0"/>
                </a:cxn>
                <a:cxn ang="0">
                  <a:pos x="903" y="354"/>
                </a:cxn>
                <a:cxn ang="0">
                  <a:pos x="1034" y="767"/>
                </a:cxn>
                <a:cxn ang="0">
                  <a:pos x="1034" y="767"/>
                </a:cxn>
              </a:cxnLst>
              <a:rect l="0" t="0" r="r" b="b"/>
              <a:pathLst>
                <a:path w="2176" h="1505">
                  <a:moveTo>
                    <a:pt x="1034" y="767"/>
                  </a:moveTo>
                  <a:lnTo>
                    <a:pt x="1190" y="1235"/>
                  </a:lnTo>
                  <a:lnTo>
                    <a:pt x="956" y="1193"/>
                  </a:lnTo>
                  <a:lnTo>
                    <a:pt x="723" y="1127"/>
                  </a:lnTo>
                  <a:lnTo>
                    <a:pt x="442" y="1109"/>
                  </a:lnTo>
                  <a:lnTo>
                    <a:pt x="0" y="1079"/>
                  </a:lnTo>
                  <a:lnTo>
                    <a:pt x="30" y="1115"/>
                  </a:lnTo>
                  <a:lnTo>
                    <a:pt x="496" y="1133"/>
                  </a:lnTo>
                  <a:lnTo>
                    <a:pt x="777" y="1187"/>
                  </a:lnTo>
                  <a:lnTo>
                    <a:pt x="1130" y="1301"/>
                  </a:lnTo>
                  <a:lnTo>
                    <a:pt x="1070" y="1319"/>
                  </a:lnTo>
                  <a:lnTo>
                    <a:pt x="711" y="1505"/>
                  </a:lnTo>
                  <a:lnTo>
                    <a:pt x="765" y="1481"/>
                  </a:lnTo>
                  <a:lnTo>
                    <a:pt x="861" y="1439"/>
                  </a:lnTo>
                  <a:lnTo>
                    <a:pt x="1022" y="1355"/>
                  </a:lnTo>
                  <a:lnTo>
                    <a:pt x="1214" y="1295"/>
                  </a:lnTo>
                  <a:lnTo>
                    <a:pt x="1267" y="1223"/>
                  </a:lnTo>
                  <a:lnTo>
                    <a:pt x="1632" y="1043"/>
                  </a:lnTo>
                  <a:lnTo>
                    <a:pt x="1931" y="953"/>
                  </a:lnTo>
                  <a:lnTo>
                    <a:pt x="2176" y="821"/>
                  </a:lnTo>
                  <a:lnTo>
                    <a:pt x="1961" y="911"/>
                  </a:lnTo>
                  <a:lnTo>
                    <a:pt x="1656" y="989"/>
                  </a:lnTo>
                  <a:lnTo>
                    <a:pt x="1339" y="1151"/>
                  </a:lnTo>
                  <a:lnTo>
                    <a:pt x="1501" y="905"/>
                  </a:lnTo>
                  <a:lnTo>
                    <a:pt x="1620" y="545"/>
                  </a:lnTo>
                  <a:lnTo>
                    <a:pt x="1740" y="372"/>
                  </a:lnTo>
                  <a:lnTo>
                    <a:pt x="1979" y="60"/>
                  </a:lnTo>
                  <a:lnTo>
                    <a:pt x="2003" y="0"/>
                  </a:lnTo>
                  <a:lnTo>
                    <a:pt x="1973" y="0"/>
                  </a:lnTo>
                  <a:lnTo>
                    <a:pt x="1596" y="480"/>
                  </a:lnTo>
                  <a:lnTo>
                    <a:pt x="1477" y="887"/>
                  </a:lnTo>
                  <a:lnTo>
                    <a:pt x="1255" y="1175"/>
                  </a:lnTo>
                  <a:lnTo>
                    <a:pt x="1130" y="905"/>
                  </a:lnTo>
                  <a:lnTo>
                    <a:pt x="1010" y="540"/>
                  </a:lnTo>
                  <a:lnTo>
                    <a:pt x="885" y="222"/>
                  </a:lnTo>
                  <a:lnTo>
                    <a:pt x="789" y="0"/>
                  </a:lnTo>
                  <a:lnTo>
                    <a:pt x="753" y="0"/>
                  </a:lnTo>
                  <a:lnTo>
                    <a:pt x="903" y="354"/>
                  </a:lnTo>
                  <a:lnTo>
                    <a:pt x="1034" y="767"/>
                  </a:lnTo>
                  <a:lnTo>
                    <a:pt x="1034" y="767"/>
                  </a:lnTo>
                  <a:close/>
                </a:path>
              </a:pathLst>
            </a:custGeom>
            <a:gradFill rotWithShape="0">
              <a:gsLst>
                <a:gs pos="0">
                  <a:schemeClr val="accent2"/>
                </a:gs>
                <a:gs pos="100000">
                  <a:schemeClr val="bg1"/>
                </a:gs>
              </a:gsLst>
              <a:lin ang="5400000" scaled="1"/>
            </a:gradFill>
            <a:ln w="9525">
              <a:noFill/>
              <a:round/>
              <a:headEnd/>
              <a:tailEnd/>
            </a:ln>
          </p:spPr>
          <p:txBody>
            <a:bodyPr/>
            <a:lstStyle/>
            <a:p>
              <a:endParaRPr lang="en-AU"/>
            </a:p>
          </p:txBody>
        </p:sp>
        <p:sp>
          <p:nvSpPr>
            <p:cNvPr id="274441" name="Freeform 9"/>
            <p:cNvSpPr>
              <a:spLocks/>
            </p:cNvSpPr>
            <p:nvPr/>
          </p:nvSpPr>
          <p:spPr bwMode="hidden">
            <a:xfrm>
              <a:off x="0" y="649"/>
              <a:ext cx="816" cy="806"/>
            </a:xfrm>
            <a:custGeom>
              <a:avLst/>
              <a:gdLst/>
              <a:ahLst/>
              <a:cxnLst>
                <a:cxn ang="0">
                  <a:pos x="161" y="564"/>
                </a:cxn>
                <a:cxn ang="0">
                  <a:pos x="329" y="438"/>
                </a:cxn>
                <a:cxn ang="0">
                  <a:pos x="646" y="216"/>
                </a:cxn>
                <a:cxn ang="0">
                  <a:pos x="813" y="0"/>
                </a:cxn>
                <a:cxn ang="0">
                  <a:pos x="676" y="150"/>
                </a:cxn>
                <a:cxn ang="0">
                  <a:pos x="144" y="504"/>
                </a:cxn>
                <a:cxn ang="0">
                  <a:pos x="0" y="732"/>
                </a:cxn>
                <a:cxn ang="0">
                  <a:pos x="0" y="804"/>
                </a:cxn>
                <a:cxn ang="0">
                  <a:pos x="161" y="564"/>
                </a:cxn>
                <a:cxn ang="0">
                  <a:pos x="161" y="564"/>
                </a:cxn>
              </a:cxnLst>
              <a:rect l="0" t="0" r="r" b="b"/>
              <a:pathLst>
                <a:path w="813" h="804">
                  <a:moveTo>
                    <a:pt x="161" y="564"/>
                  </a:moveTo>
                  <a:lnTo>
                    <a:pt x="329" y="438"/>
                  </a:lnTo>
                  <a:lnTo>
                    <a:pt x="646" y="216"/>
                  </a:lnTo>
                  <a:lnTo>
                    <a:pt x="813" y="0"/>
                  </a:lnTo>
                  <a:lnTo>
                    <a:pt x="676" y="150"/>
                  </a:lnTo>
                  <a:lnTo>
                    <a:pt x="144" y="504"/>
                  </a:lnTo>
                  <a:lnTo>
                    <a:pt x="0" y="732"/>
                  </a:lnTo>
                  <a:lnTo>
                    <a:pt x="0" y="804"/>
                  </a:lnTo>
                  <a:lnTo>
                    <a:pt x="161" y="564"/>
                  </a:lnTo>
                  <a:lnTo>
                    <a:pt x="161" y="564"/>
                  </a:lnTo>
                  <a:close/>
                </a:path>
              </a:pathLst>
            </a:custGeom>
            <a:gradFill rotWithShape="0">
              <a:gsLst>
                <a:gs pos="0">
                  <a:schemeClr val="accent2"/>
                </a:gs>
                <a:gs pos="100000">
                  <a:schemeClr val="bg1"/>
                </a:gs>
              </a:gsLst>
              <a:lin ang="5400000" scaled="1"/>
            </a:gradFill>
            <a:ln w="9525">
              <a:noFill/>
              <a:round/>
              <a:headEnd/>
              <a:tailEnd/>
            </a:ln>
          </p:spPr>
          <p:txBody>
            <a:bodyPr/>
            <a:lstStyle/>
            <a:p>
              <a:endParaRPr lang="en-AU"/>
            </a:p>
          </p:txBody>
        </p:sp>
        <p:sp>
          <p:nvSpPr>
            <p:cNvPr id="274442" name="Freeform 10"/>
            <p:cNvSpPr>
              <a:spLocks/>
            </p:cNvSpPr>
            <p:nvPr/>
          </p:nvSpPr>
          <p:spPr bwMode="hidden">
            <a:xfrm>
              <a:off x="0" y="1545"/>
              <a:ext cx="762" cy="107"/>
            </a:xfrm>
            <a:custGeom>
              <a:avLst/>
              <a:gdLst/>
              <a:ahLst/>
              <a:cxnLst>
                <a:cxn ang="0">
                  <a:pos x="460" y="66"/>
                </a:cxn>
                <a:cxn ang="0">
                  <a:pos x="759" y="0"/>
                </a:cxn>
                <a:cxn ang="0">
                  <a:pos x="496" y="36"/>
                </a:cxn>
                <a:cxn ang="0">
                  <a:pos x="138" y="48"/>
                </a:cxn>
                <a:cxn ang="0">
                  <a:pos x="0" y="78"/>
                </a:cxn>
                <a:cxn ang="0">
                  <a:pos x="0" y="107"/>
                </a:cxn>
                <a:cxn ang="0">
                  <a:pos x="96" y="89"/>
                </a:cxn>
                <a:cxn ang="0">
                  <a:pos x="460" y="66"/>
                </a:cxn>
                <a:cxn ang="0">
                  <a:pos x="460" y="66"/>
                </a:cxn>
              </a:cxnLst>
              <a:rect l="0" t="0" r="r" b="b"/>
              <a:pathLst>
                <a:path w="759" h="107">
                  <a:moveTo>
                    <a:pt x="460" y="66"/>
                  </a:moveTo>
                  <a:lnTo>
                    <a:pt x="759" y="0"/>
                  </a:lnTo>
                  <a:lnTo>
                    <a:pt x="496" y="36"/>
                  </a:lnTo>
                  <a:lnTo>
                    <a:pt x="138" y="48"/>
                  </a:lnTo>
                  <a:lnTo>
                    <a:pt x="0" y="78"/>
                  </a:lnTo>
                  <a:lnTo>
                    <a:pt x="0" y="107"/>
                  </a:lnTo>
                  <a:lnTo>
                    <a:pt x="96" y="89"/>
                  </a:lnTo>
                  <a:lnTo>
                    <a:pt x="460" y="66"/>
                  </a:lnTo>
                  <a:lnTo>
                    <a:pt x="460" y="66"/>
                  </a:lnTo>
                  <a:close/>
                </a:path>
              </a:pathLst>
            </a:custGeom>
            <a:gradFill rotWithShape="0">
              <a:gsLst>
                <a:gs pos="0">
                  <a:schemeClr val="accent2"/>
                </a:gs>
                <a:gs pos="100000">
                  <a:schemeClr val="bg1"/>
                </a:gs>
              </a:gsLst>
              <a:lin ang="5400000" scaled="1"/>
            </a:gradFill>
            <a:ln w="9525">
              <a:noFill/>
              <a:round/>
              <a:headEnd/>
              <a:tailEnd/>
            </a:ln>
          </p:spPr>
          <p:txBody>
            <a:bodyPr/>
            <a:lstStyle/>
            <a:p>
              <a:endParaRPr lang="en-AU"/>
            </a:p>
          </p:txBody>
        </p:sp>
        <p:sp>
          <p:nvSpPr>
            <p:cNvPr id="274443" name="Freeform 11"/>
            <p:cNvSpPr>
              <a:spLocks/>
            </p:cNvSpPr>
            <p:nvPr/>
          </p:nvSpPr>
          <p:spPr bwMode="hidden">
            <a:xfrm>
              <a:off x="2314" y="3431"/>
              <a:ext cx="3182" cy="745"/>
            </a:xfrm>
            <a:custGeom>
              <a:avLst/>
              <a:gdLst/>
              <a:ahLst/>
              <a:cxnLst>
                <a:cxn ang="0">
                  <a:pos x="1387" y="239"/>
                </a:cxn>
                <a:cxn ang="0">
                  <a:pos x="1734" y="233"/>
                </a:cxn>
                <a:cxn ang="0">
                  <a:pos x="2087" y="251"/>
                </a:cxn>
                <a:cxn ang="0">
                  <a:pos x="2505" y="233"/>
                </a:cxn>
                <a:cxn ang="0">
                  <a:pos x="3169" y="204"/>
                </a:cxn>
                <a:cxn ang="0">
                  <a:pos x="3115" y="186"/>
                </a:cxn>
                <a:cxn ang="0">
                  <a:pos x="2422" y="221"/>
                </a:cxn>
                <a:cxn ang="0">
                  <a:pos x="2003" y="221"/>
                </a:cxn>
                <a:cxn ang="0">
                  <a:pos x="1459" y="186"/>
                </a:cxn>
                <a:cxn ang="0">
                  <a:pos x="1543" y="168"/>
                </a:cxn>
                <a:cxn ang="0">
                  <a:pos x="2039" y="0"/>
                </a:cxn>
                <a:cxn ang="0">
                  <a:pos x="1961" y="24"/>
                </a:cxn>
                <a:cxn ang="0">
                  <a:pos x="1836" y="66"/>
                </a:cxn>
                <a:cxn ang="0">
                  <a:pos x="1602" y="138"/>
                </a:cxn>
                <a:cxn ang="0">
                  <a:pos x="1339" y="198"/>
                </a:cxn>
                <a:cxn ang="0">
                  <a:pos x="1268" y="251"/>
                </a:cxn>
                <a:cxn ang="0">
                  <a:pos x="765" y="413"/>
                </a:cxn>
                <a:cxn ang="0">
                  <a:pos x="335" y="503"/>
                </a:cxn>
                <a:cxn ang="0">
                  <a:pos x="0" y="617"/>
                </a:cxn>
                <a:cxn ang="0">
                  <a:pos x="299" y="539"/>
                </a:cxn>
                <a:cxn ang="0">
                  <a:pos x="735" y="449"/>
                </a:cxn>
                <a:cxn ang="0">
                  <a:pos x="1178" y="311"/>
                </a:cxn>
                <a:cxn ang="0">
                  <a:pos x="981" y="491"/>
                </a:cxn>
                <a:cxn ang="0">
                  <a:pos x="867" y="743"/>
                </a:cxn>
                <a:cxn ang="0">
                  <a:pos x="861" y="743"/>
                </a:cxn>
                <a:cxn ang="0">
                  <a:pos x="933" y="743"/>
                </a:cxn>
                <a:cxn ang="0">
                  <a:pos x="1022" y="497"/>
                </a:cxn>
                <a:cxn ang="0">
                  <a:pos x="1297" y="281"/>
                </a:cxn>
                <a:cxn ang="0">
                  <a:pos x="1531" y="449"/>
                </a:cxn>
                <a:cxn ang="0">
                  <a:pos x="1770" y="677"/>
                </a:cxn>
                <a:cxn ang="0">
                  <a:pos x="1854" y="743"/>
                </a:cxn>
                <a:cxn ang="0">
                  <a:pos x="1919" y="743"/>
                </a:cxn>
                <a:cxn ang="0">
                  <a:pos x="1692" y="527"/>
                </a:cxn>
                <a:cxn ang="0">
                  <a:pos x="1387" y="239"/>
                </a:cxn>
                <a:cxn ang="0">
                  <a:pos x="1387" y="239"/>
                </a:cxn>
              </a:cxnLst>
              <a:rect l="0" t="0" r="r" b="b"/>
              <a:pathLst>
                <a:path w="3169" h="743">
                  <a:moveTo>
                    <a:pt x="1387" y="239"/>
                  </a:moveTo>
                  <a:lnTo>
                    <a:pt x="1734" y="233"/>
                  </a:lnTo>
                  <a:lnTo>
                    <a:pt x="2087" y="251"/>
                  </a:lnTo>
                  <a:lnTo>
                    <a:pt x="2505" y="233"/>
                  </a:lnTo>
                  <a:lnTo>
                    <a:pt x="3169" y="204"/>
                  </a:lnTo>
                  <a:lnTo>
                    <a:pt x="3115" y="186"/>
                  </a:lnTo>
                  <a:lnTo>
                    <a:pt x="2422" y="221"/>
                  </a:lnTo>
                  <a:lnTo>
                    <a:pt x="2003" y="221"/>
                  </a:lnTo>
                  <a:lnTo>
                    <a:pt x="1459" y="186"/>
                  </a:lnTo>
                  <a:lnTo>
                    <a:pt x="1543" y="168"/>
                  </a:lnTo>
                  <a:lnTo>
                    <a:pt x="2039" y="0"/>
                  </a:lnTo>
                  <a:lnTo>
                    <a:pt x="1961" y="24"/>
                  </a:lnTo>
                  <a:lnTo>
                    <a:pt x="1836" y="66"/>
                  </a:lnTo>
                  <a:lnTo>
                    <a:pt x="1602" y="138"/>
                  </a:lnTo>
                  <a:lnTo>
                    <a:pt x="1339" y="198"/>
                  </a:lnTo>
                  <a:lnTo>
                    <a:pt x="1268" y="251"/>
                  </a:lnTo>
                  <a:lnTo>
                    <a:pt x="765" y="413"/>
                  </a:lnTo>
                  <a:lnTo>
                    <a:pt x="335" y="503"/>
                  </a:lnTo>
                  <a:lnTo>
                    <a:pt x="0" y="617"/>
                  </a:lnTo>
                  <a:lnTo>
                    <a:pt x="299" y="539"/>
                  </a:lnTo>
                  <a:lnTo>
                    <a:pt x="735" y="449"/>
                  </a:lnTo>
                  <a:lnTo>
                    <a:pt x="1178" y="311"/>
                  </a:lnTo>
                  <a:lnTo>
                    <a:pt x="981" y="491"/>
                  </a:lnTo>
                  <a:lnTo>
                    <a:pt x="867" y="743"/>
                  </a:lnTo>
                  <a:lnTo>
                    <a:pt x="861" y="743"/>
                  </a:lnTo>
                  <a:lnTo>
                    <a:pt x="933" y="743"/>
                  </a:lnTo>
                  <a:lnTo>
                    <a:pt x="1022" y="497"/>
                  </a:lnTo>
                  <a:lnTo>
                    <a:pt x="1297" y="281"/>
                  </a:lnTo>
                  <a:lnTo>
                    <a:pt x="1531" y="449"/>
                  </a:lnTo>
                  <a:lnTo>
                    <a:pt x="1770" y="677"/>
                  </a:lnTo>
                  <a:lnTo>
                    <a:pt x="1854" y="743"/>
                  </a:lnTo>
                  <a:lnTo>
                    <a:pt x="1919" y="743"/>
                  </a:lnTo>
                  <a:lnTo>
                    <a:pt x="1692" y="527"/>
                  </a:lnTo>
                  <a:lnTo>
                    <a:pt x="1387" y="239"/>
                  </a:lnTo>
                  <a:lnTo>
                    <a:pt x="1387" y="239"/>
                  </a:lnTo>
                  <a:close/>
                </a:path>
              </a:pathLst>
            </a:custGeom>
            <a:gradFill rotWithShape="0">
              <a:gsLst>
                <a:gs pos="0">
                  <a:schemeClr val="accent2"/>
                </a:gs>
                <a:gs pos="100000">
                  <a:schemeClr val="bg1"/>
                </a:gs>
              </a:gsLst>
              <a:lin ang="2700000" scaled="1"/>
            </a:gradFill>
            <a:ln w="9525">
              <a:noFill/>
              <a:round/>
              <a:headEnd/>
              <a:tailEnd/>
            </a:ln>
          </p:spPr>
          <p:txBody>
            <a:bodyPr/>
            <a:lstStyle/>
            <a:p>
              <a:endParaRPr lang="en-AU"/>
            </a:p>
          </p:txBody>
        </p:sp>
        <p:sp>
          <p:nvSpPr>
            <p:cNvPr id="274444" name="Rectangle 12"/>
            <p:cNvSpPr>
              <a:spLocks noChangeArrowheads="1"/>
            </p:cNvSpPr>
            <p:nvPr/>
          </p:nvSpPr>
          <p:spPr bwMode="hidden">
            <a:xfrm>
              <a:off x="192" y="127"/>
              <a:ext cx="1" cy="1"/>
            </a:xfrm>
            <a:prstGeom prst="rect">
              <a:avLst/>
            </a:prstGeom>
            <a:solidFill>
              <a:srgbClr val="9A1E8D"/>
            </a:solidFill>
            <a:ln w="9525">
              <a:noFill/>
              <a:miter lim="800000"/>
              <a:headEnd/>
              <a:tailEnd/>
            </a:ln>
          </p:spPr>
          <p:txBody>
            <a:bodyPr/>
            <a:lstStyle/>
            <a:p>
              <a:endParaRPr lang="en-AU"/>
            </a:p>
          </p:txBody>
        </p:sp>
        <p:sp>
          <p:nvSpPr>
            <p:cNvPr id="274445" name="Rectangle 13"/>
            <p:cNvSpPr>
              <a:spLocks noChangeArrowheads="1"/>
            </p:cNvSpPr>
            <p:nvPr/>
          </p:nvSpPr>
          <p:spPr bwMode="hidden">
            <a:xfrm>
              <a:off x="204" y="131"/>
              <a:ext cx="1" cy="1"/>
            </a:xfrm>
            <a:prstGeom prst="rect">
              <a:avLst/>
            </a:prstGeom>
            <a:solidFill>
              <a:srgbClr val="9A1E8D"/>
            </a:solidFill>
            <a:ln w="9525">
              <a:noFill/>
              <a:miter lim="800000"/>
              <a:headEnd/>
              <a:tailEnd/>
            </a:ln>
          </p:spPr>
          <p:txBody>
            <a:bodyPr/>
            <a:lstStyle/>
            <a:p>
              <a:endParaRPr lang="en-AU"/>
            </a:p>
          </p:txBody>
        </p:sp>
        <p:sp>
          <p:nvSpPr>
            <p:cNvPr id="274446" name="Freeform 14"/>
            <p:cNvSpPr>
              <a:spLocks/>
            </p:cNvSpPr>
            <p:nvPr/>
          </p:nvSpPr>
          <p:spPr bwMode="hidden">
            <a:xfrm>
              <a:off x="0" y="4032"/>
              <a:ext cx="5760" cy="288"/>
            </a:xfrm>
            <a:custGeom>
              <a:avLst/>
              <a:gdLst/>
              <a:ahLst/>
              <a:cxnLst>
                <a:cxn ang="0">
                  <a:pos x="5740" y="288"/>
                </a:cxn>
                <a:cxn ang="0">
                  <a:pos x="0" y="288"/>
                </a:cxn>
                <a:cxn ang="0">
                  <a:pos x="0" y="0"/>
                </a:cxn>
                <a:cxn ang="0">
                  <a:pos x="5740" y="0"/>
                </a:cxn>
                <a:cxn ang="0">
                  <a:pos x="5740" y="288"/>
                </a:cxn>
                <a:cxn ang="0">
                  <a:pos x="5740" y="288"/>
                </a:cxn>
              </a:cxnLst>
              <a:rect l="0" t="0" r="r" b="b"/>
              <a:pathLst>
                <a:path w="5740" h="288">
                  <a:moveTo>
                    <a:pt x="5740" y="288"/>
                  </a:moveTo>
                  <a:lnTo>
                    <a:pt x="0" y="288"/>
                  </a:lnTo>
                  <a:lnTo>
                    <a:pt x="0" y="0"/>
                  </a:lnTo>
                  <a:lnTo>
                    <a:pt x="5740" y="0"/>
                  </a:lnTo>
                  <a:lnTo>
                    <a:pt x="5740" y="288"/>
                  </a:lnTo>
                  <a:lnTo>
                    <a:pt x="5740" y="288"/>
                  </a:lnTo>
                  <a:close/>
                </a:path>
              </a:pathLst>
            </a:custGeom>
            <a:gradFill rotWithShape="0">
              <a:gsLst>
                <a:gs pos="0">
                  <a:schemeClr val="bg1"/>
                </a:gs>
                <a:gs pos="100000">
                  <a:schemeClr val="bg1">
                    <a:gamma/>
                    <a:shade val="46275"/>
                    <a:invGamma/>
                  </a:schemeClr>
                </a:gs>
              </a:gsLst>
              <a:lin ang="5400000" scaled="1"/>
            </a:gradFill>
            <a:ln w="9525">
              <a:noFill/>
              <a:round/>
              <a:headEnd/>
              <a:tailEnd/>
            </a:ln>
          </p:spPr>
          <p:txBody>
            <a:bodyPr/>
            <a:lstStyle/>
            <a:p>
              <a:endParaRPr lang="en-AU"/>
            </a:p>
          </p:txBody>
        </p:sp>
        <p:sp>
          <p:nvSpPr>
            <p:cNvPr id="274447" name="Freeform 15"/>
            <p:cNvSpPr>
              <a:spLocks/>
            </p:cNvSpPr>
            <p:nvPr/>
          </p:nvSpPr>
          <p:spPr bwMode="hidden">
            <a:xfrm>
              <a:off x="0" y="4032"/>
              <a:ext cx="5760" cy="336"/>
            </a:xfrm>
            <a:custGeom>
              <a:avLst/>
              <a:gdLst/>
              <a:ahLst/>
              <a:cxnLst>
                <a:cxn ang="0">
                  <a:pos x="5740" y="288"/>
                </a:cxn>
                <a:cxn ang="0">
                  <a:pos x="0" y="288"/>
                </a:cxn>
                <a:cxn ang="0">
                  <a:pos x="0" y="0"/>
                </a:cxn>
                <a:cxn ang="0">
                  <a:pos x="5740" y="0"/>
                </a:cxn>
                <a:cxn ang="0">
                  <a:pos x="5740" y="288"/>
                </a:cxn>
                <a:cxn ang="0">
                  <a:pos x="5740" y="288"/>
                </a:cxn>
              </a:cxnLst>
              <a:rect l="0" t="0" r="r" b="b"/>
              <a:pathLst>
                <a:path w="5740" h="288">
                  <a:moveTo>
                    <a:pt x="5740" y="288"/>
                  </a:moveTo>
                  <a:lnTo>
                    <a:pt x="0" y="288"/>
                  </a:lnTo>
                  <a:lnTo>
                    <a:pt x="0" y="0"/>
                  </a:lnTo>
                  <a:lnTo>
                    <a:pt x="5740" y="0"/>
                  </a:lnTo>
                  <a:lnTo>
                    <a:pt x="5740" y="288"/>
                  </a:lnTo>
                  <a:lnTo>
                    <a:pt x="5740" y="288"/>
                  </a:lnTo>
                  <a:close/>
                </a:path>
              </a:pathLst>
            </a:custGeom>
            <a:gradFill rotWithShape="0">
              <a:gsLst>
                <a:gs pos="0">
                  <a:schemeClr val="bg1"/>
                </a:gs>
                <a:gs pos="100000">
                  <a:schemeClr val="bg1">
                    <a:gamma/>
                    <a:shade val="46275"/>
                    <a:invGamma/>
                  </a:schemeClr>
                </a:gs>
              </a:gsLst>
              <a:lin ang="5400000" scaled="1"/>
            </a:gradFill>
            <a:ln w="9525">
              <a:noFill/>
              <a:round/>
              <a:headEnd/>
              <a:tailEnd/>
            </a:ln>
          </p:spPr>
          <p:txBody>
            <a:bodyPr/>
            <a:lstStyle/>
            <a:p>
              <a:endParaRPr lang="en-AU"/>
            </a:p>
          </p:txBody>
        </p:sp>
        <p:sp>
          <p:nvSpPr>
            <p:cNvPr id="274448" name="Freeform 16"/>
            <p:cNvSpPr>
              <a:spLocks/>
            </p:cNvSpPr>
            <p:nvPr/>
          </p:nvSpPr>
          <p:spPr bwMode="hidden">
            <a:xfrm>
              <a:off x="0" y="0"/>
              <a:ext cx="5760" cy="288"/>
            </a:xfrm>
            <a:custGeom>
              <a:avLst/>
              <a:gdLst/>
              <a:ahLst/>
              <a:cxnLst>
                <a:cxn ang="0">
                  <a:pos x="5740" y="288"/>
                </a:cxn>
                <a:cxn ang="0">
                  <a:pos x="0" y="288"/>
                </a:cxn>
                <a:cxn ang="0">
                  <a:pos x="0" y="0"/>
                </a:cxn>
                <a:cxn ang="0">
                  <a:pos x="5740" y="0"/>
                </a:cxn>
                <a:cxn ang="0">
                  <a:pos x="5740" y="288"/>
                </a:cxn>
                <a:cxn ang="0">
                  <a:pos x="5740" y="288"/>
                </a:cxn>
              </a:cxnLst>
              <a:rect l="0" t="0" r="r" b="b"/>
              <a:pathLst>
                <a:path w="5740" h="288">
                  <a:moveTo>
                    <a:pt x="5740" y="288"/>
                  </a:moveTo>
                  <a:lnTo>
                    <a:pt x="0" y="288"/>
                  </a:lnTo>
                  <a:lnTo>
                    <a:pt x="0" y="0"/>
                  </a:lnTo>
                  <a:lnTo>
                    <a:pt x="5740" y="0"/>
                  </a:lnTo>
                  <a:lnTo>
                    <a:pt x="5740" y="288"/>
                  </a:lnTo>
                  <a:lnTo>
                    <a:pt x="5740" y="288"/>
                  </a:lnTo>
                  <a:close/>
                </a:path>
              </a:pathLst>
            </a:custGeom>
            <a:gradFill rotWithShape="0">
              <a:gsLst>
                <a:gs pos="0">
                  <a:schemeClr val="bg2">
                    <a:gamma/>
                    <a:shade val="56078"/>
                    <a:invGamma/>
                  </a:schemeClr>
                </a:gs>
                <a:gs pos="100000">
                  <a:schemeClr val="bg2"/>
                </a:gs>
              </a:gsLst>
              <a:lin ang="5400000" scaled="1"/>
            </a:gradFill>
            <a:ln w="9525">
              <a:noFill/>
              <a:round/>
              <a:headEnd/>
              <a:tailEnd/>
            </a:ln>
          </p:spPr>
          <p:txBody>
            <a:bodyPr/>
            <a:lstStyle/>
            <a:p>
              <a:endParaRPr lang="en-AU"/>
            </a:p>
          </p:txBody>
        </p:sp>
        <p:sp>
          <p:nvSpPr>
            <p:cNvPr id="274449" name="Freeform 17"/>
            <p:cNvSpPr>
              <a:spLocks/>
            </p:cNvSpPr>
            <p:nvPr/>
          </p:nvSpPr>
          <p:spPr bwMode="hidden">
            <a:xfrm>
              <a:off x="509" y="229"/>
              <a:ext cx="3188" cy="2024"/>
            </a:xfrm>
            <a:custGeom>
              <a:avLst/>
              <a:gdLst/>
              <a:ahLst/>
              <a:cxnLst>
                <a:cxn ang="0">
                  <a:pos x="871" y="1423"/>
                </a:cxn>
                <a:cxn ang="0">
                  <a:pos x="907" y="1393"/>
                </a:cxn>
                <a:cxn ang="0">
                  <a:pos x="991" y="1320"/>
                </a:cxn>
                <a:cxn ang="0">
                  <a:pos x="1033" y="1297"/>
                </a:cxn>
                <a:cxn ang="0">
                  <a:pos x="1086" y="1249"/>
                </a:cxn>
                <a:cxn ang="0">
                  <a:pos x="1123" y="1219"/>
                </a:cxn>
                <a:cxn ang="0">
                  <a:pos x="1057" y="1153"/>
                </a:cxn>
                <a:cxn ang="0">
                  <a:pos x="877" y="1021"/>
                </a:cxn>
                <a:cxn ang="0">
                  <a:pos x="655" y="907"/>
                </a:cxn>
                <a:cxn ang="0">
                  <a:pos x="655" y="846"/>
                </a:cxn>
                <a:cxn ang="0">
                  <a:pos x="643" y="708"/>
                </a:cxn>
                <a:cxn ang="0">
                  <a:pos x="552" y="642"/>
                </a:cxn>
                <a:cxn ang="0">
                  <a:pos x="510" y="570"/>
                </a:cxn>
                <a:cxn ang="0">
                  <a:pos x="637" y="564"/>
                </a:cxn>
                <a:cxn ang="0">
                  <a:pos x="763" y="570"/>
                </a:cxn>
                <a:cxn ang="0">
                  <a:pos x="1091" y="850"/>
                </a:cxn>
                <a:cxn ang="0">
                  <a:pos x="1009" y="566"/>
                </a:cxn>
                <a:cxn ang="0">
                  <a:pos x="1054" y="265"/>
                </a:cxn>
                <a:cxn ang="0">
                  <a:pos x="1249" y="0"/>
                </a:cxn>
                <a:cxn ang="0">
                  <a:pos x="1466" y="292"/>
                </a:cxn>
                <a:cxn ang="0">
                  <a:pos x="1475" y="548"/>
                </a:cxn>
                <a:cxn ang="0">
                  <a:pos x="1567" y="630"/>
                </a:cxn>
                <a:cxn ang="0">
                  <a:pos x="1795" y="365"/>
                </a:cxn>
                <a:cxn ang="0">
                  <a:pos x="2245" y="150"/>
                </a:cxn>
                <a:cxn ang="0">
                  <a:pos x="2618" y="180"/>
                </a:cxn>
                <a:cxn ang="0">
                  <a:pos x="3050" y="150"/>
                </a:cxn>
                <a:cxn ang="0">
                  <a:pos x="3140" y="210"/>
                </a:cxn>
                <a:cxn ang="0">
                  <a:pos x="2990" y="210"/>
                </a:cxn>
                <a:cxn ang="0">
                  <a:pos x="2834" y="377"/>
                </a:cxn>
                <a:cxn ang="0">
                  <a:pos x="2702" y="648"/>
                </a:cxn>
                <a:cxn ang="0">
                  <a:pos x="2582" y="828"/>
                </a:cxn>
                <a:cxn ang="0">
                  <a:pos x="2234" y="1009"/>
                </a:cxn>
                <a:cxn ang="0">
                  <a:pos x="1963" y="1075"/>
                </a:cxn>
                <a:cxn ang="0">
                  <a:pos x="2257" y="1111"/>
                </a:cxn>
                <a:cxn ang="0">
                  <a:pos x="2600" y="1207"/>
                </a:cxn>
                <a:cxn ang="0">
                  <a:pos x="2894" y="1441"/>
                </a:cxn>
                <a:cxn ang="0">
                  <a:pos x="3122" y="1555"/>
                </a:cxn>
                <a:cxn ang="0">
                  <a:pos x="3032" y="1585"/>
                </a:cxn>
                <a:cxn ang="0">
                  <a:pos x="3008" y="1591"/>
                </a:cxn>
                <a:cxn ang="0">
                  <a:pos x="2960" y="1597"/>
                </a:cxn>
                <a:cxn ang="0">
                  <a:pos x="2882" y="1609"/>
                </a:cxn>
                <a:cxn ang="0">
                  <a:pos x="2846" y="1609"/>
                </a:cxn>
                <a:cxn ang="0">
                  <a:pos x="2774" y="1615"/>
                </a:cxn>
                <a:cxn ang="0">
                  <a:pos x="2726" y="1621"/>
                </a:cxn>
                <a:cxn ang="0">
                  <a:pos x="2708" y="1621"/>
                </a:cxn>
                <a:cxn ang="0">
                  <a:pos x="2594" y="1657"/>
                </a:cxn>
                <a:cxn ang="0">
                  <a:pos x="2533" y="1663"/>
                </a:cxn>
                <a:cxn ang="0">
                  <a:pos x="2444" y="1675"/>
                </a:cxn>
                <a:cxn ang="0">
                  <a:pos x="2378" y="1687"/>
                </a:cxn>
                <a:cxn ang="0">
                  <a:pos x="2360" y="1705"/>
                </a:cxn>
                <a:cxn ang="0">
                  <a:pos x="2305" y="1687"/>
                </a:cxn>
                <a:cxn ang="0">
                  <a:pos x="2263" y="1663"/>
                </a:cxn>
                <a:cxn ang="0">
                  <a:pos x="2017" y="1585"/>
                </a:cxn>
                <a:cxn ang="0">
                  <a:pos x="1711" y="1453"/>
                </a:cxn>
                <a:cxn ang="0">
                  <a:pos x="1880" y="1844"/>
                </a:cxn>
                <a:cxn ang="0">
                  <a:pos x="1771" y="1922"/>
                </a:cxn>
                <a:cxn ang="0">
                  <a:pos x="1531" y="1753"/>
                </a:cxn>
                <a:cxn ang="0">
                  <a:pos x="1411" y="1477"/>
                </a:cxn>
                <a:cxn ang="0">
                  <a:pos x="1219" y="1291"/>
                </a:cxn>
                <a:cxn ang="0">
                  <a:pos x="127" y="2006"/>
                </a:cxn>
                <a:cxn ang="0">
                  <a:pos x="865" y="1429"/>
                </a:cxn>
              </a:cxnLst>
              <a:rect l="0" t="0" r="r" b="b"/>
              <a:pathLst>
                <a:path w="3188" h="2024">
                  <a:moveTo>
                    <a:pt x="865" y="1429"/>
                  </a:moveTo>
                  <a:lnTo>
                    <a:pt x="871" y="1423"/>
                  </a:lnTo>
                  <a:lnTo>
                    <a:pt x="889" y="1411"/>
                  </a:lnTo>
                  <a:lnTo>
                    <a:pt x="907" y="1393"/>
                  </a:lnTo>
                  <a:lnTo>
                    <a:pt x="937" y="1369"/>
                  </a:lnTo>
                  <a:lnTo>
                    <a:pt x="991" y="1320"/>
                  </a:lnTo>
                  <a:lnTo>
                    <a:pt x="1015" y="1309"/>
                  </a:lnTo>
                  <a:lnTo>
                    <a:pt x="1033" y="1297"/>
                  </a:lnTo>
                  <a:lnTo>
                    <a:pt x="1057" y="1279"/>
                  </a:lnTo>
                  <a:lnTo>
                    <a:pt x="1086" y="1249"/>
                  </a:lnTo>
                  <a:lnTo>
                    <a:pt x="1111" y="1225"/>
                  </a:lnTo>
                  <a:lnTo>
                    <a:pt x="1123" y="1219"/>
                  </a:lnTo>
                  <a:lnTo>
                    <a:pt x="1123" y="1213"/>
                  </a:lnTo>
                  <a:lnTo>
                    <a:pt x="1057" y="1153"/>
                  </a:lnTo>
                  <a:lnTo>
                    <a:pt x="979" y="1051"/>
                  </a:lnTo>
                  <a:lnTo>
                    <a:pt x="877" y="1021"/>
                  </a:lnTo>
                  <a:lnTo>
                    <a:pt x="685" y="931"/>
                  </a:lnTo>
                  <a:lnTo>
                    <a:pt x="655" y="907"/>
                  </a:lnTo>
                  <a:lnTo>
                    <a:pt x="721" y="876"/>
                  </a:lnTo>
                  <a:lnTo>
                    <a:pt x="655" y="846"/>
                  </a:lnTo>
                  <a:lnTo>
                    <a:pt x="612" y="774"/>
                  </a:lnTo>
                  <a:lnTo>
                    <a:pt x="643" y="708"/>
                  </a:lnTo>
                  <a:lnTo>
                    <a:pt x="600" y="660"/>
                  </a:lnTo>
                  <a:lnTo>
                    <a:pt x="552" y="642"/>
                  </a:lnTo>
                  <a:lnTo>
                    <a:pt x="528" y="594"/>
                  </a:lnTo>
                  <a:lnTo>
                    <a:pt x="510" y="570"/>
                  </a:lnTo>
                  <a:lnTo>
                    <a:pt x="552" y="552"/>
                  </a:lnTo>
                  <a:lnTo>
                    <a:pt x="637" y="564"/>
                  </a:lnTo>
                  <a:lnTo>
                    <a:pt x="721" y="576"/>
                  </a:lnTo>
                  <a:lnTo>
                    <a:pt x="763" y="570"/>
                  </a:lnTo>
                  <a:lnTo>
                    <a:pt x="931" y="696"/>
                  </a:lnTo>
                  <a:lnTo>
                    <a:pt x="1091" y="850"/>
                  </a:lnTo>
                  <a:lnTo>
                    <a:pt x="1073" y="685"/>
                  </a:lnTo>
                  <a:lnTo>
                    <a:pt x="1009" y="566"/>
                  </a:lnTo>
                  <a:lnTo>
                    <a:pt x="945" y="393"/>
                  </a:lnTo>
                  <a:lnTo>
                    <a:pt x="1054" y="265"/>
                  </a:lnTo>
                  <a:lnTo>
                    <a:pt x="1137" y="45"/>
                  </a:lnTo>
                  <a:lnTo>
                    <a:pt x="1249" y="0"/>
                  </a:lnTo>
                  <a:lnTo>
                    <a:pt x="1338" y="137"/>
                  </a:lnTo>
                  <a:lnTo>
                    <a:pt x="1466" y="292"/>
                  </a:lnTo>
                  <a:lnTo>
                    <a:pt x="1502" y="411"/>
                  </a:lnTo>
                  <a:lnTo>
                    <a:pt x="1475" y="548"/>
                  </a:lnTo>
                  <a:lnTo>
                    <a:pt x="1347" y="768"/>
                  </a:lnTo>
                  <a:lnTo>
                    <a:pt x="1567" y="630"/>
                  </a:lnTo>
                  <a:lnTo>
                    <a:pt x="1687" y="462"/>
                  </a:lnTo>
                  <a:lnTo>
                    <a:pt x="1795" y="365"/>
                  </a:lnTo>
                  <a:lnTo>
                    <a:pt x="1940" y="239"/>
                  </a:lnTo>
                  <a:lnTo>
                    <a:pt x="2245" y="150"/>
                  </a:lnTo>
                  <a:lnTo>
                    <a:pt x="2498" y="138"/>
                  </a:lnTo>
                  <a:lnTo>
                    <a:pt x="2618" y="180"/>
                  </a:lnTo>
                  <a:lnTo>
                    <a:pt x="2815" y="138"/>
                  </a:lnTo>
                  <a:lnTo>
                    <a:pt x="3050" y="150"/>
                  </a:lnTo>
                  <a:lnTo>
                    <a:pt x="3176" y="168"/>
                  </a:lnTo>
                  <a:lnTo>
                    <a:pt x="3140" y="210"/>
                  </a:lnTo>
                  <a:lnTo>
                    <a:pt x="3116" y="192"/>
                  </a:lnTo>
                  <a:lnTo>
                    <a:pt x="2990" y="210"/>
                  </a:lnTo>
                  <a:lnTo>
                    <a:pt x="2906" y="263"/>
                  </a:lnTo>
                  <a:lnTo>
                    <a:pt x="2834" y="377"/>
                  </a:lnTo>
                  <a:lnTo>
                    <a:pt x="2768" y="534"/>
                  </a:lnTo>
                  <a:lnTo>
                    <a:pt x="2702" y="648"/>
                  </a:lnTo>
                  <a:lnTo>
                    <a:pt x="2738" y="726"/>
                  </a:lnTo>
                  <a:lnTo>
                    <a:pt x="2582" y="828"/>
                  </a:lnTo>
                  <a:lnTo>
                    <a:pt x="2444" y="913"/>
                  </a:lnTo>
                  <a:lnTo>
                    <a:pt x="2234" y="1009"/>
                  </a:lnTo>
                  <a:lnTo>
                    <a:pt x="2096" y="1063"/>
                  </a:lnTo>
                  <a:lnTo>
                    <a:pt x="1963" y="1075"/>
                  </a:lnTo>
                  <a:lnTo>
                    <a:pt x="2035" y="1117"/>
                  </a:lnTo>
                  <a:lnTo>
                    <a:pt x="2257" y="1111"/>
                  </a:lnTo>
                  <a:lnTo>
                    <a:pt x="2545" y="1135"/>
                  </a:lnTo>
                  <a:lnTo>
                    <a:pt x="2600" y="1207"/>
                  </a:lnTo>
                  <a:lnTo>
                    <a:pt x="2726" y="1303"/>
                  </a:lnTo>
                  <a:lnTo>
                    <a:pt x="2894" y="1441"/>
                  </a:lnTo>
                  <a:lnTo>
                    <a:pt x="2984" y="1471"/>
                  </a:lnTo>
                  <a:lnTo>
                    <a:pt x="3122" y="1555"/>
                  </a:lnTo>
                  <a:lnTo>
                    <a:pt x="3188" y="1543"/>
                  </a:lnTo>
                  <a:lnTo>
                    <a:pt x="3032" y="1585"/>
                  </a:lnTo>
                  <a:lnTo>
                    <a:pt x="3026" y="1585"/>
                  </a:lnTo>
                  <a:lnTo>
                    <a:pt x="3008" y="1591"/>
                  </a:lnTo>
                  <a:lnTo>
                    <a:pt x="2984" y="1591"/>
                  </a:lnTo>
                  <a:lnTo>
                    <a:pt x="2960" y="1597"/>
                  </a:lnTo>
                  <a:lnTo>
                    <a:pt x="2906" y="1603"/>
                  </a:lnTo>
                  <a:lnTo>
                    <a:pt x="2882" y="1609"/>
                  </a:lnTo>
                  <a:lnTo>
                    <a:pt x="2864" y="1609"/>
                  </a:lnTo>
                  <a:lnTo>
                    <a:pt x="2846" y="1609"/>
                  </a:lnTo>
                  <a:lnTo>
                    <a:pt x="2828" y="1609"/>
                  </a:lnTo>
                  <a:lnTo>
                    <a:pt x="2774" y="1615"/>
                  </a:lnTo>
                  <a:lnTo>
                    <a:pt x="2750" y="1615"/>
                  </a:lnTo>
                  <a:lnTo>
                    <a:pt x="2726" y="1621"/>
                  </a:lnTo>
                  <a:lnTo>
                    <a:pt x="2714" y="1621"/>
                  </a:lnTo>
                  <a:lnTo>
                    <a:pt x="2708" y="1621"/>
                  </a:lnTo>
                  <a:lnTo>
                    <a:pt x="2606" y="1657"/>
                  </a:lnTo>
                  <a:lnTo>
                    <a:pt x="2594" y="1657"/>
                  </a:lnTo>
                  <a:lnTo>
                    <a:pt x="2569" y="1657"/>
                  </a:lnTo>
                  <a:lnTo>
                    <a:pt x="2533" y="1663"/>
                  </a:lnTo>
                  <a:lnTo>
                    <a:pt x="2486" y="1669"/>
                  </a:lnTo>
                  <a:lnTo>
                    <a:pt x="2444" y="1675"/>
                  </a:lnTo>
                  <a:lnTo>
                    <a:pt x="2408" y="1681"/>
                  </a:lnTo>
                  <a:lnTo>
                    <a:pt x="2378" y="1687"/>
                  </a:lnTo>
                  <a:lnTo>
                    <a:pt x="2366" y="1699"/>
                  </a:lnTo>
                  <a:lnTo>
                    <a:pt x="2360" y="1705"/>
                  </a:lnTo>
                  <a:lnTo>
                    <a:pt x="2342" y="1705"/>
                  </a:lnTo>
                  <a:lnTo>
                    <a:pt x="2305" y="1687"/>
                  </a:lnTo>
                  <a:lnTo>
                    <a:pt x="2275" y="1669"/>
                  </a:lnTo>
                  <a:lnTo>
                    <a:pt x="2263" y="1663"/>
                  </a:lnTo>
                  <a:lnTo>
                    <a:pt x="2257" y="1657"/>
                  </a:lnTo>
                  <a:lnTo>
                    <a:pt x="2017" y="1585"/>
                  </a:lnTo>
                  <a:lnTo>
                    <a:pt x="1844" y="1489"/>
                  </a:lnTo>
                  <a:lnTo>
                    <a:pt x="1711" y="1453"/>
                  </a:lnTo>
                  <a:lnTo>
                    <a:pt x="1856" y="1693"/>
                  </a:lnTo>
                  <a:lnTo>
                    <a:pt x="1880" y="1844"/>
                  </a:lnTo>
                  <a:lnTo>
                    <a:pt x="1856" y="1994"/>
                  </a:lnTo>
                  <a:lnTo>
                    <a:pt x="1771" y="1922"/>
                  </a:lnTo>
                  <a:lnTo>
                    <a:pt x="1616" y="1795"/>
                  </a:lnTo>
                  <a:lnTo>
                    <a:pt x="1531" y="1753"/>
                  </a:lnTo>
                  <a:lnTo>
                    <a:pt x="1483" y="1633"/>
                  </a:lnTo>
                  <a:lnTo>
                    <a:pt x="1411" y="1477"/>
                  </a:lnTo>
                  <a:lnTo>
                    <a:pt x="1358" y="1381"/>
                  </a:lnTo>
                  <a:lnTo>
                    <a:pt x="1219" y="1291"/>
                  </a:lnTo>
                  <a:lnTo>
                    <a:pt x="1147" y="1279"/>
                  </a:lnTo>
                  <a:lnTo>
                    <a:pt x="127" y="2006"/>
                  </a:lnTo>
                  <a:lnTo>
                    <a:pt x="0" y="2024"/>
                  </a:lnTo>
                  <a:lnTo>
                    <a:pt x="865" y="1429"/>
                  </a:lnTo>
                  <a:lnTo>
                    <a:pt x="865" y="1429"/>
                  </a:lnTo>
                  <a:close/>
                </a:path>
              </a:pathLst>
            </a:custGeom>
            <a:gradFill rotWithShape="0">
              <a:gsLst>
                <a:gs pos="0">
                  <a:schemeClr val="bg2"/>
                </a:gs>
                <a:gs pos="100000">
                  <a:schemeClr val="bg1"/>
                </a:gs>
              </a:gsLst>
              <a:lin ang="2700000" scaled="1"/>
            </a:gradFill>
            <a:ln w="9525">
              <a:noFill/>
              <a:round/>
              <a:headEnd/>
              <a:tailEnd/>
            </a:ln>
          </p:spPr>
          <p:txBody>
            <a:bodyPr/>
            <a:lstStyle/>
            <a:p>
              <a:endParaRPr lang="en-AU"/>
            </a:p>
          </p:txBody>
        </p:sp>
        <p:sp>
          <p:nvSpPr>
            <p:cNvPr id="274450" name="Freeform 18"/>
            <p:cNvSpPr>
              <a:spLocks/>
            </p:cNvSpPr>
            <p:nvPr/>
          </p:nvSpPr>
          <p:spPr bwMode="hidden">
            <a:xfrm>
              <a:off x="1344" y="293"/>
              <a:ext cx="2144" cy="1787"/>
            </a:xfrm>
            <a:custGeom>
              <a:avLst/>
              <a:gdLst/>
              <a:ahLst/>
              <a:cxnLst>
                <a:cxn ang="0">
                  <a:pos x="318" y="1078"/>
                </a:cxn>
                <a:cxn ang="0">
                  <a:pos x="217" y="928"/>
                </a:cxn>
                <a:cxn ang="0">
                  <a:pos x="102" y="808"/>
                </a:cxn>
                <a:cxn ang="0">
                  <a:pos x="36" y="742"/>
                </a:cxn>
                <a:cxn ang="0">
                  <a:pos x="0" y="700"/>
                </a:cxn>
                <a:cxn ang="0">
                  <a:pos x="270" y="958"/>
                </a:cxn>
                <a:cxn ang="0">
                  <a:pos x="294" y="1006"/>
                </a:cxn>
                <a:cxn ang="0">
                  <a:pos x="367" y="670"/>
                </a:cxn>
                <a:cxn ang="0">
                  <a:pos x="379" y="411"/>
                </a:cxn>
                <a:cxn ang="0">
                  <a:pos x="347" y="118"/>
                </a:cxn>
                <a:cxn ang="0">
                  <a:pos x="393" y="0"/>
                </a:cxn>
                <a:cxn ang="0">
                  <a:pos x="397" y="357"/>
                </a:cxn>
                <a:cxn ang="0">
                  <a:pos x="421" y="609"/>
                </a:cxn>
                <a:cxn ang="0">
                  <a:pos x="385" y="826"/>
                </a:cxn>
                <a:cxn ang="0">
                  <a:pos x="385" y="1036"/>
                </a:cxn>
                <a:cxn ang="0">
                  <a:pos x="877" y="784"/>
                </a:cxn>
                <a:cxn ang="0">
                  <a:pos x="1309" y="555"/>
                </a:cxn>
                <a:cxn ang="0">
                  <a:pos x="1802" y="249"/>
                </a:cxn>
                <a:cxn ang="0">
                  <a:pos x="2096" y="69"/>
                </a:cxn>
                <a:cxn ang="0">
                  <a:pos x="1814" y="279"/>
                </a:cxn>
                <a:cxn ang="0">
                  <a:pos x="1453" y="501"/>
                </a:cxn>
                <a:cxn ang="0">
                  <a:pos x="1123" y="700"/>
                </a:cxn>
                <a:cxn ang="0">
                  <a:pos x="739" y="898"/>
                </a:cxn>
                <a:cxn ang="0">
                  <a:pos x="463" y="1084"/>
                </a:cxn>
                <a:cxn ang="0">
                  <a:pos x="817" y="1193"/>
                </a:cxn>
                <a:cxn ang="0">
                  <a:pos x="1285" y="1187"/>
                </a:cxn>
                <a:cxn ang="0">
                  <a:pos x="1916" y="1396"/>
                </a:cxn>
                <a:cxn ang="0">
                  <a:pos x="2144" y="1420"/>
                </a:cxn>
                <a:cxn ang="0">
                  <a:pos x="1814" y="1408"/>
                </a:cxn>
                <a:cxn ang="0">
                  <a:pos x="1435" y="1288"/>
                </a:cxn>
                <a:cxn ang="0">
                  <a:pos x="1219" y="1229"/>
                </a:cxn>
                <a:cxn ang="0">
                  <a:pos x="799" y="1223"/>
                </a:cxn>
                <a:cxn ang="0">
                  <a:pos x="505" y="1145"/>
                </a:cxn>
                <a:cxn ang="0">
                  <a:pos x="733" y="1378"/>
                </a:cxn>
                <a:cxn ang="0">
                  <a:pos x="877" y="1619"/>
                </a:cxn>
                <a:cxn ang="0">
                  <a:pos x="1009" y="1787"/>
                </a:cxn>
                <a:cxn ang="0">
                  <a:pos x="817" y="1607"/>
                </a:cxn>
                <a:cxn ang="0">
                  <a:pos x="673" y="1372"/>
                </a:cxn>
                <a:cxn ang="0">
                  <a:pos x="415" y="1109"/>
                </a:cxn>
                <a:cxn ang="0">
                  <a:pos x="318" y="1078"/>
                </a:cxn>
                <a:cxn ang="0">
                  <a:pos x="318" y="1078"/>
                </a:cxn>
              </a:cxnLst>
              <a:rect l="0" t="0" r="r" b="b"/>
              <a:pathLst>
                <a:path w="2144" h="1787">
                  <a:moveTo>
                    <a:pt x="318" y="1078"/>
                  </a:moveTo>
                  <a:lnTo>
                    <a:pt x="217" y="928"/>
                  </a:lnTo>
                  <a:lnTo>
                    <a:pt x="102" y="808"/>
                  </a:lnTo>
                  <a:lnTo>
                    <a:pt x="36" y="742"/>
                  </a:lnTo>
                  <a:lnTo>
                    <a:pt x="0" y="700"/>
                  </a:lnTo>
                  <a:lnTo>
                    <a:pt x="270" y="958"/>
                  </a:lnTo>
                  <a:lnTo>
                    <a:pt x="294" y="1006"/>
                  </a:lnTo>
                  <a:lnTo>
                    <a:pt x="367" y="670"/>
                  </a:lnTo>
                  <a:lnTo>
                    <a:pt x="379" y="411"/>
                  </a:lnTo>
                  <a:lnTo>
                    <a:pt x="347" y="118"/>
                  </a:lnTo>
                  <a:lnTo>
                    <a:pt x="393" y="0"/>
                  </a:lnTo>
                  <a:lnTo>
                    <a:pt x="397" y="357"/>
                  </a:lnTo>
                  <a:lnTo>
                    <a:pt x="421" y="609"/>
                  </a:lnTo>
                  <a:lnTo>
                    <a:pt x="385" y="826"/>
                  </a:lnTo>
                  <a:lnTo>
                    <a:pt x="385" y="1036"/>
                  </a:lnTo>
                  <a:lnTo>
                    <a:pt x="877" y="784"/>
                  </a:lnTo>
                  <a:lnTo>
                    <a:pt x="1309" y="555"/>
                  </a:lnTo>
                  <a:lnTo>
                    <a:pt x="1802" y="249"/>
                  </a:lnTo>
                  <a:lnTo>
                    <a:pt x="2096" y="69"/>
                  </a:lnTo>
                  <a:lnTo>
                    <a:pt x="1814" y="279"/>
                  </a:lnTo>
                  <a:lnTo>
                    <a:pt x="1453" y="501"/>
                  </a:lnTo>
                  <a:lnTo>
                    <a:pt x="1123" y="700"/>
                  </a:lnTo>
                  <a:lnTo>
                    <a:pt x="739" y="898"/>
                  </a:lnTo>
                  <a:lnTo>
                    <a:pt x="463" y="1084"/>
                  </a:lnTo>
                  <a:lnTo>
                    <a:pt x="817" y="1193"/>
                  </a:lnTo>
                  <a:lnTo>
                    <a:pt x="1285" y="1187"/>
                  </a:lnTo>
                  <a:lnTo>
                    <a:pt x="1916" y="1396"/>
                  </a:lnTo>
                  <a:lnTo>
                    <a:pt x="2144" y="1420"/>
                  </a:lnTo>
                  <a:lnTo>
                    <a:pt x="1814" y="1408"/>
                  </a:lnTo>
                  <a:lnTo>
                    <a:pt x="1435" y="1288"/>
                  </a:lnTo>
                  <a:lnTo>
                    <a:pt x="1219" y="1229"/>
                  </a:lnTo>
                  <a:lnTo>
                    <a:pt x="799" y="1223"/>
                  </a:lnTo>
                  <a:lnTo>
                    <a:pt x="505" y="1145"/>
                  </a:lnTo>
                  <a:lnTo>
                    <a:pt x="733" y="1378"/>
                  </a:lnTo>
                  <a:lnTo>
                    <a:pt x="877" y="1619"/>
                  </a:lnTo>
                  <a:lnTo>
                    <a:pt x="1009" y="1787"/>
                  </a:lnTo>
                  <a:lnTo>
                    <a:pt x="817" y="1607"/>
                  </a:lnTo>
                  <a:lnTo>
                    <a:pt x="673" y="1372"/>
                  </a:lnTo>
                  <a:lnTo>
                    <a:pt x="415" y="1109"/>
                  </a:lnTo>
                  <a:lnTo>
                    <a:pt x="318" y="1078"/>
                  </a:lnTo>
                  <a:lnTo>
                    <a:pt x="318" y="1078"/>
                  </a:lnTo>
                  <a:close/>
                </a:path>
              </a:pathLst>
            </a:custGeom>
            <a:gradFill rotWithShape="0">
              <a:gsLst>
                <a:gs pos="0">
                  <a:schemeClr val="accent2"/>
                </a:gs>
                <a:gs pos="100000">
                  <a:schemeClr val="bg1"/>
                </a:gs>
              </a:gsLst>
              <a:lin ang="5400000" scaled="1"/>
            </a:gradFill>
            <a:ln w="9525">
              <a:noFill/>
              <a:round/>
              <a:headEnd/>
              <a:tailEnd/>
            </a:ln>
          </p:spPr>
          <p:txBody>
            <a:bodyPr/>
            <a:lstStyle/>
            <a:p>
              <a:endParaRPr lang="en-AU"/>
            </a:p>
          </p:txBody>
        </p:sp>
        <p:sp>
          <p:nvSpPr>
            <p:cNvPr id="274451" name="Freeform 19"/>
            <p:cNvSpPr>
              <a:spLocks/>
            </p:cNvSpPr>
            <p:nvPr/>
          </p:nvSpPr>
          <p:spPr bwMode="hidden">
            <a:xfrm>
              <a:off x="2932" y="1728"/>
              <a:ext cx="2828" cy="2366"/>
            </a:xfrm>
            <a:custGeom>
              <a:avLst/>
              <a:gdLst/>
              <a:ahLst/>
              <a:cxnLst>
                <a:cxn ang="0">
                  <a:pos x="1814" y="606"/>
                </a:cxn>
                <a:cxn ang="0">
                  <a:pos x="1615" y="252"/>
                </a:cxn>
                <a:cxn ang="0">
                  <a:pos x="1345" y="132"/>
                </a:cxn>
                <a:cxn ang="0">
                  <a:pos x="1381" y="492"/>
                </a:cxn>
                <a:cxn ang="0">
                  <a:pos x="955" y="221"/>
                </a:cxn>
                <a:cxn ang="0">
                  <a:pos x="877" y="161"/>
                </a:cxn>
                <a:cxn ang="0">
                  <a:pos x="841" y="167"/>
                </a:cxn>
                <a:cxn ang="0">
                  <a:pos x="720" y="161"/>
                </a:cxn>
                <a:cxn ang="0">
                  <a:pos x="613" y="144"/>
                </a:cxn>
                <a:cxn ang="0">
                  <a:pos x="492" y="161"/>
                </a:cxn>
                <a:cxn ang="0">
                  <a:pos x="432" y="150"/>
                </a:cxn>
                <a:cxn ang="0">
                  <a:pos x="342" y="138"/>
                </a:cxn>
                <a:cxn ang="0">
                  <a:pos x="246" y="126"/>
                </a:cxn>
                <a:cxn ang="0">
                  <a:pos x="174" y="114"/>
                </a:cxn>
                <a:cxn ang="0">
                  <a:pos x="216" y="240"/>
                </a:cxn>
                <a:cxn ang="0">
                  <a:pos x="607" y="588"/>
                </a:cxn>
                <a:cxn ang="0">
                  <a:pos x="1177" y="817"/>
                </a:cxn>
                <a:cxn ang="0">
                  <a:pos x="972" y="871"/>
                </a:cxn>
                <a:cxn ang="0">
                  <a:pos x="492" y="1111"/>
                </a:cxn>
                <a:cxn ang="0">
                  <a:pos x="276" y="1441"/>
                </a:cxn>
                <a:cxn ang="0">
                  <a:pos x="42" y="1441"/>
                </a:cxn>
                <a:cxn ang="0">
                  <a:pos x="367" y="1585"/>
                </a:cxn>
                <a:cxn ang="0">
                  <a:pos x="949" y="1712"/>
                </a:cxn>
                <a:cxn ang="0">
                  <a:pos x="1519" y="1537"/>
                </a:cxn>
                <a:cxn ang="0">
                  <a:pos x="1735" y="1513"/>
                </a:cxn>
                <a:cxn ang="0">
                  <a:pos x="1723" y="1802"/>
                </a:cxn>
                <a:cxn ang="0">
                  <a:pos x="2042" y="2229"/>
                </a:cxn>
                <a:cxn ang="0">
                  <a:pos x="2191" y="2133"/>
                </a:cxn>
                <a:cxn ang="0">
                  <a:pos x="2270" y="1970"/>
                </a:cxn>
                <a:cxn ang="0">
                  <a:pos x="2233" y="1573"/>
                </a:cxn>
                <a:cxn ang="0">
                  <a:pos x="2294" y="1483"/>
                </a:cxn>
                <a:cxn ang="0">
                  <a:pos x="2588" y="1688"/>
                </a:cxn>
                <a:cxn ang="0">
                  <a:pos x="2695" y="1682"/>
                </a:cxn>
                <a:cxn ang="0">
                  <a:pos x="2588" y="1543"/>
                </a:cxn>
                <a:cxn ang="0">
                  <a:pos x="2510" y="1357"/>
                </a:cxn>
                <a:cxn ang="0">
                  <a:pos x="2354" y="1184"/>
                </a:cxn>
                <a:cxn ang="0">
                  <a:pos x="2102" y="931"/>
                </a:cxn>
                <a:cxn ang="0">
                  <a:pos x="2137" y="907"/>
                </a:cxn>
                <a:cxn ang="0">
                  <a:pos x="2215" y="871"/>
                </a:cxn>
                <a:cxn ang="0">
                  <a:pos x="2324" y="817"/>
                </a:cxn>
                <a:cxn ang="0">
                  <a:pos x="2372" y="787"/>
                </a:cxn>
                <a:cxn ang="0">
                  <a:pos x="2078" y="865"/>
                </a:cxn>
              </a:cxnLst>
              <a:rect l="0" t="0" r="r" b="b"/>
              <a:pathLst>
                <a:path w="2828" h="2366">
                  <a:moveTo>
                    <a:pt x="2006" y="835"/>
                  </a:moveTo>
                  <a:lnTo>
                    <a:pt x="1873" y="715"/>
                  </a:lnTo>
                  <a:lnTo>
                    <a:pt x="1814" y="606"/>
                  </a:lnTo>
                  <a:lnTo>
                    <a:pt x="1747" y="438"/>
                  </a:lnTo>
                  <a:lnTo>
                    <a:pt x="1699" y="312"/>
                  </a:lnTo>
                  <a:lnTo>
                    <a:pt x="1615" y="252"/>
                  </a:lnTo>
                  <a:lnTo>
                    <a:pt x="1453" y="84"/>
                  </a:lnTo>
                  <a:lnTo>
                    <a:pt x="1375" y="0"/>
                  </a:lnTo>
                  <a:lnTo>
                    <a:pt x="1345" y="132"/>
                  </a:lnTo>
                  <a:lnTo>
                    <a:pt x="1369" y="294"/>
                  </a:lnTo>
                  <a:lnTo>
                    <a:pt x="1513" y="558"/>
                  </a:lnTo>
                  <a:lnTo>
                    <a:pt x="1381" y="492"/>
                  </a:lnTo>
                  <a:lnTo>
                    <a:pt x="1201" y="360"/>
                  </a:lnTo>
                  <a:lnTo>
                    <a:pt x="961" y="227"/>
                  </a:lnTo>
                  <a:lnTo>
                    <a:pt x="955" y="221"/>
                  </a:lnTo>
                  <a:lnTo>
                    <a:pt x="949" y="215"/>
                  </a:lnTo>
                  <a:lnTo>
                    <a:pt x="913" y="185"/>
                  </a:lnTo>
                  <a:lnTo>
                    <a:pt x="877" y="161"/>
                  </a:lnTo>
                  <a:lnTo>
                    <a:pt x="859" y="156"/>
                  </a:lnTo>
                  <a:lnTo>
                    <a:pt x="853" y="161"/>
                  </a:lnTo>
                  <a:lnTo>
                    <a:pt x="841" y="167"/>
                  </a:lnTo>
                  <a:lnTo>
                    <a:pt x="810" y="173"/>
                  </a:lnTo>
                  <a:lnTo>
                    <a:pt x="768" y="167"/>
                  </a:lnTo>
                  <a:lnTo>
                    <a:pt x="720" y="161"/>
                  </a:lnTo>
                  <a:lnTo>
                    <a:pt x="678" y="156"/>
                  </a:lnTo>
                  <a:lnTo>
                    <a:pt x="637" y="150"/>
                  </a:lnTo>
                  <a:lnTo>
                    <a:pt x="613" y="144"/>
                  </a:lnTo>
                  <a:lnTo>
                    <a:pt x="601" y="144"/>
                  </a:lnTo>
                  <a:lnTo>
                    <a:pt x="498" y="161"/>
                  </a:lnTo>
                  <a:lnTo>
                    <a:pt x="492" y="161"/>
                  </a:lnTo>
                  <a:lnTo>
                    <a:pt x="480" y="156"/>
                  </a:lnTo>
                  <a:lnTo>
                    <a:pt x="456" y="156"/>
                  </a:lnTo>
                  <a:lnTo>
                    <a:pt x="432" y="150"/>
                  </a:lnTo>
                  <a:lnTo>
                    <a:pt x="379" y="144"/>
                  </a:lnTo>
                  <a:lnTo>
                    <a:pt x="361" y="138"/>
                  </a:lnTo>
                  <a:lnTo>
                    <a:pt x="342" y="138"/>
                  </a:lnTo>
                  <a:lnTo>
                    <a:pt x="324" y="138"/>
                  </a:lnTo>
                  <a:lnTo>
                    <a:pt x="300" y="132"/>
                  </a:lnTo>
                  <a:lnTo>
                    <a:pt x="246" y="126"/>
                  </a:lnTo>
                  <a:lnTo>
                    <a:pt x="216" y="120"/>
                  </a:lnTo>
                  <a:lnTo>
                    <a:pt x="192" y="120"/>
                  </a:lnTo>
                  <a:lnTo>
                    <a:pt x="174" y="114"/>
                  </a:lnTo>
                  <a:lnTo>
                    <a:pt x="168" y="114"/>
                  </a:lnTo>
                  <a:lnTo>
                    <a:pt x="6" y="120"/>
                  </a:lnTo>
                  <a:lnTo>
                    <a:pt x="216" y="240"/>
                  </a:lnTo>
                  <a:lnTo>
                    <a:pt x="306" y="294"/>
                  </a:lnTo>
                  <a:lnTo>
                    <a:pt x="480" y="462"/>
                  </a:lnTo>
                  <a:lnTo>
                    <a:pt x="607" y="588"/>
                  </a:lnTo>
                  <a:lnTo>
                    <a:pt x="655" y="672"/>
                  </a:lnTo>
                  <a:lnTo>
                    <a:pt x="949" y="769"/>
                  </a:lnTo>
                  <a:lnTo>
                    <a:pt x="1177" y="817"/>
                  </a:lnTo>
                  <a:lnTo>
                    <a:pt x="1249" y="871"/>
                  </a:lnTo>
                  <a:lnTo>
                    <a:pt x="1117" y="853"/>
                  </a:lnTo>
                  <a:lnTo>
                    <a:pt x="972" y="871"/>
                  </a:lnTo>
                  <a:lnTo>
                    <a:pt x="756" y="919"/>
                  </a:lnTo>
                  <a:lnTo>
                    <a:pt x="619" y="961"/>
                  </a:lnTo>
                  <a:lnTo>
                    <a:pt x="492" y="1111"/>
                  </a:lnTo>
                  <a:lnTo>
                    <a:pt x="420" y="1214"/>
                  </a:lnTo>
                  <a:lnTo>
                    <a:pt x="348" y="1345"/>
                  </a:lnTo>
                  <a:lnTo>
                    <a:pt x="276" y="1441"/>
                  </a:lnTo>
                  <a:lnTo>
                    <a:pt x="192" y="1471"/>
                  </a:lnTo>
                  <a:lnTo>
                    <a:pt x="66" y="1465"/>
                  </a:lnTo>
                  <a:lnTo>
                    <a:pt x="42" y="1441"/>
                  </a:lnTo>
                  <a:lnTo>
                    <a:pt x="0" y="1471"/>
                  </a:lnTo>
                  <a:lnTo>
                    <a:pt x="126" y="1519"/>
                  </a:lnTo>
                  <a:lnTo>
                    <a:pt x="367" y="1585"/>
                  </a:lnTo>
                  <a:lnTo>
                    <a:pt x="570" y="1591"/>
                  </a:lnTo>
                  <a:lnTo>
                    <a:pt x="690" y="1664"/>
                  </a:lnTo>
                  <a:lnTo>
                    <a:pt x="949" y="1712"/>
                  </a:lnTo>
                  <a:lnTo>
                    <a:pt x="1260" y="1694"/>
                  </a:lnTo>
                  <a:lnTo>
                    <a:pt x="1411" y="1603"/>
                  </a:lnTo>
                  <a:lnTo>
                    <a:pt x="1519" y="1537"/>
                  </a:lnTo>
                  <a:lnTo>
                    <a:pt x="1645" y="1399"/>
                  </a:lnTo>
                  <a:lnTo>
                    <a:pt x="1699" y="1387"/>
                  </a:lnTo>
                  <a:lnTo>
                    <a:pt x="1735" y="1513"/>
                  </a:lnTo>
                  <a:lnTo>
                    <a:pt x="1729" y="1567"/>
                  </a:lnTo>
                  <a:lnTo>
                    <a:pt x="1723" y="1670"/>
                  </a:lnTo>
                  <a:lnTo>
                    <a:pt x="1723" y="1802"/>
                  </a:lnTo>
                  <a:lnTo>
                    <a:pt x="1831" y="1964"/>
                  </a:lnTo>
                  <a:lnTo>
                    <a:pt x="1957" y="2090"/>
                  </a:lnTo>
                  <a:lnTo>
                    <a:pt x="2042" y="2229"/>
                  </a:lnTo>
                  <a:lnTo>
                    <a:pt x="2155" y="2366"/>
                  </a:lnTo>
                  <a:lnTo>
                    <a:pt x="2161" y="2295"/>
                  </a:lnTo>
                  <a:lnTo>
                    <a:pt x="2191" y="2133"/>
                  </a:lnTo>
                  <a:lnTo>
                    <a:pt x="2215" y="2048"/>
                  </a:lnTo>
                  <a:lnTo>
                    <a:pt x="2258" y="2042"/>
                  </a:lnTo>
                  <a:lnTo>
                    <a:pt x="2270" y="1970"/>
                  </a:lnTo>
                  <a:lnTo>
                    <a:pt x="2342" y="1868"/>
                  </a:lnTo>
                  <a:lnTo>
                    <a:pt x="2324" y="1748"/>
                  </a:lnTo>
                  <a:lnTo>
                    <a:pt x="2233" y="1573"/>
                  </a:lnTo>
                  <a:lnTo>
                    <a:pt x="2209" y="1453"/>
                  </a:lnTo>
                  <a:lnTo>
                    <a:pt x="2209" y="1345"/>
                  </a:lnTo>
                  <a:lnTo>
                    <a:pt x="2294" y="1483"/>
                  </a:lnTo>
                  <a:lnTo>
                    <a:pt x="2461" y="1651"/>
                  </a:lnTo>
                  <a:lnTo>
                    <a:pt x="2504" y="1651"/>
                  </a:lnTo>
                  <a:lnTo>
                    <a:pt x="2588" y="1688"/>
                  </a:lnTo>
                  <a:lnTo>
                    <a:pt x="2678" y="1718"/>
                  </a:lnTo>
                  <a:lnTo>
                    <a:pt x="2720" y="1712"/>
                  </a:lnTo>
                  <a:lnTo>
                    <a:pt x="2695" y="1682"/>
                  </a:lnTo>
                  <a:lnTo>
                    <a:pt x="2678" y="1627"/>
                  </a:lnTo>
                  <a:lnTo>
                    <a:pt x="2630" y="1597"/>
                  </a:lnTo>
                  <a:lnTo>
                    <a:pt x="2588" y="1543"/>
                  </a:lnTo>
                  <a:lnTo>
                    <a:pt x="2618" y="1483"/>
                  </a:lnTo>
                  <a:lnTo>
                    <a:pt x="2576" y="1399"/>
                  </a:lnTo>
                  <a:lnTo>
                    <a:pt x="2510" y="1357"/>
                  </a:lnTo>
                  <a:lnTo>
                    <a:pt x="2576" y="1351"/>
                  </a:lnTo>
                  <a:lnTo>
                    <a:pt x="2552" y="1315"/>
                  </a:lnTo>
                  <a:lnTo>
                    <a:pt x="2354" y="1184"/>
                  </a:lnTo>
                  <a:lnTo>
                    <a:pt x="2252" y="1123"/>
                  </a:lnTo>
                  <a:lnTo>
                    <a:pt x="2173" y="1009"/>
                  </a:lnTo>
                  <a:lnTo>
                    <a:pt x="2102" y="931"/>
                  </a:lnTo>
                  <a:lnTo>
                    <a:pt x="2108" y="931"/>
                  </a:lnTo>
                  <a:lnTo>
                    <a:pt x="2114" y="925"/>
                  </a:lnTo>
                  <a:lnTo>
                    <a:pt x="2137" y="907"/>
                  </a:lnTo>
                  <a:lnTo>
                    <a:pt x="2167" y="883"/>
                  </a:lnTo>
                  <a:lnTo>
                    <a:pt x="2197" y="877"/>
                  </a:lnTo>
                  <a:lnTo>
                    <a:pt x="2215" y="871"/>
                  </a:lnTo>
                  <a:lnTo>
                    <a:pt x="2240" y="859"/>
                  </a:lnTo>
                  <a:lnTo>
                    <a:pt x="2300" y="829"/>
                  </a:lnTo>
                  <a:lnTo>
                    <a:pt x="2324" y="817"/>
                  </a:lnTo>
                  <a:lnTo>
                    <a:pt x="2348" y="799"/>
                  </a:lnTo>
                  <a:lnTo>
                    <a:pt x="2366" y="793"/>
                  </a:lnTo>
                  <a:lnTo>
                    <a:pt x="2372" y="787"/>
                  </a:lnTo>
                  <a:lnTo>
                    <a:pt x="2828" y="588"/>
                  </a:lnTo>
                  <a:lnTo>
                    <a:pt x="2828" y="528"/>
                  </a:lnTo>
                  <a:lnTo>
                    <a:pt x="2078" y="865"/>
                  </a:lnTo>
                  <a:lnTo>
                    <a:pt x="2006" y="835"/>
                  </a:lnTo>
                  <a:lnTo>
                    <a:pt x="2006" y="835"/>
                  </a:lnTo>
                  <a:close/>
                </a:path>
              </a:pathLst>
            </a:custGeom>
            <a:gradFill rotWithShape="0">
              <a:gsLst>
                <a:gs pos="0">
                  <a:schemeClr val="bg2"/>
                </a:gs>
                <a:gs pos="50000">
                  <a:schemeClr val="bg1"/>
                </a:gs>
                <a:gs pos="100000">
                  <a:schemeClr val="bg2"/>
                </a:gs>
              </a:gsLst>
              <a:lin ang="2700000" scaled="1"/>
            </a:gradFill>
            <a:ln w="9525">
              <a:noFill/>
              <a:round/>
              <a:headEnd/>
              <a:tailEnd/>
            </a:ln>
          </p:spPr>
          <p:txBody>
            <a:bodyPr/>
            <a:lstStyle/>
            <a:p>
              <a:endParaRPr lang="en-AU"/>
            </a:p>
          </p:txBody>
        </p:sp>
        <p:sp>
          <p:nvSpPr>
            <p:cNvPr id="274452" name="Freeform 20"/>
            <p:cNvSpPr>
              <a:spLocks/>
            </p:cNvSpPr>
            <p:nvPr/>
          </p:nvSpPr>
          <p:spPr bwMode="hidden">
            <a:xfrm>
              <a:off x="3160" y="1860"/>
              <a:ext cx="2162" cy="1934"/>
            </a:xfrm>
            <a:custGeom>
              <a:avLst/>
              <a:gdLst/>
              <a:ahLst/>
              <a:cxnLst>
                <a:cxn ang="0">
                  <a:pos x="1842" y="851"/>
                </a:cxn>
                <a:cxn ang="0">
                  <a:pos x="1937" y="1019"/>
                </a:cxn>
                <a:cxn ang="0">
                  <a:pos x="2051" y="1168"/>
                </a:cxn>
                <a:cxn ang="0">
                  <a:pos x="2117" y="1246"/>
                </a:cxn>
                <a:cxn ang="0">
                  <a:pos x="2153" y="1294"/>
                </a:cxn>
                <a:cxn ang="0">
                  <a:pos x="1889" y="977"/>
                </a:cxn>
                <a:cxn ang="0">
                  <a:pos x="1860" y="929"/>
                </a:cxn>
                <a:cxn ang="0">
                  <a:pos x="1782" y="1240"/>
                </a:cxn>
                <a:cxn ang="0">
                  <a:pos x="1770" y="1486"/>
                </a:cxn>
                <a:cxn ang="0">
                  <a:pos x="1818" y="1906"/>
                </a:cxn>
                <a:cxn ang="0">
                  <a:pos x="1788" y="1930"/>
                </a:cxn>
                <a:cxn ang="0">
                  <a:pos x="1746" y="1534"/>
                </a:cxn>
                <a:cxn ang="0">
                  <a:pos x="1728" y="1288"/>
                </a:cxn>
                <a:cxn ang="0">
                  <a:pos x="1764" y="1085"/>
                </a:cxn>
                <a:cxn ang="0">
                  <a:pos x="1770" y="875"/>
                </a:cxn>
                <a:cxn ang="0">
                  <a:pos x="1268" y="1007"/>
                </a:cxn>
                <a:cxn ang="0">
                  <a:pos x="825" y="1132"/>
                </a:cxn>
                <a:cxn ang="0">
                  <a:pos x="323" y="1312"/>
                </a:cxn>
                <a:cxn ang="0">
                  <a:pos x="18" y="1420"/>
                </a:cxn>
                <a:cxn ang="0">
                  <a:pos x="311" y="1282"/>
                </a:cxn>
                <a:cxn ang="0">
                  <a:pos x="682" y="1144"/>
                </a:cxn>
                <a:cxn ang="0">
                  <a:pos x="1022" y="1037"/>
                </a:cxn>
                <a:cxn ang="0">
                  <a:pos x="1411" y="929"/>
                </a:cxn>
                <a:cxn ang="0">
                  <a:pos x="1692" y="815"/>
                </a:cxn>
                <a:cxn ang="0">
                  <a:pos x="1333" y="623"/>
                </a:cxn>
                <a:cxn ang="0">
                  <a:pos x="861" y="515"/>
                </a:cxn>
                <a:cxn ang="0">
                  <a:pos x="227" y="161"/>
                </a:cxn>
                <a:cxn ang="0">
                  <a:pos x="0" y="83"/>
                </a:cxn>
                <a:cxn ang="0">
                  <a:pos x="329" y="179"/>
                </a:cxn>
                <a:cxn ang="0">
                  <a:pos x="712" y="383"/>
                </a:cxn>
                <a:cxn ang="0">
                  <a:pos x="933" y="491"/>
                </a:cxn>
                <a:cxn ang="0">
                  <a:pos x="1351" y="593"/>
                </a:cxn>
                <a:cxn ang="0">
                  <a:pos x="1650" y="743"/>
                </a:cxn>
                <a:cxn ang="0">
                  <a:pos x="1423" y="461"/>
                </a:cxn>
                <a:cxn ang="0">
                  <a:pos x="1286" y="191"/>
                </a:cxn>
                <a:cxn ang="0">
                  <a:pos x="1154" y="0"/>
                </a:cxn>
                <a:cxn ang="0">
                  <a:pos x="1339" y="215"/>
                </a:cxn>
                <a:cxn ang="0">
                  <a:pos x="1489" y="485"/>
                </a:cxn>
                <a:cxn ang="0">
                  <a:pos x="1746" y="803"/>
                </a:cxn>
                <a:cxn ang="0">
                  <a:pos x="1842" y="851"/>
                </a:cxn>
                <a:cxn ang="0">
                  <a:pos x="1842" y="851"/>
                </a:cxn>
              </a:cxnLst>
              <a:rect l="0" t="0" r="r" b="b"/>
              <a:pathLst>
                <a:path w="2153" h="1930">
                  <a:moveTo>
                    <a:pt x="1842" y="851"/>
                  </a:moveTo>
                  <a:lnTo>
                    <a:pt x="1937" y="1019"/>
                  </a:lnTo>
                  <a:lnTo>
                    <a:pt x="2051" y="1168"/>
                  </a:lnTo>
                  <a:lnTo>
                    <a:pt x="2117" y="1246"/>
                  </a:lnTo>
                  <a:lnTo>
                    <a:pt x="2153" y="1294"/>
                  </a:lnTo>
                  <a:lnTo>
                    <a:pt x="1889" y="977"/>
                  </a:lnTo>
                  <a:lnTo>
                    <a:pt x="1860" y="929"/>
                  </a:lnTo>
                  <a:lnTo>
                    <a:pt x="1782" y="1240"/>
                  </a:lnTo>
                  <a:lnTo>
                    <a:pt x="1770" y="1486"/>
                  </a:lnTo>
                  <a:lnTo>
                    <a:pt x="1818" y="1906"/>
                  </a:lnTo>
                  <a:lnTo>
                    <a:pt x="1788" y="1930"/>
                  </a:lnTo>
                  <a:lnTo>
                    <a:pt x="1746" y="1534"/>
                  </a:lnTo>
                  <a:lnTo>
                    <a:pt x="1728" y="1288"/>
                  </a:lnTo>
                  <a:lnTo>
                    <a:pt x="1764" y="1085"/>
                  </a:lnTo>
                  <a:lnTo>
                    <a:pt x="1770" y="875"/>
                  </a:lnTo>
                  <a:lnTo>
                    <a:pt x="1268" y="1007"/>
                  </a:lnTo>
                  <a:lnTo>
                    <a:pt x="825" y="1132"/>
                  </a:lnTo>
                  <a:lnTo>
                    <a:pt x="323" y="1312"/>
                  </a:lnTo>
                  <a:lnTo>
                    <a:pt x="18" y="1420"/>
                  </a:lnTo>
                  <a:lnTo>
                    <a:pt x="311" y="1282"/>
                  </a:lnTo>
                  <a:lnTo>
                    <a:pt x="682" y="1144"/>
                  </a:lnTo>
                  <a:lnTo>
                    <a:pt x="1022" y="1037"/>
                  </a:lnTo>
                  <a:lnTo>
                    <a:pt x="1411" y="929"/>
                  </a:lnTo>
                  <a:lnTo>
                    <a:pt x="1692" y="815"/>
                  </a:lnTo>
                  <a:lnTo>
                    <a:pt x="1333" y="623"/>
                  </a:lnTo>
                  <a:lnTo>
                    <a:pt x="861" y="515"/>
                  </a:lnTo>
                  <a:lnTo>
                    <a:pt x="227" y="161"/>
                  </a:lnTo>
                  <a:lnTo>
                    <a:pt x="0" y="83"/>
                  </a:lnTo>
                  <a:lnTo>
                    <a:pt x="329" y="179"/>
                  </a:lnTo>
                  <a:lnTo>
                    <a:pt x="712" y="383"/>
                  </a:lnTo>
                  <a:lnTo>
                    <a:pt x="933" y="491"/>
                  </a:lnTo>
                  <a:lnTo>
                    <a:pt x="1351" y="593"/>
                  </a:lnTo>
                  <a:lnTo>
                    <a:pt x="1650" y="743"/>
                  </a:lnTo>
                  <a:lnTo>
                    <a:pt x="1423" y="461"/>
                  </a:lnTo>
                  <a:lnTo>
                    <a:pt x="1286" y="191"/>
                  </a:lnTo>
                  <a:lnTo>
                    <a:pt x="1154" y="0"/>
                  </a:lnTo>
                  <a:lnTo>
                    <a:pt x="1339" y="215"/>
                  </a:lnTo>
                  <a:lnTo>
                    <a:pt x="1489" y="485"/>
                  </a:lnTo>
                  <a:lnTo>
                    <a:pt x="1746" y="803"/>
                  </a:lnTo>
                  <a:lnTo>
                    <a:pt x="1842" y="851"/>
                  </a:lnTo>
                  <a:lnTo>
                    <a:pt x="1842" y="851"/>
                  </a:lnTo>
                  <a:close/>
                </a:path>
              </a:pathLst>
            </a:custGeom>
            <a:gradFill rotWithShape="0">
              <a:gsLst>
                <a:gs pos="0">
                  <a:schemeClr val="accent2"/>
                </a:gs>
                <a:gs pos="100000">
                  <a:schemeClr val="bg1"/>
                </a:gs>
              </a:gsLst>
              <a:lin ang="5400000" scaled="1"/>
            </a:gradFill>
            <a:ln w="9525">
              <a:noFill/>
              <a:round/>
              <a:headEnd/>
              <a:tailEnd/>
            </a:ln>
          </p:spPr>
          <p:txBody>
            <a:bodyPr/>
            <a:lstStyle/>
            <a:p>
              <a:endParaRPr lang="en-AU"/>
            </a:p>
          </p:txBody>
        </p:sp>
      </p:grpSp>
      <p:sp>
        <p:nvSpPr>
          <p:cNvPr id="274453" name="Rectangle 21"/>
          <p:cNvSpPr>
            <a:spLocks noGrp="1" noChangeArrowheads="1"/>
          </p:cNvSpPr>
          <p:nvPr>
            <p:ph type="title"/>
          </p:nvPr>
        </p:nvSpPr>
        <p:spPr bwMode="auto">
          <a:xfrm>
            <a:off x="611188" y="260350"/>
            <a:ext cx="7993062"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dirty="0" smtClean="0"/>
              <a:t>Click to edit Master title style</a:t>
            </a:r>
          </a:p>
        </p:txBody>
      </p:sp>
      <p:sp>
        <p:nvSpPr>
          <p:cNvPr id="274454" name="Rectangle 22"/>
          <p:cNvSpPr>
            <a:spLocks noGrp="1" noChangeArrowheads="1"/>
          </p:cNvSpPr>
          <p:nvPr>
            <p:ph type="body" idx="1"/>
          </p:nvPr>
        </p:nvSpPr>
        <p:spPr bwMode="auto">
          <a:xfrm>
            <a:off x="457200" y="1600200"/>
            <a:ext cx="8229600" cy="4530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274455" name="Rectangle 23"/>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effectLst>
                  <a:outerShdw blurRad="38100" dist="38100" dir="2700000" algn="tl">
                    <a:srgbClr val="000000"/>
                  </a:outerShdw>
                </a:effectLst>
                <a:latin typeface="+mn-lt"/>
              </a:defRPr>
            </a:lvl1pPr>
          </a:lstStyle>
          <a:p>
            <a:endParaRPr lang="en-US"/>
          </a:p>
        </p:txBody>
      </p:sp>
      <p:sp>
        <p:nvSpPr>
          <p:cNvPr id="274456" name="Rectangle 24"/>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effectLst>
                  <a:outerShdw blurRad="38100" dist="38100" dir="2700000" algn="tl">
                    <a:srgbClr val="000000"/>
                  </a:outerShdw>
                </a:effectLst>
                <a:latin typeface="+mn-lt"/>
              </a:defRPr>
            </a:lvl1pPr>
          </a:lstStyle>
          <a:p>
            <a:endParaRPr lang="en-US"/>
          </a:p>
        </p:txBody>
      </p:sp>
      <p:sp>
        <p:nvSpPr>
          <p:cNvPr id="274457" name="Rectangle 25"/>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effectLst>
                  <a:outerShdw blurRad="38100" dist="38100" dir="2700000" algn="tl">
                    <a:srgbClr val="000000"/>
                  </a:outerShdw>
                </a:effectLst>
                <a:latin typeface="+mn-lt"/>
              </a:defRPr>
            </a:lvl1pPr>
          </a:lstStyle>
          <a:p>
            <a:fld id="{A89AAFBB-73E2-4548-8084-6A064AA349F0}" type="slidenum">
              <a:rPr lang="en-US"/>
              <a:pPr/>
              <a:t>‹#›</a:t>
            </a:fld>
            <a:endParaRPr lang="en-US"/>
          </a:p>
        </p:txBody>
      </p:sp>
    </p:spTree>
  </p:cSld>
  <p:clrMap bg1="dk2" tx1="lt1" bg2="dk1" tx2="lt2" accent1="accent1" accent2="accent2" accent3="accent3" accent4="accent4" accent5="accent5" accent6="accent6" hlink="hlink" folHlink="folHlink"/>
  <p:sldLayoutIdLst>
    <p:sldLayoutId id="2147483658" r:id="rId1"/>
    <p:sldLayoutId id="2147483669" r:id="rId2"/>
    <p:sldLayoutId id="2147483670" r:id="rId3"/>
    <p:sldLayoutId id="2147483671" r:id="rId4"/>
    <p:sldLayoutId id="2147483672" r:id="rId5"/>
    <p:sldLayoutId id="2147483673" r:id="rId6"/>
    <p:sldLayoutId id="2147483694" r:id="rId7"/>
    <p:sldLayoutId id="2147483693" r:id="rId8"/>
    <p:sldLayoutId id="2147483674" r:id="rId9"/>
    <p:sldLayoutId id="2147483675" r:id="rId10"/>
    <p:sldLayoutId id="2147483676" r:id="rId11"/>
    <p:sldLayoutId id="2147483677" r:id="rId12"/>
    <p:sldLayoutId id="2147483678" r:id="rId13"/>
  </p:sldLayoutIdLst>
  <p:timing>
    <p:tnLst>
      <p:par>
        <p:cTn id="1" dur="indefinite" restart="never" nodeType="tmRoot"/>
      </p:par>
    </p:tnLst>
  </p:timing>
  <p:hf hdr="0" ftr="0" dt="0"/>
  <p:txStyles>
    <p:titleStyle>
      <a:lvl1pPr algn="ctr" rtl="0" fontAlgn="base">
        <a:spcBef>
          <a:spcPct val="0"/>
        </a:spcBef>
        <a:spcAft>
          <a:spcPct val="0"/>
        </a:spcAft>
        <a:defRPr sz="4400" b="0">
          <a:solidFill>
            <a:schemeClr val="tx2"/>
          </a:solidFill>
          <a:effectLst/>
          <a:latin typeface="+mj-lt"/>
          <a:ea typeface="+mj-ea"/>
          <a:cs typeface="+mj-cs"/>
        </a:defRPr>
      </a:lvl1pPr>
      <a:lvl2pPr algn="ctr" rtl="0" fontAlgn="base">
        <a:spcBef>
          <a:spcPct val="0"/>
        </a:spcBef>
        <a:spcAft>
          <a:spcPct val="0"/>
        </a:spcAft>
        <a:defRPr sz="4400" b="1">
          <a:solidFill>
            <a:schemeClr val="tx2"/>
          </a:solidFill>
          <a:effectLst>
            <a:outerShdw blurRad="38100" dist="38100" dir="2700000" algn="tl">
              <a:srgbClr val="000000"/>
            </a:outerShdw>
          </a:effectLst>
          <a:latin typeface="Times New Roman" pitchFamily="18" charset="0"/>
        </a:defRPr>
      </a:lvl2pPr>
      <a:lvl3pPr algn="ctr" rtl="0" fontAlgn="base">
        <a:spcBef>
          <a:spcPct val="0"/>
        </a:spcBef>
        <a:spcAft>
          <a:spcPct val="0"/>
        </a:spcAft>
        <a:defRPr sz="4400" b="1">
          <a:solidFill>
            <a:schemeClr val="tx2"/>
          </a:solidFill>
          <a:effectLst>
            <a:outerShdw blurRad="38100" dist="38100" dir="2700000" algn="tl">
              <a:srgbClr val="000000"/>
            </a:outerShdw>
          </a:effectLst>
          <a:latin typeface="Times New Roman" pitchFamily="18" charset="0"/>
        </a:defRPr>
      </a:lvl3pPr>
      <a:lvl4pPr algn="ctr" rtl="0" fontAlgn="base">
        <a:spcBef>
          <a:spcPct val="0"/>
        </a:spcBef>
        <a:spcAft>
          <a:spcPct val="0"/>
        </a:spcAft>
        <a:defRPr sz="4400" b="1">
          <a:solidFill>
            <a:schemeClr val="tx2"/>
          </a:solidFill>
          <a:effectLst>
            <a:outerShdw blurRad="38100" dist="38100" dir="2700000" algn="tl">
              <a:srgbClr val="000000"/>
            </a:outerShdw>
          </a:effectLst>
          <a:latin typeface="Times New Roman" pitchFamily="18" charset="0"/>
        </a:defRPr>
      </a:lvl4pPr>
      <a:lvl5pPr algn="ctr" rtl="0" fontAlgn="base">
        <a:spcBef>
          <a:spcPct val="0"/>
        </a:spcBef>
        <a:spcAft>
          <a:spcPct val="0"/>
        </a:spcAft>
        <a:defRPr sz="4400" b="1">
          <a:solidFill>
            <a:schemeClr val="tx2"/>
          </a:solidFill>
          <a:effectLst>
            <a:outerShdw blurRad="38100" dist="38100" dir="2700000" algn="tl">
              <a:srgbClr val="000000"/>
            </a:outerShdw>
          </a:effectLst>
          <a:latin typeface="Times New Roman" pitchFamily="18" charset="0"/>
        </a:defRPr>
      </a:lvl5pPr>
      <a:lvl6pPr marL="457200" algn="ctr" rtl="0" fontAlgn="base">
        <a:spcBef>
          <a:spcPct val="0"/>
        </a:spcBef>
        <a:spcAft>
          <a:spcPct val="0"/>
        </a:spcAft>
        <a:defRPr sz="4400" b="1">
          <a:solidFill>
            <a:schemeClr val="tx2"/>
          </a:solidFill>
          <a:effectLst>
            <a:outerShdw blurRad="38100" dist="38100" dir="2700000" algn="tl">
              <a:srgbClr val="000000"/>
            </a:outerShdw>
          </a:effectLst>
          <a:latin typeface="Times New Roman" pitchFamily="18" charset="0"/>
        </a:defRPr>
      </a:lvl6pPr>
      <a:lvl7pPr marL="914400" algn="ctr" rtl="0" fontAlgn="base">
        <a:spcBef>
          <a:spcPct val="0"/>
        </a:spcBef>
        <a:spcAft>
          <a:spcPct val="0"/>
        </a:spcAft>
        <a:defRPr sz="4400" b="1">
          <a:solidFill>
            <a:schemeClr val="tx2"/>
          </a:solidFill>
          <a:effectLst>
            <a:outerShdw blurRad="38100" dist="38100" dir="2700000" algn="tl">
              <a:srgbClr val="000000"/>
            </a:outerShdw>
          </a:effectLst>
          <a:latin typeface="Times New Roman" pitchFamily="18" charset="0"/>
        </a:defRPr>
      </a:lvl7pPr>
      <a:lvl8pPr marL="1371600" algn="ctr" rtl="0" fontAlgn="base">
        <a:spcBef>
          <a:spcPct val="0"/>
        </a:spcBef>
        <a:spcAft>
          <a:spcPct val="0"/>
        </a:spcAft>
        <a:defRPr sz="4400" b="1">
          <a:solidFill>
            <a:schemeClr val="tx2"/>
          </a:solidFill>
          <a:effectLst>
            <a:outerShdw blurRad="38100" dist="38100" dir="2700000" algn="tl">
              <a:srgbClr val="000000"/>
            </a:outerShdw>
          </a:effectLst>
          <a:latin typeface="Times New Roman" pitchFamily="18" charset="0"/>
        </a:defRPr>
      </a:lvl8pPr>
      <a:lvl9pPr marL="1828800" algn="ctr" rtl="0" fontAlgn="base">
        <a:spcBef>
          <a:spcPct val="0"/>
        </a:spcBef>
        <a:spcAft>
          <a:spcPct val="0"/>
        </a:spcAft>
        <a:defRPr sz="4400" b="1">
          <a:solidFill>
            <a:schemeClr val="tx2"/>
          </a:solidFill>
          <a:effectLst>
            <a:outerShdw blurRad="38100" dist="38100" dir="2700000" algn="tl">
              <a:srgbClr val="000000"/>
            </a:outerShdw>
          </a:effectLst>
          <a:latin typeface="Times New Roman" pitchFamily="18" charset="0"/>
        </a:defRPr>
      </a:lvl9pPr>
    </p:titleStyle>
    <p:bodyStyle>
      <a:lvl1pPr marL="342900" indent="-342900" algn="l" rtl="0" fontAlgn="base">
        <a:spcBef>
          <a:spcPct val="20000"/>
        </a:spcBef>
        <a:spcAft>
          <a:spcPct val="0"/>
        </a:spcAft>
        <a:buClr>
          <a:schemeClr val="hlink"/>
        </a:buClr>
        <a:buSzPct val="60000"/>
        <a:buFont typeface="Wingdings" pitchFamily="2" charset="2"/>
        <a:buChar char="n"/>
        <a:defRPr sz="3200">
          <a:solidFill>
            <a:schemeClr val="tx1"/>
          </a:solidFill>
          <a:effectLst/>
          <a:latin typeface="+mn-lt"/>
          <a:ea typeface="+mn-ea"/>
          <a:cs typeface="+mn-cs"/>
        </a:defRPr>
      </a:lvl1pPr>
      <a:lvl2pPr marL="742950" indent="-285750" algn="l" rtl="0" fontAlgn="base">
        <a:spcBef>
          <a:spcPct val="20000"/>
        </a:spcBef>
        <a:spcAft>
          <a:spcPct val="0"/>
        </a:spcAft>
        <a:buClr>
          <a:schemeClr val="tx2"/>
        </a:buClr>
        <a:buSzPct val="60000"/>
        <a:buFont typeface="Wingdings" pitchFamily="2" charset="2"/>
        <a:buChar char="n"/>
        <a:defRPr sz="2800">
          <a:solidFill>
            <a:schemeClr val="tx1"/>
          </a:solidFill>
          <a:effectLst/>
          <a:latin typeface="+mn-lt"/>
        </a:defRPr>
      </a:lvl2pPr>
      <a:lvl3pPr marL="1143000" indent="-228600" algn="l" rtl="0" fontAlgn="base">
        <a:spcBef>
          <a:spcPct val="20000"/>
        </a:spcBef>
        <a:spcAft>
          <a:spcPct val="0"/>
        </a:spcAft>
        <a:buClr>
          <a:schemeClr val="folHlink"/>
        </a:buClr>
        <a:buSzPct val="60000"/>
        <a:buFont typeface="Wingdings" pitchFamily="2" charset="2"/>
        <a:buChar char="n"/>
        <a:defRPr sz="2400">
          <a:solidFill>
            <a:schemeClr val="tx1"/>
          </a:solidFill>
          <a:effectLst/>
          <a:latin typeface="+mn-lt"/>
        </a:defRPr>
      </a:lvl3pPr>
      <a:lvl4pPr marL="1600200" indent="-228600" algn="l" rtl="0" fontAlgn="base">
        <a:spcBef>
          <a:spcPct val="20000"/>
        </a:spcBef>
        <a:spcAft>
          <a:spcPct val="0"/>
        </a:spcAft>
        <a:buClr>
          <a:schemeClr val="tx1"/>
        </a:buClr>
        <a:buSzPct val="60000"/>
        <a:buFont typeface="Wingdings" pitchFamily="2" charset="2"/>
        <a:buChar char="n"/>
        <a:defRPr sz="2000">
          <a:solidFill>
            <a:schemeClr val="tx1"/>
          </a:solidFill>
          <a:effectLst/>
          <a:latin typeface="+mn-lt"/>
        </a:defRPr>
      </a:lvl4pPr>
      <a:lvl5pPr marL="2057400" indent="-228600" algn="l" rtl="0" fontAlgn="base">
        <a:spcBef>
          <a:spcPct val="20000"/>
        </a:spcBef>
        <a:spcAft>
          <a:spcPct val="0"/>
        </a:spcAft>
        <a:buClr>
          <a:schemeClr val="hlink"/>
        </a:buClr>
        <a:buSzPct val="60000"/>
        <a:buFont typeface="Wingdings" pitchFamily="2" charset="2"/>
        <a:buChar char="n"/>
        <a:defRPr sz="2000">
          <a:solidFill>
            <a:schemeClr val="tx1"/>
          </a:solidFill>
          <a:effectLst/>
          <a:latin typeface="+mn-lt"/>
        </a:defRPr>
      </a:lvl5pPr>
      <a:lvl6pPr marL="2514600" indent="-228600" algn="l" rtl="0" fontAlgn="base">
        <a:spcBef>
          <a:spcPct val="20000"/>
        </a:spcBef>
        <a:spcAft>
          <a:spcPct val="0"/>
        </a:spcAft>
        <a:buClr>
          <a:schemeClr val="hlink"/>
        </a:buClr>
        <a:buSzPct val="60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60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60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60000"/>
        <a:buFont typeface="Wingdings" pitchFamily="2" charset="2"/>
        <a:buChar char="n"/>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AU"/>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89AAFBB-73E2-4548-8084-6A064AA349F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96" r:id="rId1"/>
    <p:sldLayoutId id="2147483697" r:id="rId2"/>
    <p:sldLayoutId id="2147483698" r:id="rId3"/>
    <p:sldLayoutId id="2147483699" r:id="rId4"/>
    <p:sldLayoutId id="2147483700" r:id="rId5"/>
    <p:sldLayoutId id="2147483701" r:id="rId6"/>
    <p:sldLayoutId id="2147483702" r:id="rId7"/>
    <p:sldLayoutId id="2147483703" r:id="rId8"/>
    <p:sldLayoutId id="2147483704" r:id="rId9"/>
    <p:sldLayoutId id="2147483705" r:id="rId10"/>
    <p:sldLayoutId id="2147483706" r:id="rId11"/>
    <p:sldLayoutId id="2147483707" r:id="rId1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4.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5.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5.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5.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5.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5.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5.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5.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9.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5.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5.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5.xml"/></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26.xml"/><Relationship Id="rId2" Type="http://schemas.openxmlformats.org/officeDocument/2006/relationships/slideLayout" Target="../slideLayouts/slideLayout6.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5.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5.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5.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5.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5.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5.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5.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5.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5.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5.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5.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5.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5.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5.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5.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5.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5.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5.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5.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5.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5.xml"/></Relationships>
</file>

<file path=ppt/slides/_rels/slide48.xml.rels><?xml version="1.0" encoding="UTF-8" standalone="yes"?>
<Relationships xmlns="http://schemas.openxmlformats.org/package/2006/relationships"><Relationship Id="rId3" Type="http://schemas.openxmlformats.org/officeDocument/2006/relationships/hyperlink" Target="http://phmoz.org/wiki/index.php?title=Intellectual_Property_and_Pharmaceuticals" TargetMode="External"/><Relationship Id="rId2" Type="http://schemas.openxmlformats.org/officeDocument/2006/relationships/notesSlide" Target="../notesSlides/notesSlide48.xml"/><Relationship Id="rId1" Type="http://schemas.openxmlformats.org/officeDocument/2006/relationships/slideLayout" Target="../slideLayouts/slideLayout15.xml"/></Relationships>
</file>

<file path=ppt/slides/_rels/slide49.xml.rels><?xml version="1.0" encoding="UTF-8" standalone="yes"?>
<Relationships xmlns="http://schemas.openxmlformats.org/package/2006/relationships"><Relationship Id="rId3" Type="http://schemas.openxmlformats.org/officeDocument/2006/relationships/hyperlink" Target="http://www.abc.net.au/science/news/stories/s1170673.htm" TargetMode="External"/><Relationship Id="rId2" Type="http://schemas.openxmlformats.org/officeDocument/2006/relationships/notesSlide" Target="../notesSlides/notesSlide49.xml"/><Relationship Id="rId1" Type="http://schemas.openxmlformats.org/officeDocument/2006/relationships/slideLayout" Target="../slideLayouts/slideLayout15.xml"/><Relationship Id="rId4" Type="http://schemas.openxmlformats.org/officeDocument/2006/relationships/hyperlink" Target="http://www.alexanderdowner.com.au/Pages/Article.aspx?ID=2308"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5.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15.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5.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15.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15.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15.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5.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15.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15.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15.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5.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15.xml"/></Relationships>
</file>

<file path=ppt/slides/_rels/slide61.xml.rels><?xml version="1.0" encoding="UTF-8" standalone="yes"?>
<Relationships xmlns="http://schemas.openxmlformats.org/package/2006/relationships"><Relationship Id="rId3" Type="http://schemas.openxmlformats.org/officeDocument/2006/relationships/hyperlink" Target="http://www.who.int/trade/en/" TargetMode="External"/><Relationship Id="rId2" Type="http://schemas.openxmlformats.org/officeDocument/2006/relationships/notesSlide" Target="../notesSlides/notesSlide61.xml"/><Relationship Id="rId1" Type="http://schemas.openxmlformats.org/officeDocument/2006/relationships/slideLayout" Target="../slideLayouts/slideLayout15.xml"/><Relationship Id="rId4" Type="http://schemas.openxmlformats.org/officeDocument/2006/relationships/hyperlink" Target="http://www.who.int/media/homepage/en/who_wto_e.pdf"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4213" y="692150"/>
            <a:ext cx="7773987" cy="2665413"/>
          </a:xfrm>
        </p:spPr>
        <p:txBody>
          <a:bodyPr>
            <a:normAutofit/>
          </a:bodyPr>
          <a:lstStyle/>
          <a:p>
            <a:r>
              <a:rPr lang="en-AU" altLang="zh-CN" sz="5400" dirty="0" err="1">
                <a:ea typeface="宋体" charset="-122"/>
              </a:rPr>
              <a:t>Bretton</a:t>
            </a:r>
            <a:r>
              <a:rPr lang="en-AU" altLang="zh-CN" sz="5400" dirty="0">
                <a:ea typeface="宋体" charset="-122"/>
              </a:rPr>
              <a:t> </a:t>
            </a:r>
            <a:r>
              <a:rPr lang="en-AU" altLang="zh-CN" sz="5400" dirty="0" smtClean="0">
                <a:ea typeface="宋体" charset="-122"/>
              </a:rPr>
              <a:t>Woods</a:t>
            </a:r>
            <a:endParaRPr lang="en-US" altLang="zh-CN" sz="5400" dirty="0">
              <a:ea typeface="宋体" charset="-122"/>
            </a:endParaRPr>
          </a:p>
        </p:txBody>
      </p:sp>
      <p:sp>
        <p:nvSpPr>
          <p:cNvPr id="2051" name="Rectangle 3"/>
          <p:cNvSpPr>
            <a:spLocks noGrp="1" noChangeArrowheads="1"/>
          </p:cNvSpPr>
          <p:nvPr>
            <p:ph type="subTitle" idx="1"/>
          </p:nvPr>
        </p:nvSpPr>
        <p:spPr>
          <a:xfrm>
            <a:off x="1116013" y="3957638"/>
            <a:ext cx="7161212" cy="1487487"/>
          </a:xfrm>
        </p:spPr>
        <p:txBody>
          <a:bodyPr/>
          <a:lstStyle/>
          <a:p>
            <a:pPr>
              <a:lnSpc>
                <a:spcPct val="90000"/>
              </a:lnSpc>
            </a:pPr>
            <a:r>
              <a:rPr lang="en-AU" sz="2800" dirty="0" smtClean="0"/>
              <a:t>IPHU</a:t>
            </a:r>
          </a:p>
          <a:p>
            <a:pPr>
              <a:lnSpc>
                <a:spcPct val="90000"/>
              </a:lnSpc>
            </a:pPr>
            <a:r>
              <a:rPr lang="en-AU" sz="2800" dirty="0" smtClean="0"/>
              <a:t>Cape Town</a:t>
            </a:r>
            <a:endParaRPr lang="en-AU" sz="2800" dirty="0"/>
          </a:p>
          <a:p>
            <a:pPr>
              <a:lnSpc>
                <a:spcPct val="90000"/>
              </a:lnSpc>
            </a:pPr>
            <a:r>
              <a:rPr lang="en-AU" sz="2800" dirty="0" smtClean="0"/>
              <a:t>2012</a:t>
            </a:r>
            <a:endParaRPr lang="en-US" sz="2800" dirty="0"/>
          </a:p>
        </p:txBody>
      </p:sp>
      <p:sp>
        <p:nvSpPr>
          <p:cNvPr id="4" name="Rectangle 7"/>
          <p:cNvSpPr>
            <a:spLocks noGrp="1" noChangeArrowheads="1"/>
          </p:cNvSpPr>
          <p:nvPr>
            <p:ph type="sldNum" sz="quarter" idx="12"/>
          </p:nvPr>
        </p:nvSpPr>
        <p:spPr/>
        <p:txBody>
          <a:bodyPr/>
          <a:lstStyle/>
          <a:p>
            <a:fld id="{1696EBFC-6865-41A9-84A7-6D7A13400BE3}" type="slidenum">
              <a:rPr lang="en-US"/>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2"/>
          <p:cNvSpPr>
            <a:spLocks noGrp="1" noChangeArrowheads="1"/>
          </p:cNvSpPr>
          <p:nvPr>
            <p:ph type="title"/>
          </p:nvPr>
        </p:nvSpPr>
        <p:spPr/>
        <p:txBody>
          <a:bodyPr/>
          <a:lstStyle/>
          <a:p>
            <a:r>
              <a:rPr lang="en-AU" sz="3600"/>
              <a:t>Poverty Reduction Strategy Papers</a:t>
            </a:r>
            <a:endParaRPr lang="en-US" sz="3600"/>
          </a:p>
        </p:txBody>
      </p:sp>
      <p:sp>
        <p:nvSpPr>
          <p:cNvPr id="113667" name="Rectangle 3"/>
          <p:cNvSpPr>
            <a:spLocks noGrp="1" noChangeArrowheads="1"/>
          </p:cNvSpPr>
          <p:nvPr>
            <p:ph idx="1"/>
          </p:nvPr>
        </p:nvSpPr>
        <p:spPr/>
        <p:txBody>
          <a:bodyPr/>
          <a:lstStyle/>
          <a:p>
            <a:r>
              <a:rPr lang="en-AU"/>
              <a:t>SAPs reinvented</a:t>
            </a:r>
          </a:p>
          <a:p>
            <a:r>
              <a:rPr lang="en-AU"/>
              <a:t>Country governments required to devise their own SAPs</a:t>
            </a:r>
          </a:p>
          <a:p>
            <a:r>
              <a:rPr lang="en-AU"/>
              <a:t>IMF funding is still contingent on neo-liberal ‘reforms’ (the Washington Consensus)</a:t>
            </a:r>
            <a:endParaRPr lang="en-US"/>
          </a:p>
        </p:txBody>
      </p:sp>
      <p:sp>
        <p:nvSpPr>
          <p:cNvPr id="4" name="Slide Number Placeholder 5"/>
          <p:cNvSpPr>
            <a:spLocks noGrp="1"/>
          </p:cNvSpPr>
          <p:nvPr>
            <p:ph type="sldNum" sz="quarter" idx="12"/>
          </p:nvPr>
        </p:nvSpPr>
        <p:spPr/>
        <p:txBody>
          <a:bodyPr/>
          <a:lstStyle/>
          <a:p>
            <a:fld id="{4FE79EDD-4B96-4C31-A6FD-0FE89A4C0ECE}" type="slidenum">
              <a:rPr lang="en-US"/>
              <a:pPr/>
              <a:t>10</a:t>
            </a:fld>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r>
              <a:rPr lang="en-AU" sz="3600"/>
              <a:t>World Trade Organisation</a:t>
            </a:r>
          </a:p>
        </p:txBody>
      </p:sp>
      <p:sp>
        <p:nvSpPr>
          <p:cNvPr id="8195" name="Rectangle 3"/>
          <p:cNvSpPr>
            <a:spLocks noGrp="1" noChangeArrowheads="1"/>
          </p:cNvSpPr>
          <p:nvPr>
            <p:ph idx="1"/>
          </p:nvPr>
        </p:nvSpPr>
        <p:spPr/>
        <p:txBody>
          <a:bodyPr>
            <a:normAutofit lnSpcReduction="10000"/>
          </a:bodyPr>
          <a:lstStyle/>
          <a:p>
            <a:r>
              <a:rPr lang="en-AU"/>
              <a:t>Established 1995, based in Geneva</a:t>
            </a:r>
          </a:p>
          <a:p>
            <a:r>
              <a:rPr lang="en-AU"/>
              <a:t>141 member countries</a:t>
            </a:r>
          </a:p>
          <a:p>
            <a:r>
              <a:rPr lang="en-AU"/>
              <a:t>Structures</a:t>
            </a:r>
          </a:p>
          <a:p>
            <a:pPr lvl="1"/>
            <a:r>
              <a:rPr lang="en-AU"/>
              <a:t>Director-General</a:t>
            </a:r>
          </a:p>
          <a:p>
            <a:pPr lvl="1"/>
            <a:r>
              <a:rPr lang="en-AU"/>
              <a:t>Secretariat </a:t>
            </a:r>
          </a:p>
          <a:p>
            <a:pPr lvl="1"/>
            <a:r>
              <a:rPr lang="en-AU"/>
              <a:t>Ministerial Conference</a:t>
            </a:r>
          </a:p>
          <a:p>
            <a:pPr lvl="1">
              <a:spcBef>
                <a:spcPts val="350"/>
              </a:spcBef>
            </a:pPr>
            <a:r>
              <a:rPr lang="en-AU"/>
              <a:t>General Council </a:t>
            </a:r>
          </a:p>
          <a:p>
            <a:pPr lvl="1">
              <a:spcBef>
                <a:spcPts val="350"/>
              </a:spcBef>
            </a:pPr>
            <a:r>
              <a:rPr lang="en-AU"/>
              <a:t>specific councils</a:t>
            </a:r>
          </a:p>
          <a:p>
            <a:pPr lvl="1">
              <a:spcBef>
                <a:spcPts val="350"/>
              </a:spcBef>
            </a:pPr>
            <a:r>
              <a:rPr lang="en-AU"/>
              <a:t>Disputes Settlements Body (DSB)</a:t>
            </a:r>
          </a:p>
        </p:txBody>
      </p:sp>
      <p:sp>
        <p:nvSpPr>
          <p:cNvPr id="4" name="Slide Number Placeholder 5"/>
          <p:cNvSpPr>
            <a:spLocks noGrp="1"/>
          </p:cNvSpPr>
          <p:nvPr>
            <p:ph type="sldNum" sz="quarter" idx="12"/>
          </p:nvPr>
        </p:nvSpPr>
        <p:spPr/>
        <p:txBody>
          <a:bodyPr/>
          <a:lstStyle/>
          <a:p>
            <a:fld id="{96EFAAF2-113F-4049-9AF0-1A13EEEBF9A6}" type="slidenum">
              <a:rPr lang="en-US"/>
              <a:pPr/>
              <a:t>11</a:t>
            </a:fld>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en-AU" sz="4000"/>
              <a:t>Trade regulation</a:t>
            </a:r>
          </a:p>
        </p:txBody>
      </p:sp>
      <p:sp>
        <p:nvSpPr>
          <p:cNvPr id="7171" name="Rectangle 3"/>
          <p:cNvSpPr>
            <a:spLocks noGrp="1" noChangeArrowheads="1"/>
          </p:cNvSpPr>
          <p:nvPr>
            <p:ph idx="1"/>
          </p:nvPr>
        </p:nvSpPr>
        <p:spPr/>
        <p:txBody>
          <a:bodyPr/>
          <a:lstStyle/>
          <a:p>
            <a:pPr>
              <a:lnSpc>
                <a:spcPct val="90000"/>
              </a:lnSpc>
            </a:pPr>
            <a:r>
              <a:rPr lang="en-AU" sz="2800"/>
              <a:t>1944 - 1995 GATT  </a:t>
            </a:r>
          </a:p>
          <a:p>
            <a:pPr lvl="1">
              <a:lnSpc>
                <a:spcPct val="90000"/>
              </a:lnSpc>
            </a:pPr>
            <a:r>
              <a:rPr lang="en-AU" sz="2400"/>
              <a:t>progressive re-negotiation of international agreements on tariffs</a:t>
            </a:r>
          </a:p>
          <a:p>
            <a:pPr lvl="1">
              <a:lnSpc>
                <a:spcPct val="90000"/>
              </a:lnSpc>
            </a:pPr>
            <a:r>
              <a:rPr lang="en-AU" sz="2400"/>
              <a:t>slow progress towards trade liberalisation (especially manufactured goods)</a:t>
            </a:r>
          </a:p>
          <a:p>
            <a:pPr>
              <a:lnSpc>
                <a:spcPct val="90000"/>
              </a:lnSpc>
            </a:pPr>
            <a:r>
              <a:rPr lang="en-AU" sz="2800"/>
              <a:t>1995:</a:t>
            </a:r>
          </a:p>
          <a:p>
            <a:pPr lvl="1">
              <a:lnSpc>
                <a:spcPct val="90000"/>
              </a:lnSpc>
            </a:pPr>
            <a:r>
              <a:rPr lang="en-AU" sz="2400"/>
              <a:t>finalisation of the Uruguay Round of GATT negotiations</a:t>
            </a:r>
          </a:p>
          <a:p>
            <a:pPr lvl="1">
              <a:lnSpc>
                <a:spcPct val="90000"/>
              </a:lnSpc>
            </a:pPr>
            <a:r>
              <a:rPr lang="en-AU" sz="2400"/>
              <a:t>establishment of World Trade Organisation</a:t>
            </a:r>
          </a:p>
        </p:txBody>
      </p:sp>
      <p:sp>
        <p:nvSpPr>
          <p:cNvPr id="4" name="Slide Number Placeholder 5"/>
          <p:cNvSpPr>
            <a:spLocks noGrp="1"/>
          </p:cNvSpPr>
          <p:nvPr>
            <p:ph type="sldNum" sz="quarter" idx="12"/>
          </p:nvPr>
        </p:nvSpPr>
        <p:spPr/>
        <p:txBody>
          <a:bodyPr/>
          <a:lstStyle/>
          <a:p>
            <a:fld id="{F0FD7C15-708F-4450-83D4-FB0C91899B8C}" type="slidenum">
              <a:rPr lang="en-US"/>
              <a:pPr/>
              <a:t>12</a:t>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AU" sz="4000"/>
              <a:t>Agreements</a:t>
            </a:r>
          </a:p>
        </p:txBody>
      </p:sp>
      <p:sp>
        <p:nvSpPr>
          <p:cNvPr id="9219" name="Rectangle 3"/>
          <p:cNvSpPr>
            <a:spLocks noGrp="1" noChangeArrowheads="1"/>
          </p:cNvSpPr>
          <p:nvPr>
            <p:ph idx="1"/>
          </p:nvPr>
        </p:nvSpPr>
        <p:spPr/>
        <p:txBody>
          <a:bodyPr/>
          <a:lstStyle/>
          <a:p>
            <a:pPr lvl="1">
              <a:lnSpc>
                <a:spcPct val="90000"/>
              </a:lnSpc>
            </a:pPr>
            <a:r>
              <a:rPr lang="en-AU"/>
              <a:t>Multilateral Agreements on Trade in Goods (13)</a:t>
            </a:r>
          </a:p>
          <a:p>
            <a:pPr lvl="1">
              <a:lnSpc>
                <a:spcPct val="90000"/>
              </a:lnSpc>
            </a:pPr>
            <a:r>
              <a:rPr lang="en-AU"/>
              <a:t>General Agreement on Trade in Services (GATS)</a:t>
            </a:r>
          </a:p>
          <a:p>
            <a:pPr lvl="1">
              <a:lnSpc>
                <a:spcPct val="90000"/>
              </a:lnSpc>
            </a:pPr>
            <a:r>
              <a:rPr lang="en-AU"/>
              <a:t>Agreement on Trade-related Intellectual Property Rights (TRIPs)</a:t>
            </a:r>
          </a:p>
          <a:p>
            <a:pPr lvl="1">
              <a:lnSpc>
                <a:spcPct val="90000"/>
              </a:lnSpc>
            </a:pPr>
            <a:r>
              <a:rPr lang="en-AU"/>
              <a:t>Understanding on Rules and Procedures Governing the Settlement of Disputes (DSU)</a:t>
            </a:r>
          </a:p>
          <a:p>
            <a:pPr lvl="1">
              <a:lnSpc>
                <a:spcPct val="90000"/>
              </a:lnSpc>
            </a:pPr>
            <a:r>
              <a:rPr lang="en-AU"/>
              <a:t>Trade Policy Review Mechanism (TPRM)</a:t>
            </a:r>
          </a:p>
          <a:p>
            <a:pPr lvl="1">
              <a:lnSpc>
                <a:spcPct val="90000"/>
              </a:lnSpc>
            </a:pPr>
            <a:r>
              <a:rPr lang="en-AU"/>
              <a:t>(non mandatory) agreements (5)</a:t>
            </a:r>
          </a:p>
        </p:txBody>
      </p:sp>
      <p:sp>
        <p:nvSpPr>
          <p:cNvPr id="4" name="Slide Number Placeholder 5"/>
          <p:cNvSpPr>
            <a:spLocks noGrp="1"/>
          </p:cNvSpPr>
          <p:nvPr>
            <p:ph type="sldNum" sz="quarter" idx="12"/>
          </p:nvPr>
        </p:nvSpPr>
        <p:spPr/>
        <p:txBody>
          <a:bodyPr/>
          <a:lstStyle/>
          <a:p>
            <a:fld id="{A2562D60-22AD-492D-97A0-9F8159659213}" type="slidenum">
              <a:rPr lang="en-US"/>
              <a:pPr/>
              <a:t>13</a:t>
            </a:fld>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r>
              <a:rPr lang="en-AU" sz="4000"/>
              <a:t>Agreements on Trade in Goods</a:t>
            </a:r>
          </a:p>
        </p:txBody>
      </p:sp>
      <p:sp>
        <p:nvSpPr>
          <p:cNvPr id="10243" name="Rectangle 3"/>
          <p:cNvSpPr>
            <a:spLocks noGrp="1" noChangeArrowheads="1"/>
          </p:cNvSpPr>
          <p:nvPr>
            <p:ph idx="1"/>
          </p:nvPr>
        </p:nvSpPr>
        <p:spPr/>
        <p:txBody>
          <a:bodyPr/>
          <a:lstStyle/>
          <a:p>
            <a:r>
              <a:rPr lang="en-AU" sz="2400"/>
              <a:t>General Agreement on Tariffs and Trade (GATT) </a:t>
            </a:r>
          </a:p>
          <a:p>
            <a:r>
              <a:rPr lang="en-AU" sz="2400"/>
              <a:t>Agriculture (AoA)</a:t>
            </a:r>
          </a:p>
          <a:p>
            <a:r>
              <a:rPr lang="en-AU" sz="2400"/>
              <a:t>Sanitary and phyto-sanitary measures (SPS)</a:t>
            </a:r>
          </a:p>
          <a:p>
            <a:r>
              <a:rPr lang="en-AU" sz="2400"/>
              <a:t>Textiles and clothing</a:t>
            </a:r>
          </a:p>
          <a:p>
            <a:r>
              <a:rPr lang="en-AU" sz="2400"/>
              <a:t>Technical barriers to trade (TBT)</a:t>
            </a:r>
          </a:p>
          <a:p>
            <a:r>
              <a:rPr lang="en-AU" sz="2400"/>
              <a:t>Trade Related Investment Measures (TRIMs)</a:t>
            </a:r>
          </a:p>
          <a:p>
            <a:r>
              <a:rPr lang="en-AU" sz="2400"/>
              <a:t>Anti dumping agreement</a:t>
            </a:r>
          </a:p>
          <a:p>
            <a:r>
              <a:rPr lang="en-AU" sz="2400"/>
              <a:t>Rules of origin</a:t>
            </a:r>
          </a:p>
          <a:p>
            <a:r>
              <a:rPr lang="en-AU" sz="2400"/>
              <a:t>Import licensing</a:t>
            </a:r>
          </a:p>
          <a:p>
            <a:r>
              <a:rPr lang="en-AU" sz="2400"/>
              <a:t>Subsidies and countervailing measures</a:t>
            </a:r>
          </a:p>
        </p:txBody>
      </p:sp>
      <p:sp>
        <p:nvSpPr>
          <p:cNvPr id="4" name="Slide Number Placeholder 5"/>
          <p:cNvSpPr>
            <a:spLocks noGrp="1"/>
          </p:cNvSpPr>
          <p:nvPr>
            <p:ph type="sldNum" sz="quarter" idx="12"/>
          </p:nvPr>
        </p:nvSpPr>
        <p:spPr/>
        <p:txBody>
          <a:bodyPr/>
          <a:lstStyle/>
          <a:p>
            <a:fld id="{2C6AFF42-254B-41E6-838A-2427905B864F}" type="slidenum">
              <a:rPr lang="en-US"/>
              <a:pPr/>
              <a:t>14</a:t>
            </a:fld>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AU" sz="4000"/>
              <a:t>Non-mandatory Agreements</a:t>
            </a:r>
          </a:p>
        </p:txBody>
      </p:sp>
      <p:sp>
        <p:nvSpPr>
          <p:cNvPr id="11267" name="Rectangle 3"/>
          <p:cNvSpPr>
            <a:spLocks noGrp="1" noChangeArrowheads="1"/>
          </p:cNvSpPr>
          <p:nvPr>
            <p:ph idx="1"/>
          </p:nvPr>
        </p:nvSpPr>
        <p:spPr/>
        <p:txBody>
          <a:bodyPr/>
          <a:lstStyle/>
          <a:p>
            <a:r>
              <a:rPr lang="en-AU"/>
              <a:t>Trade in civil aircraft</a:t>
            </a:r>
          </a:p>
          <a:p>
            <a:r>
              <a:rPr lang="en-AU"/>
              <a:t>Government procurement</a:t>
            </a:r>
          </a:p>
          <a:p>
            <a:r>
              <a:rPr lang="en-AU"/>
              <a:t>Dairy agreement</a:t>
            </a:r>
          </a:p>
          <a:p>
            <a:r>
              <a:rPr lang="en-AU"/>
              <a:t>Bovine meat</a:t>
            </a:r>
          </a:p>
        </p:txBody>
      </p:sp>
      <p:sp>
        <p:nvSpPr>
          <p:cNvPr id="4" name="Slide Number Placeholder 5"/>
          <p:cNvSpPr>
            <a:spLocks noGrp="1"/>
          </p:cNvSpPr>
          <p:nvPr>
            <p:ph type="sldNum" sz="quarter" idx="12"/>
          </p:nvPr>
        </p:nvSpPr>
        <p:spPr/>
        <p:txBody>
          <a:bodyPr/>
          <a:lstStyle/>
          <a:p>
            <a:fld id="{D787D2D5-41BE-4728-83CB-6D9D40C14594}" type="slidenum">
              <a:rPr lang="en-US"/>
              <a:pPr/>
              <a:t>15</a:t>
            </a:fld>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a:spcBef>
                <a:spcPts val="350"/>
              </a:spcBef>
            </a:pPr>
            <a:r>
              <a:rPr lang="en-AU" sz="4000"/>
              <a:t>Disputes between trading partners</a:t>
            </a:r>
          </a:p>
        </p:txBody>
      </p:sp>
      <p:sp>
        <p:nvSpPr>
          <p:cNvPr id="12291" name="Rectangle 3"/>
          <p:cNvSpPr>
            <a:spLocks noGrp="1" noChangeArrowheads="1"/>
          </p:cNvSpPr>
          <p:nvPr>
            <p:ph idx="1"/>
          </p:nvPr>
        </p:nvSpPr>
        <p:spPr/>
        <p:txBody>
          <a:bodyPr>
            <a:normAutofit lnSpcReduction="10000"/>
          </a:bodyPr>
          <a:lstStyle/>
          <a:p>
            <a:pPr>
              <a:lnSpc>
                <a:spcPct val="90000"/>
              </a:lnSpc>
              <a:spcBef>
                <a:spcPts val="350"/>
              </a:spcBef>
            </a:pPr>
            <a:r>
              <a:rPr lang="en-AU"/>
              <a:t>“Disputes” the heart of the WTO system</a:t>
            </a:r>
          </a:p>
          <a:p>
            <a:pPr>
              <a:lnSpc>
                <a:spcPct val="90000"/>
              </a:lnSpc>
              <a:spcBef>
                <a:spcPts val="350"/>
              </a:spcBef>
            </a:pPr>
            <a:r>
              <a:rPr lang="en-AU"/>
              <a:t>Member states can bring complaints before the DSB that one or more of its trading partners is violating some (of the 24,000 pages of) WTO agreements</a:t>
            </a:r>
          </a:p>
          <a:p>
            <a:pPr>
              <a:lnSpc>
                <a:spcPct val="90000"/>
              </a:lnSpc>
              <a:spcBef>
                <a:spcPts val="500"/>
              </a:spcBef>
              <a:spcAft>
                <a:spcPts val="500"/>
              </a:spcAft>
            </a:pPr>
            <a:r>
              <a:rPr lang="en-AU"/>
              <a:t>Penalties</a:t>
            </a:r>
          </a:p>
          <a:p>
            <a:pPr lvl="1">
              <a:lnSpc>
                <a:spcPct val="90000"/>
              </a:lnSpc>
              <a:spcBef>
                <a:spcPts val="500"/>
              </a:spcBef>
              <a:spcAft>
                <a:spcPts val="500"/>
              </a:spcAft>
            </a:pPr>
            <a:r>
              <a:rPr lang="en-AU"/>
              <a:t>payment of compensation to the foreign government or corporation</a:t>
            </a:r>
          </a:p>
          <a:p>
            <a:pPr lvl="1">
              <a:lnSpc>
                <a:spcPct val="90000"/>
              </a:lnSpc>
              <a:spcBef>
                <a:spcPts val="500"/>
              </a:spcBef>
              <a:spcAft>
                <a:spcPts val="500"/>
              </a:spcAft>
            </a:pPr>
            <a:r>
              <a:rPr lang="en-AU"/>
              <a:t>retaliatory trade restrictions on exports from the offending nation</a:t>
            </a:r>
          </a:p>
        </p:txBody>
      </p:sp>
      <p:sp>
        <p:nvSpPr>
          <p:cNvPr id="4" name="Slide Number Placeholder 5"/>
          <p:cNvSpPr>
            <a:spLocks noGrp="1"/>
          </p:cNvSpPr>
          <p:nvPr>
            <p:ph type="sldNum" sz="quarter" idx="12"/>
          </p:nvPr>
        </p:nvSpPr>
        <p:spPr/>
        <p:txBody>
          <a:bodyPr/>
          <a:lstStyle/>
          <a:p>
            <a:fld id="{6AFC09FD-2118-4AEE-AE63-2424C5431FCF}" type="slidenum">
              <a:rPr lang="en-US"/>
              <a:pPr/>
              <a:t>16</a:t>
            </a:fld>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en-AU" sz="4000"/>
              <a:t>Dispute resolution principles</a:t>
            </a:r>
          </a:p>
        </p:txBody>
      </p:sp>
      <p:sp>
        <p:nvSpPr>
          <p:cNvPr id="13315" name="Rectangle 3"/>
          <p:cNvSpPr>
            <a:spLocks noGrp="1" noChangeArrowheads="1"/>
          </p:cNvSpPr>
          <p:nvPr>
            <p:ph idx="1"/>
          </p:nvPr>
        </p:nvSpPr>
        <p:spPr/>
        <p:txBody>
          <a:bodyPr/>
          <a:lstStyle/>
          <a:p>
            <a:r>
              <a:rPr lang="en-AU" sz="3600"/>
              <a:t>Least trade restrictive regulation</a:t>
            </a:r>
          </a:p>
          <a:p>
            <a:r>
              <a:rPr lang="en-AU" sz="3600"/>
              <a:t>Voluntary rather than compulsory</a:t>
            </a:r>
          </a:p>
          <a:p>
            <a:r>
              <a:rPr lang="en-AU" sz="3600"/>
              <a:t>Consumer information rather than bans</a:t>
            </a:r>
          </a:p>
          <a:p>
            <a:r>
              <a:rPr lang="en-AU" sz="3600"/>
              <a:t>Individual rather than public responsibility</a:t>
            </a:r>
          </a:p>
        </p:txBody>
      </p:sp>
      <p:sp>
        <p:nvSpPr>
          <p:cNvPr id="4" name="Slide Number Placeholder 5"/>
          <p:cNvSpPr>
            <a:spLocks noGrp="1"/>
          </p:cNvSpPr>
          <p:nvPr>
            <p:ph type="sldNum" sz="quarter" idx="12"/>
          </p:nvPr>
        </p:nvSpPr>
        <p:spPr/>
        <p:txBody>
          <a:bodyPr/>
          <a:lstStyle/>
          <a:p>
            <a:fld id="{86515E32-4BAA-49D4-8135-8E570C9E17C1}" type="slidenum">
              <a:rPr lang="en-US"/>
              <a:pPr/>
              <a:t>17</a:t>
            </a:fld>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n-AU"/>
              <a:t>Asbestos case (September 2000)</a:t>
            </a:r>
          </a:p>
        </p:txBody>
      </p:sp>
      <p:sp>
        <p:nvSpPr>
          <p:cNvPr id="14339" name="Rectangle 3"/>
          <p:cNvSpPr>
            <a:spLocks noGrp="1" noChangeArrowheads="1"/>
          </p:cNvSpPr>
          <p:nvPr>
            <p:ph idx="1"/>
          </p:nvPr>
        </p:nvSpPr>
        <p:spPr/>
        <p:txBody>
          <a:bodyPr/>
          <a:lstStyle/>
          <a:p>
            <a:pPr>
              <a:spcBef>
                <a:spcPts val="500"/>
              </a:spcBef>
              <a:spcAft>
                <a:spcPts val="500"/>
              </a:spcAft>
            </a:pPr>
            <a:r>
              <a:rPr lang="en-AU" sz="2800"/>
              <a:t>January 1997.  Ban on the manufacturing, processing and sale of asbestos within France </a:t>
            </a:r>
          </a:p>
          <a:p>
            <a:pPr>
              <a:spcBef>
                <a:spcPts val="500"/>
              </a:spcBef>
              <a:spcAft>
                <a:spcPts val="500"/>
              </a:spcAft>
            </a:pPr>
            <a:r>
              <a:rPr lang="en-AU" sz="2800"/>
              <a:t>Canada complains to WTO: ban is illegal because it damaged Canadian economic interests and was a barrier to free trade</a:t>
            </a:r>
          </a:p>
          <a:p>
            <a:pPr>
              <a:spcBef>
                <a:spcPts val="500"/>
              </a:spcBef>
              <a:spcAft>
                <a:spcPts val="500"/>
              </a:spcAft>
            </a:pPr>
            <a:r>
              <a:rPr lang="en-AU" sz="2800"/>
              <a:t>September 2000.  WTO rules that the ban is a barrier to free trade but that it is legal on health grounds </a:t>
            </a:r>
          </a:p>
        </p:txBody>
      </p:sp>
      <p:sp>
        <p:nvSpPr>
          <p:cNvPr id="4" name="Slide Number Placeholder 5"/>
          <p:cNvSpPr>
            <a:spLocks noGrp="1"/>
          </p:cNvSpPr>
          <p:nvPr>
            <p:ph type="sldNum" sz="quarter" idx="12"/>
          </p:nvPr>
        </p:nvSpPr>
        <p:spPr/>
        <p:txBody>
          <a:bodyPr/>
          <a:lstStyle/>
          <a:p>
            <a:fld id="{5266DF5F-986C-47F3-A3F8-5DFFCCD2BB0E}" type="slidenum">
              <a:rPr lang="en-US"/>
              <a:pPr/>
              <a:t>18</a:t>
            </a:fld>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2"/>
          <p:cNvSpPr>
            <a:spLocks noGrp="1" noChangeArrowheads="1"/>
          </p:cNvSpPr>
          <p:nvPr>
            <p:ph type="title"/>
          </p:nvPr>
        </p:nvSpPr>
        <p:spPr/>
        <p:txBody>
          <a:bodyPr/>
          <a:lstStyle/>
          <a:p>
            <a:r>
              <a:rPr lang="en-AU" sz="3600"/>
              <a:t>EC Sugar case (2005)</a:t>
            </a:r>
            <a:endParaRPr lang="en-US" sz="3600"/>
          </a:p>
        </p:txBody>
      </p:sp>
      <p:sp>
        <p:nvSpPr>
          <p:cNvPr id="114691" name="Rectangle 3"/>
          <p:cNvSpPr>
            <a:spLocks noGrp="1" noChangeArrowheads="1"/>
          </p:cNvSpPr>
          <p:nvPr>
            <p:ph idx="1"/>
          </p:nvPr>
        </p:nvSpPr>
        <p:spPr/>
        <p:txBody>
          <a:bodyPr/>
          <a:lstStyle/>
          <a:p>
            <a:r>
              <a:rPr lang="en-AU" sz="2800"/>
              <a:t>Australia, Brazil and Thailand complained that EC subsidising the production of sugar for export</a:t>
            </a:r>
          </a:p>
          <a:p>
            <a:r>
              <a:rPr lang="en-AU" sz="2800"/>
              <a:t>Panel appointed by DSB under DSU upheld complaint</a:t>
            </a:r>
          </a:p>
          <a:p>
            <a:r>
              <a:rPr lang="en-AU" sz="2800"/>
              <a:t>EC appealed Panel decision</a:t>
            </a:r>
          </a:p>
          <a:p>
            <a:r>
              <a:rPr lang="en-AU" sz="2800"/>
              <a:t>AB supported Panel findings under AoA but criticised it for not determining the challenge under the SCM Agreement</a:t>
            </a:r>
          </a:p>
          <a:p>
            <a:r>
              <a:rPr lang="en-AU" sz="2800"/>
              <a:t>AB finding supported by DSB</a:t>
            </a:r>
            <a:endParaRPr lang="en-US" sz="2800"/>
          </a:p>
        </p:txBody>
      </p:sp>
      <p:sp>
        <p:nvSpPr>
          <p:cNvPr id="4" name="Slide Number Placeholder 5"/>
          <p:cNvSpPr>
            <a:spLocks noGrp="1"/>
          </p:cNvSpPr>
          <p:nvPr>
            <p:ph type="sldNum" sz="quarter" idx="12"/>
          </p:nvPr>
        </p:nvSpPr>
        <p:spPr/>
        <p:txBody>
          <a:bodyPr/>
          <a:lstStyle/>
          <a:p>
            <a:fld id="{6CAB6978-526B-4D22-B7B6-502E276A9DA6}" type="slidenum">
              <a:rPr lang="en-US"/>
              <a:pPr/>
              <a:t>19</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r>
              <a:rPr lang="en-AU" sz="4000"/>
              <a:t>The Bretton Woods family (1944)</a:t>
            </a:r>
          </a:p>
        </p:txBody>
      </p:sp>
      <p:sp>
        <p:nvSpPr>
          <p:cNvPr id="4099" name="Rectangle 3"/>
          <p:cNvSpPr>
            <a:spLocks noGrp="1" noChangeArrowheads="1"/>
          </p:cNvSpPr>
          <p:nvPr>
            <p:ph idx="1"/>
          </p:nvPr>
        </p:nvSpPr>
        <p:spPr>
          <a:xfrm>
            <a:off x="1331913" y="1989138"/>
            <a:ext cx="7354887" cy="4137025"/>
          </a:xfrm>
        </p:spPr>
        <p:txBody>
          <a:bodyPr/>
          <a:lstStyle/>
          <a:p>
            <a:r>
              <a:rPr lang="en-AU"/>
              <a:t>International Monetary Fund (IMF)</a:t>
            </a:r>
          </a:p>
          <a:p>
            <a:r>
              <a:rPr lang="en-AU"/>
              <a:t>World Bank (WB)</a:t>
            </a:r>
          </a:p>
          <a:p>
            <a:r>
              <a:rPr lang="en-AU"/>
              <a:t>World Trade Organisation (from 1995)</a:t>
            </a:r>
          </a:p>
          <a:p>
            <a:pPr lvl="1"/>
            <a:r>
              <a:rPr lang="en-AU"/>
              <a:t>replacing the General Agreement on Tariffs and Trade (GATT)</a:t>
            </a:r>
          </a:p>
        </p:txBody>
      </p:sp>
      <p:sp>
        <p:nvSpPr>
          <p:cNvPr id="4" name="Slide Number Placeholder 5"/>
          <p:cNvSpPr>
            <a:spLocks noGrp="1"/>
          </p:cNvSpPr>
          <p:nvPr>
            <p:ph type="sldNum" sz="quarter" idx="12"/>
          </p:nvPr>
        </p:nvSpPr>
        <p:spPr/>
        <p:txBody>
          <a:bodyPr/>
          <a:lstStyle/>
          <a:p>
            <a:fld id="{71F7C605-6E1F-4950-991A-EC84A1F2E8B6}" type="slidenum">
              <a:rPr lang="en-US"/>
              <a:pPr/>
              <a:t>2</a:t>
            </a:fld>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normAutofit fontScale="90000"/>
          </a:bodyPr>
          <a:lstStyle/>
          <a:p>
            <a:r>
              <a:rPr lang="en-AU" sz="3200"/>
              <a:t>Agreements</a:t>
            </a:r>
            <a:r>
              <a:rPr lang="en-AU" sz="4000"/>
              <a:t> </a:t>
            </a:r>
            <a:br>
              <a:rPr lang="en-AU" sz="4000"/>
            </a:br>
            <a:r>
              <a:rPr lang="en-AU" sz="3200"/>
              <a:t>particularly relevant to health</a:t>
            </a:r>
          </a:p>
        </p:txBody>
      </p:sp>
      <p:sp>
        <p:nvSpPr>
          <p:cNvPr id="16387" name="Rectangle 3"/>
          <p:cNvSpPr>
            <a:spLocks noGrp="1" noChangeArrowheads="1"/>
          </p:cNvSpPr>
          <p:nvPr>
            <p:ph idx="1"/>
          </p:nvPr>
        </p:nvSpPr>
        <p:spPr>
          <a:xfrm>
            <a:off x="2843213" y="1700213"/>
            <a:ext cx="5843587" cy="4425950"/>
          </a:xfrm>
        </p:spPr>
        <p:txBody>
          <a:bodyPr/>
          <a:lstStyle/>
          <a:p>
            <a:r>
              <a:rPr lang="en-AU"/>
              <a:t>Agriculture</a:t>
            </a:r>
          </a:p>
          <a:p>
            <a:r>
              <a:rPr lang="en-AU"/>
              <a:t>GATS</a:t>
            </a:r>
          </a:p>
          <a:p>
            <a:r>
              <a:rPr lang="en-AU"/>
              <a:t>TRIPs</a:t>
            </a:r>
          </a:p>
          <a:p>
            <a:r>
              <a:rPr lang="en-AU"/>
              <a:t>SPS</a:t>
            </a:r>
          </a:p>
          <a:p>
            <a:r>
              <a:rPr lang="en-AU"/>
              <a:t>TBT</a:t>
            </a:r>
          </a:p>
        </p:txBody>
      </p:sp>
      <p:sp>
        <p:nvSpPr>
          <p:cNvPr id="4" name="Slide Number Placeholder 5"/>
          <p:cNvSpPr>
            <a:spLocks noGrp="1"/>
          </p:cNvSpPr>
          <p:nvPr>
            <p:ph type="sldNum" sz="quarter" idx="12"/>
          </p:nvPr>
        </p:nvSpPr>
        <p:spPr/>
        <p:txBody>
          <a:bodyPr/>
          <a:lstStyle/>
          <a:p>
            <a:fld id="{F94B4DD9-8412-4DF8-B766-11AC6090C0B8}" type="slidenum">
              <a:rPr lang="en-US"/>
              <a:pPr/>
              <a:t>20</a:t>
            </a:fld>
            <a:endParaRPr 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p:txBody>
          <a:bodyPr/>
          <a:lstStyle/>
          <a:p>
            <a:r>
              <a:rPr lang="en-AU" sz="3600"/>
              <a:t>Agreement on Agriculture</a:t>
            </a:r>
            <a:endParaRPr lang="en-US" sz="3600"/>
          </a:p>
        </p:txBody>
      </p:sp>
      <p:sp>
        <p:nvSpPr>
          <p:cNvPr id="75779" name="Rectangle 3"/>
          <p:cNvSpPr>
            <a:spLocks noGrp="1" noChangeArrowheads="1"/>
          </p:cNvSpPr>
          <p:nvPr>
            <p:ph idx="1"/>
          </p:nvPr>
        </p:nvSpPr>
        <p:spPr/>
        <p:txBody>
          <a:bodyPr/>
          <a:lstStyle/>
          <a:p>
            <a:pPr>
              <a:lnSpc>
                <a:spcPct val="90000"/>
              </a:lnSpc>
            </a:pPr>
            <a:r>
              <a:rPr lang="en-AU" sz="2800"/>
              <a:t>Not focused on health</a:t>
            </a:r>
          </a:p>
          <a:p>
            <a:pPr>
              <a:lnSpc>
                <a:spcPct val="90000"/>
              </a:lnSpc>
            </a:pPr>
            <a:r>
              <a:rPr lang="en-AU" sz="2800"/>
              <a:t>But damaging to people’s health in agricultural exporting countries (including very poor countries) are:</a:t>
            </a:r>
          </a:p>
          <a:p>
            <a:pPr lvl="1">
              <a:lnSpc>
                <a:spcPct val="90000"/>
              </a:lnSpc>
            </a:pPr>
            <a:r>
              <a:rPr lang="en-AU" sz="2400"/>
              <a:t>agricultural barriers to rich country markets (Eu, Japan and US), </a:t>
            </a:r>
          </a:p>
          <a:p>
            <a:pPr lvl="1">
              <a:lnSpc>
                <a:spcPct val="90000"/>
              </a:lnSpc>
            </a:pPr>
            <a:r>
              <a:rPr lang="en-AU" sz="2400"/>
              <a:t>subsidies in those markets to support local producers (and exporters) and </a:t>
            </a:r>
          </a:p>
          <a:p>
            <a:pPr lvl="1">
              <a:lnSpc>
                <a:spcPct val="90000"/>
              </a:lnSpc>
            </a:pPr>
            <a:r>
              <a:rPr lang="en-AU" sz="2400"/>
              <a:t>dumping by rich countries in poor country markets including in producer countries</a:t>
            </a:r>
            <a:endParaRPr lang="en-US" sz="2400"/>
          </a:p>
        </p:txBody>
      </p:sp>
      <p:sp>
        <p:nvSpPr>
          <p:cNvPr id="4" name="Slide Number Placeholder 5"/>
          <p:cNvSpPr>
            <a:spLocks noGrp="1"/>
          </p:cNvSpPr>
          <p:nvPr>
            <p:ph type="sldNum" sz="quarter" idx="12"/>
          </p:nvPr>
        </p:nvSpPr>
        <p:spPr/>
        <p:txBody>
          <a:bodyPr/>
          <a:lstStyle/>
          <a:p>
            <a:fld id="{4DBE248E-A3B6-4A83-959F-7979B91B1A6E}" type="slidenum">
              <a:rPr lang="en-US"/>
              <a:pPr/>
              <a:t>21</a:t>
            </a:fld>
            <a:endParaRPr 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Slide Number Placeholder 3"/>
          <p:cNvSpPr>
            <a:spLocks noGrp="1"/>
          </p:cNvSpPr>
          <p:nvPr>
            <p:ph type="sldNum" sz="quarter" idx="12"/>
          </p:nvPr>
        </p:nvSpPr>
        <p:spPr/>
        <p:txBody>
          <a:bodyPr/>
          <a:lstStyle/>
          <a:p>
            <a:fld id="{AE2A39F4-048F-4B4F-8710-44CEE578FBAE}" type="slidenum">
              <a:rPr lang="en-US"/>
              <a:pPr/>
              <a:t>22</a:t>
            </a:fld>
            <a:endParaRPr lang="en-US"/>
          </a:p>
        </p:txBody>
      </p:sp>
      <p:sp>
        <p:nvSpPr>
          <p:cNvPr id="115718" name="Text Box 6"/>
          <p:cNvSpPr txBox="1">
            <a:spLocks noChangeArrowheads="1"/>
          </p:cNvSpPr>
          <p:nvPr/>
        </p:nvSpPr>
        <p:spPr bwMode="auto">
          <a:xfrm>
            <a:off x="539750" y="549275"/>
            <a:ext cx="1806575" cy="792163"/>
          </a:xfrm>
          <a:prstGeom prst="rect">
            <a:avLst/>
          </a:prstGeom>
          <a:noFill/>
          <a:ln w="12700">
            <a:solidFill>
              <a:schemeClr val="bg1">
                <a:lumMod val="50000"/>
              </a:schemeClr>
            </a:solidFill>
            <a:miter lim="800000"/>
            <a:headEnd/>
            <a:tailEnd/>
          </a:ln>
        </p:spPr>
        <p:txBody>
          <a:bodyPr/>
          <a:lstStyle/>
          <a:p>
            <a:pPr algn="ctr" eaLnBrk="0" hangingPunct="0"/>
            <a:r>
              <a:rPr lang="en-US" altLang="zh-CN" sz="1400" dirty="0">
                <a:solidFill>
                  <a:schemeClr val="bg1">
                    <a:lumMod val="50000"/>
                  </a:schemeClr>
                </a:solidFill>
                <a:latin typeface="Times New Roman" pitchFamily="18" charset="0"/>
                <a:ea typeface="宋体" charset="-122"/>
              </a:rPr>
              <a:t>rich world protection, domestic support and export </a:t>
            </a:r>
            <a:r>
              <a:rPr lang="en-US" altLang="zh-CN" sz="1400" dirty="0" err="1">
                <a:solidFill>
                  <a:schemeClr val="bg1">
                    <a:lumMod val="50000"/>
                  </a:schemeClr>
                </a:solidFill>
                <a:latin typeface="Times New Roman" pitchFamily="18" charset="0"/>
                <a:ea typeface="宋体" charset="-122"/>
              </a:rPr>
              <a:t>siubsidy</a:t>
            </a:r>
            <a:endParaRPr lang="en-US" sz="2400" dirty="0">
              <a:solidFill>
                <a:schemeClr val="bg1">
                  <a:lumMod val="50000"/>
                </a:schemeClr>
              </a:solidFill>
              <a:latin typeface="Times New Roman" pitchFamily="18" charset="0"/>
            </a:endParaRPr>
          </a:p>
        </p:txBody>
      </p:sp>
      <p:sp>
        <p:nvSpPr>
          <p:cNvPr id="115719" name="Text Box 7"/>
          <p:cNvSpPr txBox="1">
            <a:spLocks noChangeArrowheads="1"/>
          </p:cNvSpPr>
          <p:nvPr/>
        </p:nvSpPr>
        <p:spPr bwMode="auto">
          <a:xfrm>
            <a:off x="6411913" y="188913"/>
            <a:ext cx="1544637" cy="576262"/>
          </a:xfrm>
          <a:prstGeom prst="rect">
            <a:avLst/>
          </a:prstGeom>
          <a:noFill/>
          <a:ln w="12700">
            <a:solidFill>
              <a:schemeClr val="bg1">
                <a:lumMod val="50000"/>
              </a:schemeClr>
            </a:solidFill>
            <a:miter lim="800000"/>
            <a:headEnd/>
            <a:tailEnd/>
          </a:ln>
        </p:spPr>
        <p:txBody>
          <a:bodyPr/>
          <a:lstStyle/>
          <a:p>
            <a:pPr algn="ctr" eaLnBrk="0" hangingPunct="0"/>
            <a:r>
              <a:rPr lang="en-US" altLang="zh-CN" sz="1400">
                <a:solidFill>
                  <a:schemeClr val="bg1">
                    <a:lumMod val="50000"/>
                  </a:schemeClr>
                </a:solidFill>
                <a:latin typeface="Times New Roman" pitchFamily="18" charset="0"/>
                <a:ea typeface="宋体" charset="-122"/>
              </a:rPr>
              <a:t>loss of agricultural income</a:t>
            </a:r>
            <a:endParaRPr lang="en-US" sz="1400">
              <a:solidFill>
                <a:schemeClr val="bg1">
                  <a:lumMod val="50000"/>
                </a:schemeClr>
              </a:solidFill>
              <a:latin typeface="Times New Roman" pitchFamily="18" charset="0"/>
            </a:endParaRPr>
          </a:p>
        </p:txBody>
      </p:sp>
      <p:sp>
        <p:nvSpPr>
          <p:cNvPr id="115720" name="Text Box 8"/>
          <p:cNvSpPr txBox="1">
            <a:spLocks noChangeArrowheads="1"/>
          </p:cNvSpPr>
          <p:nvPr/>
        </p:nvSpPr>
        <p:spPr bwMode="auto">
          <a:xfrm>
            <a:off x="3492500" y="309563"/>
            <a:ext cx="1495425" cy="484187"/>
          </a:xfrm>
          <a:prstGeom prst="rect">
            <a:avLst/>
          </a:prstGeom>
          <a:noFill/>
          <a:ln w="12700">
            <a:solidFill>
              <a:schemeClr val="bg1">
                <a:lumMod val="50000"/>
              </a:schemeClr>
            </a:solidFill>
            <a:miter lim="800000"/>
            <a:headEnd/>
            <a:tailEnd/>
          </a:ln>
        </p:spPr>
        <p:txBody>
          <a:bodyPr/>
          <a:lstStyle/>
          <a:p>
            <a:pPr eaLnBrk="0" hangingPunct="0"/>
            <a:r>
              <a:rPr lang="en-US" altLang="zh-CN" sz="1200" dirty="0">
                <a:solidFill>
                  <a:schemeClr val="bg1">
                    <a:lumMod val="50000"/>
                  </a:schemeClr>
                </a:solidFill>
                <a:latin typeface="Times New Roman" pitchFamily="18" charset="0"/>
                <a:ea typeface="宋体" charset="-122"/>
              </a:rPr>
              <a:t>over supply </a:t>
            </a:r>
          </a:p>
          <a:p>
            <a:pPr eaLnBrk="0" hangingPunct="0"/>
            <a:r>
              <a:rPr lang="en-US" altLang="zh-CN" sz="1200" dirty="0">
                <a:solidFill>
                  <a:schemeClr val="bg1">
                    <a:lumMod val="50000"/>
                  </a:schemeClr>
                </a:solidFill>
                <a:latin typeface="Times New Roman" pitchFamily="18" charset="0"/>
                <a:ea typeface="宋体" charset="-122"/>
              </a:rPr>
              <a:t>(push to export </a:t>
            </a:r>
            <a:r>
              <a:rPr lang="en-US" altLang="zh-CN" sz="1200" dirty="0" err="1">
                <a:solidFill>
                  <a:schemeClr val="bg1">
                    <a:lumMod val="50000"/>
                  </a:schemeClr>
                </a:solidFill>
                <a:latin typeface="Times New Roman" pitchFamily="18" charset="0"/>
                <a:ea typeface="宋体" charset="-122"/>
              </a:rPr>
              <a:t>ag</a:t>
            </a:r>
            <a:r>
              <a:rPr lang="en-US" altLang="zh-CN" sz="1200" dirty="0">
                <a:solidFill>
                  <a:schemeClr val="bg1">
                    <a:lumMod val="50000"/>
                  </a:schemeClr>
                </a:solidFill>
                <a:latin typeface="Times New Roman" pitchFamily="18" charset="0"/>
                <a:ea typeface="宋体" charset="-122"/>
              </a:rPr>
              <a:t>)</a:t>
            </a:r>
            <a:endParaRPr lang="en-US" sz="1200" dirty="0">
              <a:solidFill>
                <a:schemeClr val="bg1">
                  <a:lumMod val="50000"/>
                </a:schemeClr>
              </a:solidFill>
              <a:latin typeface="Times New Roman" pitchFamily="18" charset="0"/>
            </a:endParaRPr>
          </a:p>
          <a:p>
            <a:pPr algn="ctr" eaLnBrk="0" hangingPunct="0"/>
            <a:endParaRPr lang="en-US" sz="2000" dirty="0">
              <a:solidFill>
                <a:schemeClr val="bg1">
                  <a:lumMod val="50000"/>
                </a:schemeClr>
              </a:solidFill>
              <a:latin typeface="Times New Roman" pitchFamily="18" charset="0"/>
            </a:endParaRPr>
          </a:p>
        </p:txBody>
      </p:sp>
      <p:sp>
        <p:nvSpPr>
          <p:cNvPr id="115721" name="Text Box 9"/>
          <p:cNvSpPr txBox="1">
            <a:spLocks noChangeArrowheads="1"/>
          </p:cNvSpPr>
          <p:nvPr/>
        </p:nvSpPr>
        <p:spPr bwMode="auto">
          <a:xfrm>
            <a:off x="3924300" y="1262063"/>
            <a:ext cx="1439863" cy="500062"/>
          </a:xfrm>
          <a:prstGeom prst="rect">
            <a:avLst/>
          </a:prstGeom>
          <a:noFill/>
          <a:ln w="12700">
            <a:solidFill>
              <a:schemeClr val="bg1">
                <a:lumMod val="50000"/>
              </a:schemeClr>
            </a:solidFill>
            <a:miter lim="800000"/>
            <a:headEnd/>
            <a:tailEnd/>
          </a:ln>
        </p:spPr>
        <p:txBody>
          <a:bodyPr/>
          <a:lstStyle/>
          <a:p>
            <a:pPr algn="ctr" eaLnBrk="0" hangingPunct="0"/>
            <a:r>
              <a:rPr lang="en-US" altLang="zh-CN" sz="1200">
                <a:solidFill>
                  <a:schemeClr val="bg1">
                    <a:lumMod val="50000"/>
                  </a:schemeClr>
                </a:solidFill>
                <a:latin typeface="Times New Roman" pitchFamily="18" charset="0"/>
                <a:ea typeface="宋体" charset="-122"/>
              </a:rPr>
              <a:t>low prices for dev country farmers</a:t>
            </a:r>
            <a:endParaRPr lang="en-US" sz="2800">
              <a:solidFill>
                <a:schemeClr val="bg1">
                  <a:lumMod val="50000"/>
                </a:schemeClr>
              </a:solidFill>
              <a:latin typeface="Times New Roman" pitchFamily="18" charset="0"/>
            </a:endParaRPr>
          </a:p>
        </p:txBody>
      </p:sp>
      <p:sp>
        <p:nvSpPr>
          <p:cNvPr id="115722" name="Text Box 10"/>
          <p:cNvSpPr txBox="1">
            <a:spLocks noChangeArrowheads="1"/>
          </p:cNvSpPr>
          <p:nvPr/>
        </p:nvSpPr>
        <p:spPr bwMode="auto">
          <a:xfrm>
            <a:off x="4276725" y="2076450"/>
            <a:ext cx="1231900" cy="631825"/>
          </a:xfrm>
          <a:prstGeom prst="rect">
            <a:avLst/>
          </a:prstGeom>
          <a:noFill/>
          <a:ln w="12700">
            <a:solidFill>
              <a:schemeClr val="bg1">
                <a:lumMod val="50000"/>
              </a:schemeClr>
            </a:solidFill>
            <a:miter lim="800000"/>
            <a:headEnd/>
            <a:tailEnd/>
          </a:ln>
        </p:spPr>
        <p:txBody>
          <a:bodyPr/>
          <a:lstStyle/>
          <a:p>
            <a:pPr algn="ctr" eaLnBrk="0" hangingPunct="0"/>
            <a:r>
              <a:rPr lang="en-US" altLang="zh-CN" sz="1400">
                <a:solidFill>
                  <a:schemeClr val="bg1">
                    <a:lumMod val="50000"/>
                  </a:schemeClr>
                </a:solidFill>
                <a:latin typeface="Times New Roman" pitchFamily="18" charset="0"/>
                <a:ea typeface="宋体" charset="-122"/>
              </a:rPr>
              <a:t>weak demand</a:t>
            </a:r>
          </a:p>
          <a:p>
            <a:pPr algn="ctr" eaLnBrk="0" hangingPunct="0"/>
            <a:r>
              <a:rPr lang="en-US" altLang="zh-CN" sz="1400">
                <a:solidFill>
                  <a:schemeClr val="bg1">
                    <a:lumMod val="50000"/>
                  </a:schemeClr>
                </a:solidFill>
                <a:latin typeface="Times New Roman" pitchFamily="18" charset="0"/>
                <a:ea typeface="宋体" charset="-122"/>
              </a:rPr>
              <a:t>low volumes</a:t>
            </a:r>
            <a:endParaRPr lang="en-US" sz="1400">
              <a:solidFill>
                <a:schemeClr val="bg1">
                  <a:lumMod val="50000"/>
                </a:schemeClr>
              </a:solidFill>
              <a:latin typeface="Times New Roman" pitchFamily="18" charset="0"/>
            </a:endParaRPr>
          </a:p>
        </p:txBody>
      </p:sp>
      <p:sp>
        <p:nvSpPr>
          <p:cNvPr id="115723" name="Text Box 11"/>
          <p:cNvSpPr txBox="1">
            <a:spLocks noChangeArrowheads="1"/>
          </p:cNvSpPr>
          <p:nvPr/>
        </p:nvSpPr>
        <p:spPr bwMode="auto">
          <a:xfrm>
            <a:off x="6650038" y="1641475"/>
            <a:ext cx="1162050" cy="484188"/>
          </a:xfrm>
          <a:prstGeom prst="rect">
            <a:avLst/>
          </a:prstGeom>
          <a:noFill/>
          <a:ln w="9525">
            <a:solidFill>
              <a:schemeClr val="bg1">
                <a:lumMod val="50000"/>
              </a:schemeClr>
            </a:solidFill>
            <a:miter lim="800000"/>
            <a:headEnd/>
            <a:tailEnd/>
          </a:ln>
        </p:spPr>
        <p:txBody>
          <a:bodyPr/>
          <a:lstStyle/>
          <a:p>
            <a:pPr algn="ctr" eaLnBrk="0" hangingPunct="0"/>
            <a:r>
              <a:rPr lang="en-US" altLang="zh-CN" sz="1400">
                <a:solidFill>
                  <a:schemeClr val="bg1">
                    <a:lumMod val="50000"/>
                  </a:schemeClr>
                </a:solidFill>
                <a:latin typeface="Times New Roman" pitchFamily="18" charset="0"/>
                <a:ea typeface="宋体" charset="-122"/>
              </a:rPr>
              <a:t>rural poverty</a:t>
            </a:r>
            <a:endParaRPr lang="en-US" sz="1400">
              <a:solidFill>
                <a:schemeClr val="bg1">
                  <a:lumMod val="50000"/>
                </a:schemeClr>
              </a:solidFill>
              <a:latin typeface="Times New Roman" pitchFamily="18" charset="0"/>
            </a:endParaRPr>
          </a:p>
        </p:txBody>
      </p:sp>
      <p:sp>
        <p:nvSpPr>
          <p:cNvPr id="115724" name="Text Box 12"/>
          <p:cNvSpPr txBox="1">
            <a:spLocks noChangeArrowheads="1"/>
          </p:cNvSpPr>
          <p:nvPr/>
        </p:nvSpPr>
        <p:spPr bwMode="auto">
          <a:xfrm>
            <a:off x="4211638" y="4292600"/>
            <a:ext cx="1441450" cy="1068388"/>
          </a:xfrm>
          <a:prstGeom prst="rect">
            <a:avLst/>
          </a:prstGeom>
          <a:noFill/>
          <a:ln w="12700">
            <a:solidFill>
              <a:schemeClr val="bg1">
                <a:lumMod val="50000"/>
              </a:schemeClr>
            </a:solidFill>
            <a:miter lim="800000"/>
            <a:headEnd/>
            <a:tailEnd/>
          </a:ln>
        </p:spPr>
        <p:txBody>
          <a:bodyPr/>
          <a:lstStyle/>
          <a:p>
            <a:pPr algn="ctr" eaLnBrk="0" hangingPunct="0"/>
            <a:r>
              <a:rPr lang="en-US" altLang="zh-CN" sz="1400">
                <a:solidFill>
                  <a:schemeClr val="bg1">
                    <a:lumMod val="50000"/>
                  </a:schemeClr>
                </a:solidFill>
                <a:latin typeface="Times New Roman" pitchFamily="18" charset="0"/>
                <a:ea typeface="宋体" charset="-122"/>
              </a:rPr>
              <a:t>health effects of poverty (rural and urban) and displacement</a:t>
            </a:r>
            <a:endParaRPr lang="en-US" sz="1400">
              <a:solidFill>
                <a:schemeClr val="bg1">
                  <a:lumMod val="50000"/>
                </a:schemeClr>
              </a:solidFill>
              <a:latin typeface="Times New Roman" pitchFamily="18" charset="0"/>
            </a:endParaRPr>
          </a:p>
        </p:txBody>
      </p:sp>
      <p:sp>
        <p:nvSpPr>
          <p:cNvPr id="115725" name="Text Box 13"/>
          <p:cNvSpPr txBox="1">
            <a:spLocks noChangeArrowheads="1"/>
          </p:cNvSpPr>
          <p:nvPr/>
        </p:nvSpPr>
        <p:spPr bwMode="auto">
          <a:xfrm>
            <a:off x="6530975" y="3821113"/>
            <a:ext cx="1497013" cy="604837"/>
          </a:xfrm>
          <a:prstGeom prst="rect">
            <a:avLst/>
          </a:prstGeom>
          <a:noFill/>
          <a:ln w="12700">
            <a:solidFill>
              <a:schemeClr val="bg1">
                <a:lumMod val="50000"/>
              </a:schemeClr>
            </a:solidFill>
            <a:miter lim="800000"/>
            <a:headEnd/>
            <a:tailEnd/>
          </a:ln>
        </p:spPr>
        <p:txBody>
          <a:bodyPr/>
          <a:lstStyle/>
          <a:p>
            <a:pPr algn="ctr" eaLnBrk="0" hangingPunct="0"/>
            <a:r>
              <a:rPr lang="en-US" altLang="zh-CN" sz="1400">
                <a:solidFill>
                  <a:schemeClr val="bg1">
                    <a:lumMod val="50000"/>
                  </a:schemeClr>
                </a:solidFill>
                <a:latin typeface="Times New Roman" pitchFamily="18" charset="0"/>
                <a:ea typeface="宋体" charset="-122"/>
              </a:rPr>
              <a:t>widening income inequalities</a:t>
            </a:r>
            <a:endParaRPr lang="en-US" sz="1400">
              <a:solidFill>
                <a:schemeClr val="bg1">
                  <a:lumMod val="50000"/>
                </a:schemeClr>
              </a:solidFill>
              <a:latin typeface="Times New Roman" pitchFamily="18" charset="0"/>
            </a:endParaRPr>
          </a:p>
        </p:txBody>
      </p:sp>
      <p:sp>
        <p:nvSpPr>
          <p:cNvPr id="115726" name="Text Box 14"/>
          <p:cNvSpPr txBox="1">
            <a:spLocks noChangeArrowheads="1"/>
          </p:cNvSpPr>
          <p:nvPr/>
        </p:nvSpPr>
        <p:spPr bwMode="auto">
          <a:xfrm>
            <a:off x="6480175" y="5378450"/>
            <a:ext cx="1763713" cy="930275"/>
          </a:xfrm>
          <a:prstGeom prst="rect">
            <a:avLst/>
          </a:prstGeom>
          <a:noFill/>
          <a:ln w="12700">
            <a:solidFill>
              <a:schemeClr val="bg1">
                <a:lumMod val="50000"/>
              </a:schemeClr>
            </a:solidFill>
            <a:miter lim="800000"/>
            <a:headEnd/>
            <a:tailEnd/>
          </a:ln>
        </p:spPr>
        <p:txBody>
          <a:bodyPr/>
          <a:lstStyle/>
          <a:p>
            <a:pPr algn="ctr" eaLnBrk="0" hangingPunct="0"/>
            <a:r>
              <a:rPr lang="en-US" altLang="zh-CN" sz="1400">
                <a:solidFill>
                  <a:schemeClr val="bg1">
                    <a:lumMod val="50000"/>
                  </a:schemeClr>
                </a:solidFill>
                <a:latin typeface="Times New Roman" pitchFamily="18" charset="0"/>
                <a:ea typeface="宋体" charset="-122"/>
              </a:rPr>
              <a:t>weakening of social solidarity: public expenditure and public policy</a:t>
            </a:r>
            <a:endParaRPr lang="en-US" sz="3200">
              <a:solidFill>
                <a:schemeClr val="bg1">
                  <a:lumMod val="50000"/>
                </a:schemeClr>
              </a:solidFill>
              <a:latin typeface="Times New Roman" pitchFamily="18" charset="0"/>
            </a:endParaRPr>
          </a:p>
        </p:txBody>
      </p:sp>
      <p:sp>
        <p:nvSpPr>
          <p:cNvPr id="115727" name="Text Box 15"/>
          <p:cNvSpPr txBox="1">
            <a:spLocks noChangeArrowheads="1"/>
          </p:cNvSpPr>
          <p:nvPr/>
        </p:nvSpPr>
        <p:spPr bwMode="auto">
          <a:xfrm>
            <a:off x="4632325" y="3214688"/>
            <a:ext cx="1019175" cy="574675"/>
          </a:xfrm>
          <a:prstGeom prst="rect">
            <a:avLst/>
          </a:prstGeom>
          <a:noFill/>
          <a:ln w="12700">
            <a:solidFill>
              <a:schemeClr val="bg1">
                <a:lumMod val="50000"/>
              </a:schemeClr>
            </a:solidFill>
            <a:miter lim="800000"/>
            <a:headEnd/>
            <a:tailEnd/>
          </a:ln>
        </p:spPr>
        <p:txBody>
          <a:bodyPr/>
          <a:lstStyle/>
          <a:p>
            <a:pPr algn="ctr" eaLnBrk="0" hangingPunct="0"/>
            <a:r>
              <a:rPr lang="en-US" altLang="zh-CN" sz="1400">
                <a:solidFill>
                  <a:schemeClr val="bg1">
                    <a:lumMod val="50000"/>
                  </a:schemeClr>
                </a:solidFill>
                <a:latin typeface="Times New Roman" pitchFamily="18" charset="0"/>
                <a:ea typeface="宋体" charset="-122"/>
              </a:rPr>
              <a:t>rural urban migration</a:t>
            </a:r>
            <a:endParaRPr lang="en-US" sz="3200">
              <a:solidFill>
                <a:schemeClr val="bg1">
                  <a:lumMod val="50000"/>
                </a:schemeClr>
              </a:solidFill>
              <a:latin typeface="Times New Roman" pitchFamily="18" charset="0"/>
            </a:endParaRPr>
          </a:p>
        </p:txBody>
      </p:sp>
      <p:sp>
        <p:nvSpPr>
          <p:cNvPr id="115728" name="Text Box 16"/>
          <p:cNvSpPr txBox="1">
            <a:spLocks noChangeArrowheads="1"/>
          </p:cNvSpPr>
          <p:nvPr/>
        </p:nvSpPr>
        <p:spPr bwMode="auto">
          <a:xfrm>
            <a:off x="2771775" y="2997200"/>
            <a:ext cx="1454150" cy="823913"/>
          </a:xfrm>
          <a:prstGeom prst="rect">
            <a:avLst/>
          </a:prstGeom>
          <a:noFill/>
          <a:ln w="12700">
            <a:solidFill>
              <a:schemeClr val="bg1">
                <a:lumMod val="50000"/>
              </a:schemeClr>
            </a:solidFill>
            <a:miter lim="800000"/>
            <a:headEnd/>
            <a:tailEnd/>
          </a:ln>
        </p:spPr>
        <p:txBody>
          <a:bodyPr/>
          <a:lstStyle/>
          <a:p>
            <a:pPr algn="ctr" eaLnBrk="0" hangingPunct="0"/>
            <a:r>
              <a:rPr lang="en-US" altLang="zh-CN" sz="1400">
                <a:solidFill>
                  <a:schemeClr val="bg1">
                    <a:lumMod val="50000"/>
                  </a:schemeClr>
                </a:solidFill>
                <a:latin typeface="Times New Roman" pitchFamily="18" charset="0"/>
                <a:ea typeface="宋体" charset="-122"/>
              </a:rPr>
              <a:t>urban poverty (reserved army of unemployed)</a:t>
            </a:r>
            <a:endParaRPr lang="en-US" sz="3200">
              <a:solidFill>
                <a:schemeClr val="bg1">
                  <a:lumMod val="50000"/>
                </a:schemeClr>
              </a:solidFill>
              <a:latin typeface="Times New Roman" pitchFamily="18" charset="0"/>
            </a:endParaRPr>
          </a:p>
        </p:txBody>
      </p:sp>
      <p:sp>
        <p:nvSpPr>
          <p:cNvPr id="115729" name="Text Box 17"/>
          <p:cNvSpPr txBox="1">
            <a:spLocks noChangeArrowheads="1"/>
          </p:cNvSpPr>
          <p:nvPr/>
        </p:nvSpPr>
        <p:spPr bwMode="auto">
          <a:xfrm>
            <a:off x="3276600" y="4305300"/>
            <a:ext cx="711200" cy="484188"/>
          </a:xfrm>
          <a:prstGeom prst="rect">
            <a:avLst/>
          </a:prstGeom>
          <a:noFill/>
          <a:ln w="12700">
            <a:solidFill>
              <a:schemeClr val="bg1">
                <a:lumMod val="50000"/>
              </a:schemeClr>
            </a:solidFill>
            <a:miter lim="800000"/>
            <a:headEnd/>
            <a:tailEnd/>
          </a:ln>
        </p:spPr>
        <p:txBody>
          <a:bodyPr/>
          <a:lstStyle/>
          <a:p>
            <a:pPr algn="ctr" eaLnBrk="0" hangingPunct="0"/>
            <a:r>
              <a:rPr lang="en-US" altLang="zh-CN" sz="1400">
                <a:solidFill>
                  <a:schemeClr val="bg1">
                    <a:lumMod val="50000"/>
                  </a:schemeClr>
                </a:solidFill>
                <a:latin typeface="Times New Roman" pitchFamily="18" charset="0"/>
                <a:ea typeface="宋体" charset="-122"/>
              </a:rPr>
              <a:t>low wages</a:t>
            </a:r>
            <a:endParaRPr lang="en-US" sz="3200">
              <a:solidFill>
                <a:schemeClr val="bg1">
                  <a:lumMod val="50000"/>
                </a:schemeClr>
              </a:solidFill>
              <a:latin typeface="Times New Roman" pitchFamily="18" charset="0"/>
            </a:endParaRPr>
          </a:p>
        </p:txBody>
      </p:sp>
      <p:sp>
        <p:nvSpPr>
          <p:cNvPr id="115730" name="Text Box 18"/>
          <p:cNvSpPr txBox="1">
            <a:spLocks noChangeArrowheads="1"/>
          </p:cNvSpPr>
          <p:nvPr/>
        </p:nvSpPr>
        <p:spPr bwMode="auto">
          <a:xfrm>
            <a:off x="684213" y="2854325"/>
            <a:ext cx="1595437" cy="503238"/>
          </a:xfrm>
          <a:prstGeom prst="rect">
            <a:avLst/>
          </a:prstGeom>
          <a:noFill/>
          <a:ln w="12700">
            <a:solidFill>
              <a:schemeClr val="bg1">
                <a:lumMod val="50000"/>
              </a:schemeClr>
            </a:solidFill>
            <a:miter lim="800000"/>
            <a:headEnd/>
            <a:tailEnd/>
          </a:ln>
        </p:spPr>
        <p:txBody>
          <a:bodyPr/>
          <a:lstStyle/>
          <a:p>
            <a:pPr algn="ctr" eaLnBrk="0" hangingPunct="0"/>
            <a:r>
              <a:rPr lang="en-US" altLang="zh-CN" sz="1400">
                <a:solidFill>
                  <a:schemeClr val="bg1">
                    <a:lumMod val="50000"/>
                  </a:schemeClr>
                </a:solidFill>
                <a:latin typeface="Times New Roman" pitchFamily="18" charset="0"/>
                <a:ea typeface="宋体" charset="-122"/>
              </a:rPr>
              <a:t>cheap</a:t>
            </a:r>
          </a:p>
          <a:p>
            <a:pPr algn="ctr" eaLnBrk="0" hangingPunct="0"/>
            <a:r>
              <a:rPr lang="en-US" altLang="zh-CN" sz="1400">
                <a:solidFill>
                  <a:schemeClr val="bg1">
                    <a:lumMod val="50000"/>
                  </a:schemeClr>
                </a:solidFill>
                <a:latin typeface="Times New Roman" pitchFamily="18" charset="0"/>
                <a:ea typeface="宋体" charset="-122"/>
              </a:rPr>
              <a:t>food in cities</a:t>
            </a:r>
            <a:endParaRPr lang="en-US" sz="3200">
              <a:solidFill>
                <a:schemeClr val="bg1">
                  <a:lumMod val="50000"/>
                </a:schemeClr>
              </a:solidFill>
              <a:latin typeface="Times New Roman" pitchFamily="18" charset="0"/>
            </a:endParaRPr>
          </a:p>
        </p:txBody>
      </p:sp>
      <p:sp>
        <p:nvSpPr>
          <p:cNvPr id="115731" name="Text Box 19"/>
          <p:cNvSpPr txBox="1">
            <a:spLocks noChangeArrowheads="1"/>
          </p:cNvSpPr>
          <p:nvPr/>
        </p:nvSpPr>
        <p:spPr bwMode="auto">
          <a:xfrm>
            <a:off x="755650" y="4789488"/>
            <a:ext cx="1690688" cy="800100"/>
          </a:xfrm>
          <a:prstGeom prst="rect">
            <a:avLst/>
          </a:prstGeom>
          <a:noFill/>
          <a:ln w="12700">
            <a:solidFill>
              <a:schemeClr val="bg1">
                <a:lumMod val="50000"/>
              </a:schemeClr>
            </a:solidFill>
            <a:miter lim="800000"/>
            <a:headEnd/>
            <a:tailEnd/>
          </a:ln>
        </p:spPr>
        <p:txBody>
          <a:bodyPr/>
          <a:lstStyle/>
          <a:p>
            <a:pPr algn="ctr" eaLnBrk="0" hangingPunct="0"/>
            <a:r>
              <a:rPr lang="en-US" altLang="zh-CN" sz="1400">
                <a:solidFill>
                  <a:schemeClr val="bg1">
                    <a:lumMod val="50000"/>
                  </a:schemeClr>
                </a:solidFill>
                <a:latin typeface="Times New Roman" pitchFamily="18" charset="0"/>
                <a:ea typeface="宋体" charset="-122"/>
              </a:rPr>
              <a:t>growth in unskilled labour intensive export processing</a:t>
            </a:r>
            <a:endParaRPr lang="en-US" sz="1400">
              <a:solidFill>
                <a:schemeClr val="bg1">
                  <a:lumMod val="50000"/>
                </a:schemeClr>
              </a:solidFill>
              <a:latin typeface="Times New Roman" pitchFamily="18" charset="0"/>
            </a:endParaRPr>
          </a:p>
        </p:txBody>
      </p:sp>
      <p:sp>
        <p:nvSpPr>
          <p:cNvPr id="115732" name="Text Box 20"/>
          <p:cNvSpPr txBox="1">
            <a:spLocks noChangeArrowheads="1"/>
          </p:cNvSpPr>
          <p:nvPr/>
        </p:nvSpPr>
        <p:spPr bwMode="auto">
          <a:xfrm>
            <a:off x="2921000" y="5878513"/>
            <a:ext cx="1866900" cy="719137"/>
          </a:xfrm>
          <a:prstGeom prst="rect">
            <a:avLst/>
          </a:prstGeom>
          <a:noFill/>
          <a:ln w="12700">
            <a:solidFill>
              <a:schemeClr val="bg1">
                <a:lumMod val="50000"/>
              </a:schemeClr>
            </a:solidFill>
            <a:miter lim="800000"/>
            <a:headEnd/>
            <a:tailEnd/>
          </a:ln>
        </p:spPr>
        <p:txBody>
          <a:bodyPr/>
          <a:lstStyle/>
          <a:p>
            <a:pPr algn="ctr" eaLnBrk="0" hangingPunct="0"/>
            <a:r>
              <a:rPr lang="en-US" altLang="zh-CN" sz="1400">
                <a:solidFill>
                  <a:schemeClr val="bg1">
                    <a:lumMod val="50000"/>
                  </a:schemeClr>
                </a:solidFill>
                <a:latin typeface="Times New Roman" pitchFamily="18" charset="0"/>
                <a:ea typeface="宋体" charset="-122"/>
              </a:rPr>
              <a:t>rise of urban middle class business, skilled staff</a:t>
            </a:r>
            <a:endParaRPr lang="en-US" sz="1400">
              <a:solidFill>
                <a:schemeClr val="bg1">
                  <a:lumMod val="50000"/>
                </a:schemeClr>
              </a:solidFill>
              <a:latin typeface="Times New Roman" pitchFamily="18" charset="0"/>
            </a:endParaRPr>
          </a:p>
        </p:txBody>
      </p:sp>
      <p:sp>
        <p:nvSpPr>
          <p:cNvPr id="115734" name="Line 22"/>
          <p:cNvSpPr>
            <a:spLocks noChangeShapeType="1"/>
          </p:cNvSpPr>
          <p:nvPr/>
        </p:nvSpPr>
        <p:spPr bwMode="auto">
          <a:xfrm>
            <a:off x="2339975" y="1268413"/>
            <a:ext cx="1936750" cy="989012"/>
          </a:xfrm>
          <a:prstGeom prst="line">
            <a:avLst/>
          </a:prstGeom>
          <a:noFill/>
          <a:ln w="12700">
            <a:solidFill>
              <a:schemeClr val="bg1">
                <a:lumMod val="50000"/>
              </a:schemeClr>
            </a:solidFill>
            <a:round/>
            <a:headEnd/>
            <a:tailEnd type="triangle" w="med" len="med"/>
          </a:ln>
        </p:spPr>
        <p:txBody>
          <a:bodyPr/>
          <a:lstStyle/>
          <a:p>
            <a:endParaRPr lang="en-AU"/>
          </a:p>
        </p:txBody>
      </p:sp>
      <p:sp>
        <p:nvSpPr>
          <p:cNvPr id="115735" name="Line 23"/>
          <p:cNvSpPr>
            <a:spLocks noChangeShapeType="1"/>
          </p:cNvSpPr>
          <p:nvPr/>
        </p:nvSpPr>
        <p:spPr bwMode="auto">
          <a:xfrm flipV="1">
            <a:off x="5508625" y="552450"/>
            <a:ext cx="854075" cy="1508125"/>
          </a:xfrm>
          <a:prstGeom prst="line">
            <a:avLst/>
          </a:prstGeom>
          <a:noFill/>
          <a:ln w="12700">
            <a:solidFill>
              <a:schemeClr val="bg1">
                <a:lumMod val="50000"/>
              </a:schemeClr>
            </a:solidFill>
            <a:round/>
            <a:headEnd/>
            <a:tailEnd type="triangle" w="med" len="med"/>
          </a:ln>
        </p:spPr>
        <p:txBody>
          <a:bodyPr/>
          <a:lstStyle/>
          <a:p>
            <a:endParaRPr lang="en-AU"/>
          </a:p>
        </p:txBody>
      </p:sp>
      <p:sp>
        <p:nvSpPr>
          <p:cNvPr id="115736" name="Line 24"/>
          <p:cNvSpPr>
            <a:spLocks noChangeShapeType="1"/>
          </p:cNvSpPr>
          <p:nvPr/>
        </p:nvSpPr>
        <p:spPr bwMode="auto">
          <a:xfrm flipV="1">
            <a:off x="5435600" y="552450"/>
            <a:ext cx="927100" cy="715963"/>
          </a:xfrm>
          <a:prstGeom prst="line">
            <a:avLst/>
          </a:prstGeom>
          <a:noFill/>
          <a:ln w="12700">
            <a:solidFill>
              <a:schemeClr val="bg1">
                <a:lumMod val="50000"/>
              </a:schemeClr>
            </a:solidFill>
            <a:round/>
            <a:headEnd/>
            <a:tailEnd type="triangle" w="med" len="med"/>
          </a:ln>
        </p:spPr>
        <p:txBody>
          <a:bodyPr/>
          <a:lstStyle/>
          <a:p>
            <a:endParaRPr lang="en-AU"/>
          </a:p>
        </p:txBody>
      </p:sp>
      <p:sp>
        <p:nvSpPr>
          <p:cNvPr id="115738" name="Line 26"/>
          <p:cNvSpPr>
            <a:spLocks noChangeShapeType="1"/>
          </p:cNvSpPr>
          <p:nvPr/>
        </p:nvSpPr>
        <p:spPr bwMode="auto">
          <a:xfrm>
            <a:off x="6886575" y="793750"/>
            <a:ext cx="0" cy="847725"/>
          </a:xfrm>
          <a:prstGeom prst="line">
            <a:avLst/>
          </a:prstGeom>
          <a:noFill/>
          <a:ln w="12700">
            <a:solidFill>
              <a:schemeClr val="bg1">
                <a:lumMod val="50000"/>
              </a:schemeClr>
            </a:solidFill>
            <a:round/>
            <a:headEnd/>
            <a:tailEnd type="triangle" w="med" len="med"/>
          </a:ln>
        </p:spPr>
        <p:txBody>
          <a:bodyPr/>
          <a:lstStyle/>
          <a:p>
            <a:endParaRPr lang="en-AU"/>
          </a:p>
        </p:txBody>
      </p:sp>
      <p:sp>
        <p:nvSpPr>
          <p:cNvPr id="115739" name="Line 27"/>
          <p:cNvSpPr>
            <a:spLocks noChangeShapeType="1"/>
          </p:cNvSpPr>
          <p:nvPr/>
        </p:nvSpPr>
        <p:spPr bwMode="auto">
          <a:xfrm flipH="1">
            <a:off x="5413375" y="2125663"/>
            <a:ext cx="1473200" cy="2189162"/>
          </a:xfrm>
          <a:prstGeom prst="line">
            <a:avLst/>
          </a:prstGeom>
          <a:noFill/>
          <a:ln w="12700">
            <a:solidFill>
              <a:schemeClr val="bg1">
                <a:lumMod val="50000"/>
              </a:schemeClr>
            </a:solidFill>
            <a:round/>
            <a:headEnd/>
            <a:tailEnd type="triangle" w="med" len="med"/>
          </a:ln>
        </p:spPr>
        <p:txBody>
          <a:bodyPr/>
          <a:lstStyle/>
          <a:p>
            <a:endParaRPr lang="en-AU"/>
          </a:p>
        </p:txBody>
      </p:sp>
      <p:sp>
        <p:nvSpPr>
          <p:cNvPr id="115740" name="Line 28"/>
          <p:cNvSpPr>
            <a:spLocks noChangeShapeType="1"/>
          </p:cNvSpPr>
          <p:nvPr/>
        </p:nvSpPr>
        <p:spPr bwMode="auto">
          <a:xfrm>
            <a:off x="5651500" y="3429000"/>
            <a:ext cx="879475" cy="642938"/>
          </a:xfrm>
          <a:prstGeom prst="line">
            <a:avLst/>
          </a:prstGeom>
          <a:noFill/>
          <a:ln w="12700">
            <a:solidFill>
              <a:schemeClr val="bg1">
                <a:lumMod val="50000"/>
              </a:schemeClr>
            </a:solidFill>
            <a:round/>
            <a:headEnd/>
            <a:tailEnd type="triangle" w="med" len="med"/>
          </a:ln>
        </p:spPr>
        <p:txBody>
          <a:bodyPr/>
          <a:lstStyle/>
          <a:p>
            <a:endParaRPr lang="en-AU"/>
          </a:p>
        </p:txBody>
      </p:sp>
      <p:sp>
        <p:nvSpPr>
          <p:cNvPr id="115741" name="Line 29"/>
          <p:cNvSpPr>
            <a:spLocks noChangeShapeType="1"/>
          </p:cNvSpPr>
          <p:nvPr/>
        </p:nvSpPr>
        <p:spPr bwMode="auto">
          <a:xfrm flipH="1">
            <a:off x="5175250" y="1884363"/>
            <a:ext cx="1474788" cy="1330325"/>
          </a:xfrm>
          <a:prstGeom prst="line">
            <a:avLst/>
          </a:prstGeom>
          <a:noFill/>
          <a:ln w="12700">
            <a:solidFill>
              <a:schemeClr val="bg1">
                <a:lumMod val="50000"/>
              </a:schemeClr>
            </a:solidFill>
            <a:round/>
            <a:headEnd/>
            <a:tailEnd type="triangle" w="med" len="med"/>
          </a:ln>
        </p:spPr>
        <p:txBody>
          <a:bodyPr/>
          <a:lstStyle/>
          <a:p>
            <a:endParaRPr lang="en-AU"/>
          </a:p>
        </p:txBody>
      </p:sp>
      <p:sp>
        <p:nvSpPr>
          <p:cNvPr id="115742" name="Line 30"/>
          <p:cNvSpPr>
            <a:spLocks noChangeShapeType="1"/>
          </p:cNvSpPr>
          <p:nvPr/>
        </p:nvSpPr>
        <p:spPr bwMode="auto">
          <a:xfrm flipH="1">
            <a:off x="2268538" y="1773238"/>
            <a:ext cx="1582737" cy="1079500"/>
          </a:xfrm>
          <a:prstGeom prst="line">
            <a:avLst/>
          </a:prstGeom>
          <a:noFill/>
          <a:ln w="12700">
            <a:solidFill>
              <a:schemeClr val="bg1">
                <a:lumMod val="50000"/>
              </a:schemeClr>
            </a:solidFill>
            <a:round/>
            <a:headEnd/>
            <a:tailEnd type="triangle" w="med" len="med"/>
          </a:ln>
        </p:spPr>
        <p:txBody>
          <a:bodyPr/>
          <a:lstStyle/>
          <a:p>
            <a:endParaRPr lang="en-AU"/>
          </a:p>
        </p:txBody>
      </p:sp>
      <p:sp>
        <p:nvSpPr>
          <p:cNvPr id="115743" name="Line 31"/>
          <p:cNvSpPr>
            <a:spLocks noChangeShapeType="1"/>
          </p:cNvSpPr>
          <p:nvPr/>
        </p:nvSpPr>
        <p:spPr bwMode="auto">
          <a:xfrm>
            <a:off x="1476375" y="3357563"/>
            <a:ext cx="309563" cy="1370012"/>
          </a:xfrm>
          <a:prstGeom prst="line">
            <a:avLst/>
          </a:prstGeom>
          <a:noFill/>
          <a:ln w="12700">
            <a:solidFill>
              <a:schemeClr val="bg1">
                <a:lumMod val="50000"/>
              </a:schemeClr>
            </a:solidFill>
            <a:round/>
            <a:headEnd/>
            <a:tailEnd type="triangle" w="med" len="med"/>
          </a:ln>
        </p:spPr>
        <p:txBody>
          <a:bodyPr/>
          <a:lstStyle/>
          <a:p>
            <a:endParaRPr lang="en-AU"/>
          </a:p>
        </p:txBody>
      </p:sp>
      <p:sp>
        <p:nvSpPr>
          <p:cNvPr id="115744" name="Line 32"/>
          <p:cNvSpPr>
            <a:spLocks noChangeShapeType="1"/>
          </p:cNvSpPr>
          <p:nvPr/>
        </p:nvSpPr>
        <p:spPr bwMode="auto">
          <a:xfrm>
            <a:off x="3652838" y="3830638"/>
            <a:ext cx="0" cy="484187"/>
          </a:xfrm>
          <a:prstGeom prst="line">
            <a:avLst/>
          </a:prstGeom>
          <a:noFill/>
          <a:ln w="12700">
            <a:solidFill>
              <a:schemeClr val="bg1">
                <a:lumMod val="50000"/>
              </a:schemeClr>
            </a:solidFill>
            <a:round/>
            <a:headEnd/>
            <a:tailEnd type="triangle" w="med" len="med"/>
          </a:ln>
        </p:spPr>
        <p:txBody>
          <a:bodyPr/>
          <a:lstStyle/>
          <a:p>
            <a:endParaRPr lang="en-AU"/>
          </a:p>
        </p:txBody>
      </p:sp>
      <p:sp>
        <p:nvSpPr>
          <p:cNvPr id="115745" name="Line 33"/>
          <p:cNvSpPr>
            <a:spLocks noChangeShapeType="1"/>
          </p:cNvSpPr>
          <p:nvPr/>
        </p:nvSpPr>
        <p:spPr bwMode="auto">
          <a:xfrm flipH="1">
            <a:off x="2436813" y="4556125"/>
            <a:ext cx="831850" cy="484188"/>
          </a:xfrm>
          <a:prstGeom prst="line">
            <a:avLst/>
          </a:prstGeom>
          <a:noFill/>
          <a:ln w="12700">
            <a:solidFill>
              <a:schemeClr val="bg1">
                <a:lumMod val="50000"/>
              </a:schemeClr>
            </a:solidFill>
            <a:round/>
            <a:headEnd/>
            <a:tailEnd type="triangle" w="med" len="med"/>
          </a:ln>
        </p:spPr>
        <p:txBody>
          <a:bodyPr/>
          <a:lstStyle/>
          <a:p>
            <a:endParaRPr lang="en-AU"/>
          </a:p>
        </p:txBody>
      </p:sp>
      <p:sp>
        <p:nvSpPr>
          <p:cNvPr id="115746" name="Line 34"/>
          <p:cNvSpPr>
            <a:spLocks noChangeShapeType="1"/>
          </p:cNvSpPr>
          <p:nvPr/>
        </p:nvSpPr>
        <p:spPr bwMode="auto">
          <a:xfrm>
            <a:off x="1692275" y="5661025"/>
            <a:ext cx="1203325" cy="590550"/>
          </a:xfrm>
          <a:prstGeom prst="line">
            <a:avLst/>
          </a:prstGeom>
          <a:noFill/>
          <a:ln w="12700">
            <a:solidFill>
              <a:schemeClr val="bg1">
                <a:lumMod val="50000"/>
              </a:schemeClr>
            </a:solidFill>
            <a:round/>
            <a:headEnd/>
            <a:tailEnd type="triangle" w="med" len="med"/>
          </a:ln>
        </p:spPr>
        <p:txBody>
          <a:bodyPr/>
          <a:lstStyle/>
          <a:p>
            <a:endParaRPr lang="en-AU"/>
          </a:p>
        </p:txBody>
      </p:sp>
      <p:sp>
        <p:nvSpPr>
          <p:cNvPr id="115747" name="Line 35"/>
          <p:cNvSpPr>
            <a:spLocks noChangeShapeType="1"/>
          </p:cNvSpPr>
          <p:nvPr/>
        </p:nvSpPr>
        <p:spPr bwMode="auto">
          <a:xfrm flipV="1">
            <a:off x="4787900" y="4437063"/>
            <a:ext cx="1800225" cy="1800225"/>
          </a:xfrm>
          <a:prstGeom prst="line">
            <a:avLst/>
          </a:prstGeom>
          <a:noFill/>
          <a:ln w="12700">
            <a:solidFill>
              <a:schemeClr val="bg1">
                <a:lumMod val="50000"/>
              </a:schemeClr>
            </a:solidFill>
            <a:round/>
            <a:headEnd/>
            <a:tailEnd type="triangle" w="med" len="med"/>
          </a:ln>
        </p:spPr>
        <p:txBody>
          <a:bodyPr/>
          <a:lstStyle/>
          <a:p>
            <a:endParaRPr lang="en-AU"/>
          </a:p>
        </p:txBody>
      </p:sp>
      <p:sp>
        <p:nvSpPr>
          <p:cNvPr id="115748" name="Line 36"/>
          <p:cNvSpPr>
            <a:spLocks noChangeShapeType="1"/>
          </p:cNvSpPr>
          <p:nvPr/>
        </p:nvSpPr>
        <p:spPr bwMode="auto">
          <a:xfrm>
            <a:off x="7015163" y="4435475"/>
            <a:ext cx="0" cy="968375"/>
          </a:xfrm>
          <a:prstGeom prst="line">
            <a:avLst/>
          </a:prstGeom>
          <a:noFill/>
          <a:ln w="12700">
            <a:solidFill>
              <a:schemeClr val="bg1">
                <a:lumMod val="50000"/>
              </a:schemeClr>
            </a:solidFill>
            <a:round/>
            <a:headEnd/>
            <a:tailEnd type="triangle" w="med" len="med"/>
          </a:ln>
        </p:spPr>
        <p:txBody>
          <a:bodyPr/>
          <a:lstStyle/>
          <a:p>
            <a:endParaRPr lang="en-AU"/>
          </a:p>
        </p:txBody>
      </p:sp>
      <p:sp>
        <p:nvSpPr>
          <p:cNvPr id="115749" name="Line 37"/>
          <p:cNvSpPr>
            <a:spLocks noChangeShapeType="1"/>
          </p:cNvSpPr>
          <p:nvPr/>
        </p:nvSpPr>
        <p:spPr bwMode="auto">
          <a:xfrm flipH="1" flipV="1">
            <a:off x="5724525" y="4941888"/>
            <a:ext cx="747713" cy="461962"/>
          </a:xfrm>
          <a:prstGeom prst="line">
            <a:avLst/>
          </a:prstGeom>
          <a:noFill/>
          <a:ln w="12700">
            <a:solidFill>
              <a:schemeClr val="bg1">
                <a:lumMod val="50000"/>
              </a:schemeClr>
            </a:solidFill>
            <a:round/>
            <a:headEnd/>
            <a:tailEnd type="triangle" w="med" len="med"/>
          </a:ln>
        </p:spPr>
        <p:txBody>
          <a:bodyPr/>
          <a:lstStyle/>
          <a:p>
            <a:endParaRPr lang="en-AU"/>
          </a:p>
        </p:txBody>
      </p:sp>
      <p:sp>
        <p:nvSpPr>
          <p:cNvPr id="115750" name="Line 38"/>
          <p:cNvSpPr>
            <a:spLocks noChangeShapeType="1"/>
          </p:cNvSpPr>
          <p:nvPr/>
        </p:nvSpPr>
        <p:spPr bwMode="auto">
          <a:xfrm>
            <a:off x="4211638" y="3789363"/>
            <a:ext cx="2268537" cy="282575"/>
          </a:xfrm>
          <a:prstGeom prst="line">
            <a:avLst/>
          </a:prstGeom>
          <a:noFill/>
          <a:ln w="12700">
            <a:solidFill>
              <a:schemeClr val="bg1">
                <a:lumMod val="50000"/>
              </a:schemeClr>
            </a:solidFill>
            <a:round/>
            <a:headEnd/>
            <a:tailEnd type="triangle" w="med" len="med"/>
          </a:ln>
        </p:spPr>
        <p:txBody>
          <a:bodyPr/>
          <a:lstStyle/>
          <a:p>
            <a:endParaRPr lang="en-AU"/>
          </a:p>
        </p:txBody>
      </p:sp>
      <p:sp>
        <p:nvSpPr>
          <p:cNvPr id="115751" name="Line 39"/>
          <p:cNvSpPr>
            <a:spLocks noChangeShapeType="1"/>
          </p:cNvSpPr>
          <p:nvPr/>
        </p:nvSpPr>
        <p:spPr bwMode="auto">
          <a:xfrm flipH="1" flipV="1">
            <a:off x="4225925" y="3467100"/>
            <a:ext cx="406400" cy="0"/>
          </a:xfrm>
          <a:prstGeom prst="line">
            <a:avLst/>
          </a:prstGeom>
          <a:noFill/>
          <a:ln w="12700">
            <a:solidFill>
              <a:schemeClr val="bg1">
                <a:lumMod val="50000"/>
              </a:schemeClr>
            </a:solidFill>
            <a:round/>
            <a:headEnd/>
            <a:tailEnd type="triangle" w="med" len="med"/>
          </a:ln>
        </p:spPr>
        <p:txBody>
          <a:bodyPr/>
          <a:lstStyle/>
          <a:p>
            <a:endParaRPr lang="en-AU"/>
          </a:p>
        </p:txBody>
      </p:sp>
      <p:sp>
        <p:nvSpPr>
          <p:cNvPr id="115752" name="Line 40"/>
          <p:cNvSpPr>
            <a:spLocks noChangeShapeType="1"/>
          </p:cNvSpPr>
          <p:nvPr/>
        </p:nvSpPr>
        <p:spPr bwMode="auto">
          <a:xfrm flipH="1">
            <a:off x="2298700" y="3830638"/>
            <a:ext cx="711200" cy="968375"/>
          </a:xfrm>
          <a:prstGeom prst="line">
            <a:avLst/>
          </a:prstGeom>
          <a:noFill/>
          <a:ln w="12700">
            <a:solidFill>
              <a:schemeClr val="bg1">
                <a:lumMod val="50000"/>
              </a:schemeClr>
            </a:solidFill>
            <a:round/>
            <a:headEnd/>
            <a:tailEnd type="triangle" w="med" len="med"/>
          </a:ln>
        </p:spPr>
        <p:txBody>
          <a:bodyPr/>
          <a:lstStyle/>
          <a:p>
            <a:endParaRPr lang="en-AU"/>
          </a:p>
        </p:txBody>
      </p:sp>
      <p:sp>
        <p:nvSpPr>
          <p:cNvPr id="115753" name="Line 41"/>
          <p:cNvSpPr>
            <a:spLocks noChangeShapeType="1"/>
          </p:cNvSpPr>
          <p:nvPr/>
        </p:nvSpPr>
        <p:spPr bwMode="auto">
          <a:xfrm>
            <a:off x="4211638" y="3860800"/>
            <a:ext cx="215900" cy="360363"/>
          </a:xfrm>
          <a:prstGeom prst="line">
            <a:avLst/>
          </a:prstGeom>
          <a:noFill/>
          <a:ln w="12700">
            <a:solidFill>
              <a:schemeClr val="bg1">
                <a:lumMod val="50000"/>
              </a:schemeClr>
            </a:solidFill>
            <a:round/>
            <a:headEnd/>
            <a:tailEnd type="triangle" w="med" len="med"/>
          </a:ln>
        </p:spPr>
        <p:txBody>
          <a:bodyPr/>
          <a:lstStyle/>
          <a:p>
            <a:endParaRPr lang="en-AU"/>
          </a:p>
        </p:txBody>
      </p:sp>
      <p:sp>
        <p:nvSpPr>
          <p:cNvPr id="115754" name="Line 42"/>
          <p:cNvSpPr>
            <a:spLocks noChangeShapeType="1"/>
          </p:cNvSpPr>
          <p:nvPr/>
        </p:nvSpPr>
        <p:spPr bwMode="auto">
          <a:xfrm>
            <a:off x="2339975" y="836613"/>
            <a:ext cx="1511300" cy="431800"/>
          </a:xfrm>
          <a:prstGeom prst="line">
            <a:avLst/>
          </a:prstGeom>
          <a:noFill/>
          <a:ln w="12700">
            <a:solidFill>
              <a:schemeClr val="bg1">
                <a:lumMod val="50000"/>
              </a:schemeClr>
            </a:solidFill>
            <a:round/>
            <a:headEnd/>
            <a:tailEnd type="triangle" w="med" len="med"/>
          </a:ln>
          <a:effectLst/>
        </p:spPr>
        <p:txBody>
          <a:bodyPr/>
          <a:lstStyle/>
          <a:p>
            <a:endParaRPr lang="en-AU"/>
          </a:p>
        </p:txBody>
      </p:sp>
      <p:sp>
        <p:nvSpPr>
          <p:cNvPr id="115755" name="Line 43"/>
          <p:cNvSpPr>
            <a:spLocks noChangeShapeType="1"/>
          </p:cNvSpPr>
          <p:nvPr/>
        </p:nvSpPr>
        <p:spPr bwMode="auto">
          <a:xfrm flipV="1">
            <a:off x="2411413" y="476250"/>
            <a:ext cx="1079500" cy="144463"/>
          </a:xfrm>
          <a:prstGeom prst="line">
            <a:avLst/>
          </a:prstGeom>
          <a:noFill/>
          <a:ln w="9525">
            <a:solidFill>
              <a:schemeClr val="bg1">
                <a:lumMod val="50000"/>
              </a:schemeClr>
            </a:solidFill>
            <a:round/>
            <a:headEnd/>
            <a:tailEnd type="triangle" w="med" len="med"/>
          </a:ln>
          <a:effectLst/>
        </p:spPr>
        <p:txBody>
          <a:bodyPr/>
          <a:lstStyle/>
          <a:p>
            <a:endParaRPr lang="en-AU"/>
          </a:p>
        </p:txBody>
      </p:sp>
      <p:sp>
        <p:nvSpPr>
          <p:cNvPr id="115756" name="Line 44"/>
          <p:cNvSpPr>
            <a:spLocks noChangeShapeType="1"/>
          </p:cNvSpPr>
          <p:nvPr/>
        </p:nvSpPr>
        <p:spPr bwMode="auto">
          <a:xfrm>
            <a:off x="4284663" y="836613"/>
            <a:ext cx="71437" cy="360362"/>
          </a:xfrm>
          <a:prstGeom prst="line">
            <a:avLst/>
          </a:prstGeom>
          <a:noFill/>
          <a:ln w="9525">
            <a:solidFill>
              <a:schemeClr val="bg1">
                <a:lumMod val="50000"/>
              </a:schemeClr>
            </a:solidFill>
            <a:round/>
            <a:headEnd/>
            <a:tailEnd type="triangle" w="med" len="med"/>
          </a:ln>
          <a:effectLst/>
        </p:spPr>
        <p:txBody>
          <a:bodyPr/>
          <a:lstStyle/>
          <a:p>
            <a:endParaRPr lang="en-AU"/>
          </a:p>
        </p:txBody>
      </p:sp>
      <p:sp>
        <p:nvSpPr>
          <p:cNvPr id="115757" name="Text Box 45"/>
          <p:cNvSpPr txBox="1">
            <a:spLocks noChangeArrowheads="1"/>
          </p:cNvSpPr>
          <p:nvPr/>
        </p:nvSpPr>
        <p:spPr bwMode="auto">
          <a:xfrm>
            <a:off x="0" y="6021388"/>
            <a:ext cx="1979613" cy="915987"/>
          </a:xfrm>
          <a:prstGeom prst="rect">
            <a:avLst/>
          </a:prstGeom>
          <a:noFill/>
          <a:ln w="9525">
            <a:solidFill>
              <a:schemeClr val="bg1">
                <a:lumMod val="50000"/>
              </a:schemeClr>
            </a:solidFill>
            <a:miter lim="800000"/>
            <a:headEnd/>
            <a:tailEnd/>
          </a:ln>
          <a:effectLst/>
        </p:spPr>
        <p:txBody>
          <a:bodyPr>
            <a:spAutoFit/>
          </a:bodyPr>
          <a:lstStyle/>
          <a:p>
            <a:pPr eaLnBrk="0" hangingPunct="0">
              <a:spcBef>
                <a:spcPct val="50000"/>
              </a:spcBef>
            </a:pPr>
            <a:r>
              <a:rPr lang="en-AU" b="1">
                <a:solidFill>
                  <a:schemeClr val="bg1">
                    <a:lumMod val="50000"/>
                  </a:schemeClr>
                </a:solidFill>
                <a:latin typeface="Times New Roman" pitchFamily="18" charset="0"/>
              </a:rPr>
              <a:t>Impact of Rich World Dumping and Protection </a:t>
            </a:r>
            <a:endParaRPr lang="en-US" b="1">
              <a:solidFill>
                <a:schemeClr val="bg1">
                  <a:lumMod val="50000"/>
                </a:schemeClr>
              </a:solidFill>
              <a:latin typeface="Times New Roman" pitchFamily="18"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en-AU" sz="4000"/>
              <a:t>GATS</a:t>
            </a:r>
            <a:endParaRPr lang="en-AU"/>
          </a:p>
        </p:txBody>
      </p:sp>
      <p:sp>
        <p:nvSpPr>
          <p:cNvPr id="18435" name="Rectangle 3"/>
          <p:cNvSpPr>
            <a:spLocks noGrp="1" noChangeArrowheads="1"/>
          </p:cNvSpPr>
          <p:nvPr>
            <p:ph idx="1"/>
          </p:nvPr>
        </p:nvSpPr>
        <p:spPr/>
        <p:txBody>
          <a:bodyPr/>
          <a:lstStyle/>
          <a:p>
            <a:pPr>
              <a:lnSpc>
                <a:spcPct val="90000"/>
              </a:lnSpc>
            </a:pPr>
            <a:r>
              <a:rPr lang="en-AU"/>
              <a:t>All services</a:t>
            </a:r>
          </a:p>
          <a:p>
            <a:pPr lvl="1">
              <a:lnSpc>
                <a:spcPct val="90000"/>
              </a:lnSpc>
            </a:pPr>
            <a:r>
              <a:rPr lang="en-AU"/>
              <a:t>Most-favoured-nation (MFN) principle (allow one country in; allow all members in)</a:t>
            </a:r>
          </a:p>
          <a:p>
            <a:pPr lvl="1">
              <a:lnSpc>
                <a:spcPct val="90000"/>
              </a:lnSpc>
            </a:pPr>
            <a:r>
              <a:rPr lang="en-AU"/>
              <a:t>transparency (accessible data bases of laws and regulations)</a:t>
            </a:r>
          </a:p>
          <a:p>
            <a:pPr>
              <a:lnSpc>
                <a:spcPct val="90000"/>
              </a:lnSpc>
            </a:pPr>
            <a:r>
              <a:rPr lang="en-AU"/>
              <a:t>Specified services</a:t>
            </a:r>
          </a:p>
          <a:p>
            <a:pPr lvl="1">
              <a:lnSpc>
                <a:spcPct val="90000"/>
              </a:lnSpc>
            </a:pPr>
            <a:r>
              <a:rPr lang="en-AU"/>
              <a:t>market access</a:t>
            </a:r>
          </a:p>
          <a:p>
            <a:pPr lvl="1">
              <a:lnSpc>
                <a:spcPct val="90000"/>
              </a:lnSpc>
            </a:pPr>
            <a:r>
              <a:rPr lang="en-AU"/>
              <a:t>national treatment (eg subsidies)</a:t>
            </a:r>
          </a:p>
          <a:p>
            <a:pPr>
              <a:lnSpc>
                <a:spcPct val="90000"/>
              </a:lnSpc>
            </a:pPr>
            <a:r>
              <a:rPr lang="en-AU"/>
              <a:t>Ratchet function and schedule for extension</a:t>
            </a:r>
          </a:p>
        </p:txBody>
      </p:sp>
      <p:sp>
        <p:nvSpPr>
          <p:cNvPr id="4" name="Slide Number Placeholder 5"/>
          <p:cNvSpPr>
            <a:spLocks noGrp="1"/>
          </p:cNvSpPr>
          <p:nvPr>
            <p:ph type="sldNum" sz="quarter" idx="12"/>
          </p:nvPr>
        </p:nvSpPr>
        <p:spPr/>
        <p:txBody>
          <a:bodyPr/>
          <a:lstStyle/>
          <a:p>
            <a:fld id="{449C4FB1-E102-4A13-8331-FB3BBD38B220}" type="slidenum">
              <a:rPr lang="en-US"/>
              <a:pPr/>
              <a:t>23</a:t>
            </a:fld>
            <a:endParaRPr lang="en-US"/>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r>
              <a:rPr lang="en-AU" sz="4000"/>
              <a:t>What are services?? </a:t>
            </a:r>
          </a:p>
        </p:txBody>
      </p:sp>
      <p:sp>
        <p:nvSpPr>
          <p:cNvPr id="19459" name="Rectangle 3"/>
          <p:cNvSpPr>
            <a:spLocks noGrp="1" noChangeArrowheads="1"/>
          </p:cNvSpPr>
          <p:nvPr>
            <p:ph idx="1"/>
          </p:nvPr>
        </p:nvSpPr>
        <p:spPr>
          <a:xfrm>
            <a:off x="1476375" y="1484313"/>
            <a:ext cx="7210425" cy="4646612"/>
          </a:xfrm>
        </p:spPr>
        <p:txBody>
          <a:bodyPr>
            <a:normAutofit lnSpcReduction="10000"/>
          </a:bodyPr>
          <a:lstStyle/>
          <a:p>
            <a:r>
              <a:rPr lang="en-AU"/>
              <a:t>Trade and tourism</a:t>
            </a:r>
          </a:p>
          <a:p>
            <a:r>
              <a:rPr lang="en-AU"/>
              <a:t>Business, professional and technical </a:t>
            </a:r>
          </a:p>
          <a:p>
            <a:r>
              <a:rPr lang="en-AU"/>
              <a:t>Telecommunications</a:t>
            </a:r>
          </a:p>
          <a:p>
            <a:r>
              <a:rPr lang="en-AU"/>
              <a:t>Asset management </a:t>
            </a:r>
          </a:p>
          <a:p>
            <a:r>
              <a:rPr lang="en-AU"/>
              <a:t>Education</a:t>
            </a:r>
          </a:p>
          <a:p>
            <a:r>
              <a:rPr lang="en-AU"/>
              <a:t>Medical services</a:t>
            </a:r>
          </a:p>
          <a:p>
            <a:r>
              <a:rPr lang="en-AU"/>
              <a:t>Energy</a:t>
            </a:r>
          </a:p>
          <a:p>
            <a:r>
              <a:rPr lang="en-AU"/>
              <a:t>Construction</a:t>
            </a:r>
          </a:p>
        </p:txBody>
      </p:sp>
      <p:sp>
        <p:nvSpPr>
          <p:cNvPr id="4" name="Slide Number Placeholder 5"/>
          <p:cNvSpPr>
            <a:spLocks noGrp="1"/>
          </p:cNvSpPr>
          <p:nvPr>
            <p:ph type="sldNum" sz="quarter" idx="12"/>
          </p:nvPr>
        </p:nvSpPr>
        <p:spPr/>
        <p:txBody>
          <a:bodyPr/>
          <a:lstStyle/>
          <a:p>
            <a:fld id="{579401AB-14FD-4D1E-A62B-BB143C549DE8}" type="slidenum">
              <a:rPr lang="en-US"/>
              <a:pPr/>
              <a:t>24</a:t>
            </a:fld>
            <a:endParaRPr lang="en-US"/>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normAutofit fontScale="90000"/>
          </a:bodyPr>
          <a:lstStyle/>
          <a:p>
            <a:r>
              <a:rPr lang="en-AU" sz="6000" b="1"/>
              <a:t>‘</a:t>
            </a:r>
            <a:r>
              <a:rPr lang="en-AU" b="1"/>
              <a:t>Modes of supply’ </a:t>
            </a:r>
            <a:br>
              <a:rPr lang="en-AU" b="1"/>
            </a:br>
            <a:r>
              <a:rPr lang="en-AU" b="1"/>
              <a:t>(for specified commitments)</a:t>
            </a:r>
            <a:endParaRPr lang="en-AU" sz="7200" b="1"/>
          </a:p>
        </p:txBody>
      </p:sp>
      <p:sp>
        <p:nvSpPr>
          <p:cNvPr id="20483" name="Rectangle 3"/>
          <p:cNvSpPr>
            <a:spLocks noGrp="1" noChangeArrowheads="1"/>
          </p:cNvSpPr>
          <p:nvPr>
            <p:ph idx="1"/>
          </p:nvPr>
        </p:nvSpPr>
        <p:spPr>
          <a:xfrm>
            <a:off x="755650" y="1989138"/>
            <a:ext cx="7931150" cy="4137025"/>
          </a:xfrm>
        </p:spPr>
        <p:txBody>
          <a:bodyPr/>
          <a:lstStyle/>
          <a:p>
            <a:pPr>
              <a:lnSpc>
                <a:spcPct val="80000"/>
              </a:lnSpc>
            </a:pPr>
            <a:r>
              <a:rPr lang="en-AU" sz="3600"/>
              <a:t>Cross border supply (telemedicine)</a:t>
            </a:r>
          </a:p>
          <a:p>
            <a:pPr>
              <a:lnSpc>
                <a:spcPct val="80000"/>
              </a:lnSpc>
            </a:pPr>
            <a:r>
              <a:rPr lang="en-AU" sz="3600"/>
              <a:t>Consumption abroad (patients travel abroad)</a:t>
            </a:r>
          </a:p>
          <a:p>
            <a:pPr>
              <a:lnSpc>
                <a:spcPct val="80000"/>
              </a:lnSpc>
            </a:pPr>
            <a:r>
              <a:rPr lang="en-AU" sz="3600"/>
              <a:t>Commercial presence (foreign owned health insurance, foreign owned health care corporations)</a:t>
            </a:r>
          </a:p>
          <a:p>
            <a:pPr>
              <a:lnSpc>
                <a:spcPct val="80000"/>
              </a:lnSpc>
            </a:pPr>
            <a:r>
              <a:rPr lang="en-AU" sz="3600"/>
              <a:t>The presence of natural persons (flying doctors)</a:t>
            </a:r>
          </a:p>
        </p:txBody>
      </p:sp>
      <p:sp>
        <p:nvSpPr>
          <p:cNvPr id="4" name="Slide Number Placeholder 5"/>
          <p:cNvSpPr>
            <a:spLocks noGrp="1"/>
          </p:cNvSpPr>
          <p:nvPr>
            <p:ph type="sldNum" sz="quarter" idx="12"/>
          </p:nvPr>
        </p:nvSpPr>
        <p:spPr/>
        <p:txBody>
          <a:bodyPr/>
          <a:lstStyle/>
          <a:p>
            <a:fld id="{C801B25B-6B9C-4201-99E8-87B2F6E837C8}" type="slidenum">
              <a:rPr lang="en-US"/>
              <a:pPr/>
              <a:t>25</a:t>
            </a:fld>
            <a:endParaRPr lang="en-US"/>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4"/>
          <p:cNvSpPr>
            <a:spLocks noGrp="1"/>
          </p:cNvSpPr>
          <p:nvPr>
            <p:ph type="sldNum" sz="quarter" idx="12"/>
          </p:nvPr>
        </p:nvSpPr>
        <p:spPr/>
        <p:txBody>
          <a:bodyPr/>
          <a:lstStyle/>
          <a:p>
            <a:fld id="{04D0D153-8805-42E3-90AF-D653B1DE0580}" type="slidenum">
              <a:rPr lang="en-US"/>
              <a:pPr/>
              <a:t>26</a:t>
            </a:fld>
            <a:endParaRPr lang="en-US"/>
          </a:p>
        </p:txBody>
      </p:sp>
      <p:graphicFrame>
        <p:nvGraphicFramePr>
          <p:cNvPr id="22530" name="Object 2"/>
          <p:cNvGraphicFramePr>
            <a:graphicFrameLocks noChangeAspect="1"/>
          </p:cNvGraphicFramePr>
          <p:nvPr/>
        </p:nvGraphicFramePr>
        <p:xfrm>
          <a:off x="1063128" y="1271736"/>
          <a:ext cx="7253288" cy="5181600"/>
        </p:xfrm>
        <a:graphic>
          <a:graphicData uri="http://schemas.openxmlformats.org/presentationml/2006/ole">
            <p:oleObj spid="_x0000_s22530" name="Document" r:id="rId4" imgW="6525916" imgH="4659472" progId="Word.Document.8">
              <p:embed/>
            </p:oleObj>
          </a:graphicData>
        </a:graphic>
      </p:graphicFrame>
      <p:sp>
        <p:nvSpPr>
          <p:cNvPr id="22531" name="Rectangle 3"/>
          <p:cNvSpPr>
            <a:spLocks noGrp="1" noChangeArrowheads="1"/>
          </p:cNvSpPr>
          <p:nvPr>
            <p:ph type="title"/>
          </p:nvPr>
        </p:nvSpPr>
        <p:spPr/>
        <p:txBody>
          <a:bodyPr/>
          <a:lstStyle/>
          <a:p>
            <a:r>
              <a:rPr lang="en-AU" sz="2400" b="0" dirty="0">
                <a:solidFill>
                  <a:schemeClr val="bg1">
                    <a:lumMod val="50000"/>
                  </a:schemeClr>
                </a:solidFill>
                <a:effectLst/>
              </a:rPr>
              <a:t>Australia’s health-related GATS commitments</a:t>
            </a:r>
            <a:endParaRPr lang="en-AU" sz="4800" b="0" dirty="0">
              <a:solidFill>
                <a:schemeClr val="bg1">
                  <a:lumMod val="50000"/>
                </a:schemeClr>
              </a:solidFill>
              <a:effectLst/>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r>
              <a:rPr lang="en-AU" sz="4000"/>
              <a:t>The GATS renewal</a:t>
            </a:r>
            <a:endParaRPr lang="en-AU"/>
          </a:p>
        </p:txBody>
      </p:sp>
      <p:sp>
        <p:nvSpPr>
          <p:cNvPr id="23555" name="Rectangle 3"/>
          <p:cNvSpPr>
            <a:spLocks noGrp="1" noChangeArrowheads="1"/>
          </p:cNvSpPr>
          <p:nvPr>
            <p:ph idx="1"/>
          </p:nvPr>
        </p:nvSpPr>
        <p:spPr/>
        <p:txBody>
          <a:bodyPr/>
          <a:lstStyle/>
          <a:p>
            <a:r>
              <a:rPr lang="en-AU" sz="2800"/>
              <a:t>Criticisms of GATS 1994 by financial services industry</a:t>
            </a:r>
          </a:p>
          <a:p>
            <a:r>
              <a:rPr lang="en-AU" sz="2800"/>
              <a:t>Article XIX.  Commitment to renegotiation from 2000</a:t>
            </a:r>
          </a:p>
          <a:p>
            <a:r>
              <a:rPr lang="en-AU" sz="2800"/>
              <a:t>Current renegotiations </a:t>
            </a:r>
          </a:p>
          <a:p>
            <a:pPr lvl="1"/>
            <a:r>
              <a:rPr lang="en-AU" sz="2400"/>
              <a:t>preparatory “issue identification” phase (from January 2000)</a:t>
            </a:r>
          </a:p>
          <a:p>
            <a:pPr lvl="1"/>
            <a:r>
              <a:rPr lang="en-AU" sz="2400"/>
              <a:t>request / offer phase (30 June 2002 / 31 March 2003)</a:t>
            </a:r>
          </a:p>
          <a:p>
            <a:pPr lvl="1"/>
            <a:r>
              <a:rPr lang="en-AU" sz="2400"/>
              <a:t>formalisation (1 January 2005)</a:t>
            </a:r>
          </a:p>
        </p:txBody>
      </p:sp>
      <p:sp>
        <p:nvSpPr>
          <p:cNvPr id="4" name="Slide Number Placeholder 5"/>
          <p:cNvSpPr>
            <a:spLocks noGrp="1"/>
          </p:cNvSpPr>
          <p:nvPr>
            <p:ph type="sldNum" sz="quarter" idx="12"/>
          </p:nvPr>
        </p:nvSpPr>
        <p:spPr/>
        <p:txBody>
          <a:bodyPr/>
          <a:lstStyle/>
          <a:p>
            <a:fld id="{C06461C0-7556-4358-8862-DB55763A1263}" type="slidenum">
              <a:rPr lang="en-US"/>
              <a:pPr/>
              <a:t>27</a:t>
            </a:fld>
            <a:endParaRPr lang="en-US"/>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r>
              <a:rPr lang="en-AU" sz="3200"/>
              <a:t>Apprehensions about the renewal of GATS</a:t>
            </a:r>
            <a:endParaRPr lang="en-AU" sz="4000"/>
          </a:p>
        </p:txBody>
      </p:sp>
      <p:sp>
        <p:nvSpPr>
          <p:cNvPr id="24579" name="Rectangle 3"/>
          <p:cNvSpPr>
            <a:spLocks noGrp="1" noChangeArrowheads="1"/>
          </p:cNvSpPr>
          <p:nvPr>
            <p:ph idx="1"/>
          </p:nvPr>
        </p:nvSpPr>
        <p:spPr/>
        <p:txBody>
          <a:bodyPr/>
          <a:lstStyle/>
          <a:p>
            <a:pPr>
              <a:lnSpc>
                <a:spcPct val="90000"/>
              </a:lnSpc>
            </a:pPr>
            <a:r>
              <a:rPr lang="en-AU"/>
              <a:t>Non-democratic processes of the WTO</a:t>
            </a:r>
          </a:p>
          <a:p>
            <a:pPr lvl="1">
              <a:lnSpc>
                <a:spcPct val="90000"/>
              </a:lnSpc>
            </a:pPr>
            <a:r>
              <a:rPr lang="en-AU"/>
              <a:t>what is happening behind closed doors?</a:t>
            </a:r>
          </a:p>
          <a:p>
            <a:pPr>
              <a:lnSpc>
                <a:spcPct val="90000"/>
              </a:lnSpc>
            </a:pPr>
            <a:r>
              <a:rPr lang="en-AU"/>
              <a:t>Privatisation of health care?</a:t>
            </a:r>
          </a:p>
          <a:p>
            <a:pPr lvl="1">
              <a:lnSpc>
                <a:spcPct val="90000"/>
              </a:lnSpc>
            </a:pPr>
            <a:r>
              <a:rPr lang="en-AU"/>
              <a:t>stratified health insurance arrangements</a:t>
            </a:r>
          </a:p>
          <a:p>
            <a:pPr lvl="1">
              <a:lnSpc>
                <a:spcPct val="90000"/>
              </a:lnSpc>
            </a:pPr>
            <a:r>
              <a:rPr lang="en-AU"/>
              <a:t>stratified health care provision</a:t>
            </a:r>
          </a:p>
          <a:p>
            <a:pPr lvl="1">
              <a:lnSpc>
                <a:spcPct val="90000"/>
              </a:lnSpc>
            </a:pPr>
            <a:r>
              <a:rPr lang="en-AU"/>
              <a:t>foreign owned corporate control of health care</a:t>
            </a:r>
          </a:p>
          <a:p>
            <a:pPr lvl="1">
              <a:lnSpc>
                <a:spcPct val="90000"/>
              </a:lnSpc>
            </a:pPr>
            <a:r>
              <a:rPr lang="en-AU"/>
              <a:t>deregulation of environmental and food controls</a:t>
            </a:r>
          </a:p>
        </p:txBody>
      </p:sp>
      <p:sp>
        <p:nvSpPr>
          <p:cNvPr id="4" name="Slide Number Placeholder 5"/>
          <p:cNvSpPr>
            <a:spLocks noGrp="1"/>
          </p:cNvSpPr>
          <p:nvPr>
            <p:ph type="sldNum" sz="quarter" idx="12"/>
          </p:nvPr>
        </p:nvSpPr>
        <p:spPr/>
        <p:txBody>
          <a:bodyPr/>
          <a:lstStyle/>
          <a:p>
            <a:fld id="{8EE53243-83AC-45D1-BD06-6E5AB93C902C}" type="slidenum">
              <a:rPr lang="en-US"/>
              <a:pPr/>
              <a:t>28</a:t>
            </a:fld>
            <a:endParaRPr lang="en-US"/>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p:txBody>
          <a:bodyPr/>
          <a:lstStyle/>
          <a:p>
            <a:r>
              <a:rPr lang="en-AU" sz="4000"/>
              <a:t>TRIPs</a:t>
            </a:r>
            <a:endParaRPr lang="en-US" sz="4000"/>
          </a:p>
        </p:txBody>
      </p:sp>
      <p:sp>
        <p:nvSpPr>
          <p:cNvPr id="60419" name="Rectangle 3"/>
          <p:cNvSpPr>
            <a:spLocks noGrp="1" noChangeArrowheads="1"/>
          </p:cNvSpPr>
          <p:nvPr>
            <p:ph idx="1"/>
          </p:nvPr>
        </p:nvSpPr>
        <p:spPr/>
        <p:txBody>
          <a:bodyPr/>
          <a:lstStyle/>
          <a:p>
            <a:pPr>
              <a:lnSpc>
                <a:spcPct val="90000"/>
              </a:lnSpc>
            </a:pPr>
            <a:r>
              <a:rPr lang="en-US" sz="3600"/>
              <a:t>Agreement on trade related intellectual property rights</a:t>
            </a:r>
          </a:p>
          <a:p>
            <a:pPr lvl="1">
              <a:lnSpc>
                <a:spcPct val="90000"/>
              </a:lnSpc>
            </a:pPr>
            <a:r>
              <a:rPr lang="en-US" sz="3200"/>
              <a:t>Principles of national treatment and MFN treatment</a:t>
            </a:r>
          </a:p>
          <a:p>
            <a:pPr lvl="1">
              <a:lnSpc>
                <a:spcPct val="90000"/>
              </a:lnSpc>
            </a:pPr>
            <a:r>
              <a:rPr lang="en-US" sz="3200"/>
              <a:t>Uniform protection of IPRs</a:t>
            </a:r>
          </a:p>
          <a:p>
            <a:pPr lvl="1">
              <a:lnSpc>
                <a:spcPct val="90000"/>
              </a:lnSpc>
            </a:pPr>
            <a:r>
              <a:rPr lang="en-US" sz="3200"/>
              <a:t>Patents (20 years +), trademarks, designs, trade secrets</a:t>
            </a:r>
          </a:p>
        </p:txBody>
      </p:sp>
      <p:sp>
        <p:nvSpPr>
          <p:cNvPr id="4" name="Slide Number Placeholder 5"/>
          <p:cNvSpPr>
            <a:spLocks noGrp="1"/>
          </p:cNvSpPr>
          <p:nvPr>
            <p:ph type="sldNum" sz="quarter" idx="12"/>
          </p:nvPr>
        </p:nvSpPr>
        <p:spPr/>
        <p:txBody>
          <a:bodyPr/>
          <a:lstStyle/>
          <a:p>
            <a:fld id="{C06AC213-F522-4C98-B4E6-1B1420350ADA}" type="slidenum">
              <a:rPr lang="en-US"/>
              <a:pPr/>
              <a:t>29</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AU" sz="4000"/>
              <a:t>International Monetary Fund</a:t>
            </a:r>
          </a:p>
        </p:txBody>
      </p:sp>
      <p:sp>
        <p:nvSpPr>
          <p:cNvPr id="5123" name="Rectangle 3"/>
          <p:cNvSpPr>
            <a:spLocks noGrp="1" noChangeArrowheads="1"/>
          </p:cNvSpPr>
          <p:nvPr>
            <p:ph idx="1"/>
          </p:nvPr>
        </p:nvSpPr>
        <p:spPr/>
        <p:txBody>
          <a:bodyPr>
            <a:normAutofit lnSpcReduction="10000"/>
          </a:bodyPr>
          <a:lstStyle/>
          <a:p>
            <a:pPr>
              <a:lnSpc>
                <a:spcPct val="80000"/>
              </a:lnSpc>
            </a:pPr>
            <a:r>
              <a:rPr lang="en-AU" sz="2800"/>
              <a:t>1944: IMF created in order to lend to countries to prevent currency fluctuations due to short term imbalances in trade flows</a:t>
            </a:r>
          </a:p>
          <a:p>
            <a:pPr>
              <a:lnSpc>
                <a:spcPct val="80000"/>
              </a:lnSpc>
            </a:pPr>
            <a:r>
              <a:rPr lang="en-AU" sz="2800"/>
              <a:t>1950s -  1980s: private sector international financial institutions take over  short term trade financing</a:t>
            </a:r>
          </a:p>
          <a:p>
            <a:pPr lvl="1">
              <a:lnSpc>
                <a:spcPct val="80000"/>
              </a:lnSpc>
            </a:pPr>
            <a:r>
              <a:rPr lang="en-AU" sz="2400"/>
              <a:t>IMF a fund without a function?</a:t>
            </a:r>
          </a:p>
          <a:p>
            <a:pPr>
              <a:lnSpc>
                <a:spcPct val="80000"/>
              </a:lnSpc>
            </a:pPr>
            <a:r>
              <a:rPr lang="en-AU" sz="2800"/>
              <a:t>1970s - 1980s: Third World Debt Crisis </a:t>
            </a:r>
          </a:p>
          <a:p>
            <a:pPr lvl="1">
              <a:lnSpc>
                <a:spcPct val="80000"/>
              </a:lnSpc>
            </a:pPr>
            <a:r>
              <a:rPr lang="en-AU" sz="2400"/>
              <a:t>new role for IMF as lender of last resort and world economic policeman</a:t>
            </a:r>
          </a:p>
          <a:p>
            <a:pPr>
              <a:lnSpc>
                <a:spcPct val="80000"/>
              </a:lnSpc>
            </a:pPr>
            <a:r>
              <a:rPr lang="en-AU" sz="2800"/>
              <a:t>2007: widening debate about reform of IMF</a:t>
            </a:r>
          </a:p>
          <a:p>
            <a:pPr>
              <a:lnSpc>
                <a:spcPct val="80000"/>
              </a:lnSpc>
            </a:pPr>
            <a:r>
              <a:rPr lang="en-AU" sz="2800"/>
              <a:t>2009: further discussion of strengthening the regulatory role of IMF over global economy</a:t>
            </a:r>
          </a:p>
        </p:txBody>
      </p:sp>
      <p:sp>
        <p:nvSpPr>
          <p:cNvPr id="4" name="Slide Number Placeholder 5"/>
          <p:cNvSpPr>
            <a:spLocks noGrp="1"/>
          </p:cNvSpPr>
          <p:nvPr>
            <p:ph type="sldNum" sz="quarter" idx="12"/>
          </p:nvPr>
        </p:nvSpPr>
        <p:spPr/>
        <p:txBody>
          <a:bodyPr/>
          <a:lstStyle/>
          <a:p>
            <a:fld id="{DAE3400E-7DD4-4AD0-8122-058B987D6C91}" type="slidenum">
              <a:rPr lang="en-US"/>
              <a:pPr/>
              <a:t>3</a:t>
            </a:fld>
            <a:endParaRPr lang="en-US"/>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p:txBody>
          <a:bodyPr/>
          <a:lstStyle/>
          <a:p>
            <a:pPr>
              <a:spcBef>
                <a:spcPts val="500"/>
              </a:spcBef>
              <a:spcAft>
                <a:spcPts val="500"/>
              </a:spcAft>
            </a:pPr>
            <a:r>
              <a:rPr lang="en-AU" sz="4000"/>
              <a:t>TRIPS and access to medicines</a:t>
            </a:r>
          </a:p>
        </p:txBody>
      </p:sp>
      <p:sp>
        <p:nvSpPr>
          <p:cNvPr id="61443" name="Rectangle 3"/>
          <p:cNvSpPr>
            <a:spLocks noGrp="1" noChangeArrowheads="1"/>
          </p:cNvSpPr>
          <p:nvPr>
            <p:ph idx="1"/>
          </p:nvPr>
        </p:nvSpPr>
        <p:spPr>
          <a:xfrm>
            <a:off x="3049588" y="2535238"/>
            <a:ext cx="2890837" cy="2905125"/>
          </a:xfrm>
        </p:spPr>
        <p:txBody>
          <a:bodyPr/>
          <a:lstStyle/>
          <a:p>
            <a:pPr>
              <a:spcBef>
                <a:spcPts val="500"/>
              </a:spcBef>
              <a:spcAft>
                <a:spcPts val="500"/>
              </a:spcAft>
            </a:pPr>
            <a:r>
              <a:rPr lang="en-AU"/>
              <a:t>Brazil</a:t>
            </a:r>
          </a:p>
          <a:p>
            <a:pPr>
              <a:spcBef>
                <a:spcPts val="500"/>
              </a:spcBef>
              <a:spcAft>
                <a:spcPts val="500"/>
              </a:spcAft>
            </a:pPr>
            <a:r>
              <a:rPr lang="en-AU"/>
              <a:t>South Africa</a:t>
            </a:r>
          </a:p>
          <a:p>
            <a:pPr>
              <a:spcBef>
                <a:spcPts val="500"/>
              </a:spcBef>
              <a:spcAft>
                <a:spcPts val="500"/>
              </a:spcAft>
            </a:pPr>
            <a:r>
              <a:rPr lang="en-AU"/>
              <a:t>India</a:t>
            </a:r>
          </a:p>
          <a:p>
            <a:pPr>
              <a:spcBef>
                <a:spcPts val="500"/>
              </a:spcBef>
              <a:spcAft>
                <a:spcPts val="500"/>
              </a:spcAft>
            </a:pPr>
            <a:r>
              <a:rPr lang="en-AU"/>
              <a:t>Thailand</a:t>
            </a:r>
          </a:p>
        </p:txBody>
      </p:sp>
      <p:sp>
        <p:nvSpPr>
          <p:cNvPr id="4" name="Slide Number Placeholder 5"/>
          <p:cNvSpPr>
            <a:spLocks noGrp="1"/>
          </p:cNvSpPr>
          <p:nvPr>
            <p:ph type="sldNum" sz="quarter" idx="12"/>
          </p:nvPr>
        </p:nvSpPr>
        <p:spPr/>
        <p:txBody>
          <a:bodyPr/>
          <a:lstStyle/>
          <a:p>
            <a:fld id="{9177D2E3-983D-43E5-9FA3-3CA39E555379}" type="slidenum">
              <a:rPr lang="en-US"/>
              <a:pPr/>
              <a:t>30</a:t>
            </a:fld>
            <a:endParaRPr lang="en-US"/>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p:txBody>
          <a:bodyPr/>
          <a:lstStyle/>
          <a:p>
            <a:pPr>
              <a:spcBef>
                <a:spcPts val="500"/>
              </a:spcBef>
              <a:spcAft>
                <a:spcPts val="500"/>
              </a:spcAft>
            </a:pPr>
            <a:r>
              <a:rPr lang="en-AU"/>
              <a:t>Brazil</a:t>
            </a:r>
          </a:p>
        </p:txBody>
      </p:sp>
      <p:sp>
        <p:nvSpPr>
          <p:cNvPr id="62467" name="Rectangle 3"/>
          <p:cNvSpPr>
            <a:spLocks noGrp="1" noChangeArrowheads="1"/>
          </p:cNvSpPr>
          <p:nvPr>
            <p:ph idx="1"/>
          </p:nvPr>
        </p:nvSpPr>
        <p:spPr/>
        <p:txBody>
          <a:bodyPr/>
          <a:lstStyle/>
          <a:p>
            <a:pPr>
              <a:lnSpc>
                <a:spcPct val="90000"/>
              </a:lnSpc>
              <a:spcBef>
                <a:spcPts val="500"/>
              </a:spcBef>
              <a:spcAft>
                <a:spcPts val="500"/>
              </a:spcAft>
            </a:pPr>
            <a:r>
              <a:rPr lang="en-AU" sz="2400"/>
              <a:t>Compulsory licences issued for generic equivalents of antiretrovirals</a:t>
            </a:r>
          </a:p>
          <a:p>
            <a:pPr>
              <a:lnSpc>
                <a:spcPct val="90000"/>
              </a:lnSpc>
              <a:spcBef>
                <a:spcPts val="500"/>
              </a:spcBef>
              <a:spcAft>
                <a:spcPts val="500"/>
              </a:spcAft>
            </a:pPr>
            <a:r>
              <a:rPr lang="en-AU" sz="2400"/>
              <a:t>Free care for all HIV+ people, AIDS-related deaths halved in four years, spread of the HIV reduced </a:t>
            </a:r>
          </a:p>
          <a:p>
            <a:pPr>
              <a:lnSpc>
                <a:spcPct val="90000"/>
              </a:lnSpc>
              <a:spcBef>
                <a:spcPts val="500"/>
              </a:spcBef>
              <a:spcAft>
                <a:spcPts val="500"/>
              </a:spcAft>
            </a:pPr>
            <a:r>
              <a:rPr lang="en-AU" sz="2400"/>
              <a:t>Savings of half a billion dollars by producing the generic equivalent of the patented drugs, saved $422 million in hospitalisation costs. </a:t>
            </a:r>
          </a:p>
          <a:p>
            <a:pPr>
              <a:lnSpc>
                <a:spcPct val="90000"/>
              </a:lnSpc>
              <a:spcBef>
                <a:spcPts val="500"/>
              </a:spcBef>
              <a:spcAft>
                <a:spcPts val="500"/>
              </a:spcAft>
            </a:pPr>
            <a:r>
              <a:rPr lang="en-AU" sz="2400"/>
              <a:t>Brazil taken to a WTO dispute panel by US over its patent legislation but not the issuing of compulsory licences</a:t>
            </a:r>
          </a:p>
        </p:txBody>
      </p:sp>
      <p:sp>
        <p:nvSpPr>
          <p:cNvPr id="4" name="Slide Number Placeholder 5"/>
          <p:cNvSpPr>
            <a:spLocks noGrp="1"/>
          </p:cNvSpPr>
          <p:nvPr>
            <p:ph type="sldNum" sz="quarter" idx="12"/>
          </p:nvPr>
        </p:nvSpPr>
        <p:spPr/>
        <p:txBody>
          <a:bodyPr/>
          <a:lstStyle/>
          <a:p>
            <a:fld id="{03E7B2FD-74E7-4575-B7FE-5474987D75C1}" type="slidenum">
              <a:rPr lang="en-US"/>
              <a:pPr/>
              <a:t>31</a:t>
            </a:fld>
            <a:endParaRPr lang="en-US"/>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p:txBody>
          <a:bodyPr/>
          <a:lstStyle/>
          <a:p>
            <a:pPr>
              <a:spcBef>
                <a:spcPts val="500"/>
              </a:spcBef>
              <a:spcAft>
                <a:spcPts val="500"/>
              </a:spcAft>
            </a:pPr>
            <a:r>
              <a:rPr lang="en-AU"/>
              <a:t>South Africa</a:t>
            </a:r>
          </a:p>
        </p:txBody>
      </p:sp>
      <p:sp>
        <p:nvSpPr>
          <p:cNvPr id="63491" name="Rectangle 3"/>
          <p:cNvSpPr>
            <a:spLocks noGrp="1" noChangeArrowheads="1"/>
          </p:cNvSpPr>
          <p:nvPr>
            <p:ph idx="1"/>
          </p:nvPr>
        </p:nvSpPr>
        <p:spPr/>
        <p:txBody>
          <a:bodyPr/>
          <a:lstStyle/>
          <a:p>
            <a:pPr>
              <a:spcBef>
                <a:spcPts val="500"/>
              </a:spcBef>
              <a:spcAft>
                <a:spcPts val="500"/>
              </a:spcAft>
            </a:pPr>
            <a:r>
              <a:rPr lang="en-AU" sz="2800"/>
              <a:t>1996 South Africa passes a new law for the procurement of medicines; sourcing brand name drugs internationally through cheapest supplier</a:t>
            </a:r>
          </a:p>
          <a:p>
            <a:pPr>
              <a:spcBef>
                <a:spcPts val="500"/>
              </a:spcBef>
              <a:spcAft>
                <a:spcPts val="500"/>
              </a:spcAft>
            </a:pPr>
            <a:r>
              <a:rPr lang="en-AU" sz="2800"/>
              <a:t>1998 39 drug makers sued South Africa arguing that the law contravened international trade agreements</a:t>
            </a:r>
          </a:p>
          <a:p>
            <a:pPr>
              <a:spcBef>
                <a:spcPts val="500"/>
              </a:spcBef>
              <a:spcAft>
                <a:spcPts val="500"/>
              </a:spcAft>
            </a:pPr>
            <a:r>
              <a:rPr lang="en-AU" sz="2800"/>
              <a:t>2001 Medicins Sans Frontiers petition against the lawsuit collects 250,000 signatures</a:t>
            </a:r>
          </a:p>
          <a:p>
            <a:pPr>
              <a:spcBef>
                <a:spcPts val="500"/>
              </a:spcBef>
              <a:spcAft>
                <a:spcPts val="500"/>
              </a:spcAft>
            </a:pPr>
            <a:r>
              <a:rPr lang="en-AU" sz="2800"/>
              <a:t>2001 companies withdraw their lawsuit and agreed to pay the government's legal costs</a:t>
            </a:r>
          </a:p>
        </p:txBody>
      </p:sp>
      <p:sp>
        <p:nvSpPr>
          <p:cNvPr id="4" name="Slide Number Placeholder 5"/>
          <p:cNvSpPr>
            <a:spLocks noGrp="1"/>
          </p:cNvSpPr>
          <p:nvPr>
            <p:ph type="sldNum" sz="quarter" idx="12"/>
          </p:nvPr>
        </p:nvSpPr>
        <p:spPr/>
        <p:txBody>
          <a:bodyPr/>
          <a:lstStyle/>
          <a:p>
            <a:fld id="{5F9B0C53-FD32-47C4-A574-4CF65E881FA9}" type="slidenum">
              <a:rPr lang="en-US"/>
              <a:pPr/>
              <a:t>32</a:t>
            </a:fld>
            <a:endParaRPr lang="en-US"/>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p:txBody>
          <a:bodyPr/>
          <a:lstStyle/>
          <a:p>
            <a:pPr>
              <a:spcBef>
                <a:spcPts val="500"/>
              </a:spcBef>
              <a:spcAft>
                <a:spcPts val="500"/>
              </a:spcAft>
            </a:pPr>
            <a:r>
              <a:rPr lang="en-AU"/>
              <a:t>Cipla (India)</a:t>
            </a:r>
          </a:p>
        </p:txBody>
      </p:sp>
      <p:sp>
        <p:nvSpPr>
          <p:cNvPr id="64515" name="Rectangle 3"/>
          <p:cNvSpPr>
            <a:spLocks noGrp="1" noChangeArrowheads="1"/>
          </p:cNvSpPr>
          <p:nvPr>
            <p:ph idx="1"/>
          </p:nvPr>
        </p:nvSpPr>
        <p:spPr/>
        <p:txBody>
          <a:bodyPr/>
          <a:lstStyle/>
          <a:p>
            <a:pPr>
              <a:lnSpc>
                <a:spcPct val="90000"/>
              </a:lnSpc>
              <a:spcBef>
                <a:spcPts val="500"/>
              </a:spcBef>
              <a:spcAft>
                <a:spcPts val="500"/>
              </a:spcAft>
            </a:pPr>
            <a:r>
              <a:rPr lang="en-AU"/>
              <a:t>India - process-only patent laws</a:t>
            </a:r>
          </a:p>
          <a:p>
            <a:pPr>
              <a:lnSpc>
                <a:spcPct val="90000"/>
              </a:lnSpc>
              <a:spcBef>
                <a:spcPts val="500"/>
              </a:spcBef>
              <a:spcAft>
                <a:spcPts val="500"/>
              </a:spcAft>
            </a:pPr>
            <a:r>
              <a:rPr lang="en-AU"/>
              <a:t>Cipla offers to sell (to MSF) a three-drug cocktail for AIDS treatment at $US350 per year (compared with $10,000 to $12,000 a year in western markets)</a:t>
            </a:r>
          </a:p>
          <a:p>
            <a:pPr>
              <a:lnSpc>
                <a:spcPct val="90000"/>
              </a:lnSpc>
              <a:spcBef>
                <a:spcPts val="500"/>
              </a:spcBef>
              <a:spcAft>
                <a:spcPts val="500"/>
              </a:spcAft>
            </a:pPr>
            <a:r>
              <a:rPr lang="en-AU"/>
              <a:t>Cipla offers same cocktail to governments at $600 per year </a:t>
            </a:r>
          </a:p>
          <a:p>
            <a:pPr>
              <a:lnSpc>
                <a:spcPct val="90000"/>
              </a:lnSpc>
              <a:spcBef>
                <a:spcPts val="500"/>
              </a:spcBef>
              <a:spcAft>
                <a:spcPts val="500"/>
              </a:spcAft>
            </a:pPr>
            <a:r>
              <a:rPr lang="en-AU"/>
              <a:t>Cipla offers to pay the patent owners a 5% commission</a:t>
            </a:r>
          </a:p>
        </p:txBody>
      </p:sp>
      <p:sp>
        <p:nvSpPr>
          <p:cNvPr id="4" name="Slide Number Placeholder 5"/>
          <p:cNvSpPr>
            <a:spLocks noGrp="1"/>
          </p:cNvSpPr>
          <p:nvPr>
            <p:ph type="sldNum" sz="quarter" idx="12"/>
          </p:nvPr>
        </p:nvSpPr>
        <p:spPr/>
        <p:txBody>
          <a:bodyPr/>
          <a:lstStyle/>
          <a:p>
            <a:fld id="{AA63EF13-2397-486D-A981-82296BA1BEE8}" type="slidenum">
              <a:rPr lang="en-US"/>
              <a:pPr/>
              <a:t>33</a:t>
            </a:fld>
            <a:endParaRPr lang="en-US"/>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826" name="Rectangle 2"/>
          <p:cNvSpPr>
            <a:spLocks noGrp="1" noChangeArrowheads="1"/>
          </p:cNvSpPr>
          <p:nvPr>
            <p:ph type="title"/>
          </p:nvPr>
        </p:nvSpPr>
        <p:spPr>
          <a:xfrm>
            <a:off x="901700" y="301625"/>
            <a:ext cx="7134225" cy="838200"/>
          </a:xfrm>
        </p:spPr>
        <p:txBody>
          <a:bodyPr>
            <a:normAutofit fontScale="90000"/>
          </a:bodyPr>
          <a:lstStyle/>
          <a:p>
            <a:r>
              <a:rPr lang="en-AU" sz="4000" b="1"/>
              <a:t>The Indian pharmaceutical industry</a:t>
            </a:r>
          </a:p>
        </p:txBody>
      </p:sp>
      <p:sp>
        <p:nvSpPr>
          <p:cNvPr id="205827" name="Rectangle 3"/>
          <p:cNvSpPr>
            <a:spLocks noGrp="1" noChangeArrowheads="1"/>
          </p:cNvSpPr>
          <p:nvPr>
            <p:ph idx="1"/>
          </p:nvPr>
        </p:nvSpPr>
        <p:spPr>
          <a:xfrm>
            <a:off x="815975" y="1600200"/>
            <a:ext cx="7427913" cy="4056063"/>
          </a:xfrm>
        </p:spPr>
        <p:txBody>
          <a:bodyPr/>
          <a:lstStyle/>
          <a:p>
            <a:r>
              <a:rPr lang="en-AU"/>
              <a:t>Huge manufacturing capacity</a:t>
            </a:r>
          </a:p>
          <a:p>
            <a:r>
              <a:rPr lang="en-AU"/>
              <a:t>Large generic sector</a:t>
            </a:r>
          </a:p>
          <a:p>
            <a:r>
              <a:rPr lang="en-AU"/>
              <a:t>Exports to 150 developing countries</a:t>
            </a:r>
          </a:p>
          <a:p>
            <a:r>
              <a:rPr lang="en-AU"/>
              <a:t>Half of drugs used to treat AIDS in developing countries come from India</a:t>
            </a:r>
          </a:p>
          <a:p>
            <a:r>
              <a:rPr lang="en-AU"/>
              <a:t>‘The pharmacy of the developing world’</a:t>
            </a:r>
          </a:p>
        </p:txBody>
      </p:sp>
      <p:sp>
        <p:nvSpPr>
          <p:cNvPr id="5" name="Slide Number Placeholder 5"/>
          <p:cNvSpPr>
            <a:spLocks noGrp="1"/>
          </p:cNvSpPr>
          <p:nvPr>
            <p:ph type="sldNum" sz="quarter" idx="12"/>
          </p:nvPr>
        </p:nvSpPr>
        <p:spPr/>
        <p:txBody>
          <a:bodyPr/>
          <a:lstStyle/>
          <a:p>
            <a:fld id="{17B32D96-E671-4C34-83EE-F173969E41C4}" type="slidenum">
              <a:rPr lang="en-US"/>
              <a:pPr/>
              <a:t>34</a:t>
            </a:fld>
            <a:endParaRPr lang="en-US"/>
          </a:p>
        </p:txBody>
      </p:sp>
      <p:sp>
        <p:nvSpPr>
          <p:cNvPr id="205828" name="Text Box 4"/>
          <p:cNvSpPr txBox="1">
            <a:spLocks noChangeArrowheads="1"/>
          </p:cNvSpPr>
          <p:nvPr/>
        </p:nvSpPr>
        <p:spPr bwMode="auto">
          <a:xfrm>
            <a:off x="6858000" y="609600"/>
            <a:ext cx="1600200" cy="457200"/>
          </a:xfrm>
          <a:prstGeom prst="rect">
            <a:avLst/>
          </a:prstGeom>
          <a:noFill/>
          <a:ln w="9525">
            <a:noFill/>
            <a:miter lim="800000"/>
            <a:headEnd/>
            <a:tailEnd/>
          </a:ln>
          <a:effectLst/>
        </p:spPr>
        <p:txBody>
          <a:bodyPr>
            <a:spAutoFit/>
          </a:bodyPr>
          <a:lstStyle/>
          <a:p>
            <a:pPr>
              <a:spcBef>
                <a:spcPct val="50000"/>
              </a:spcBef>
            </a:pPr>
            <a:endParaRPr lang="en-US" sz="2400">
              <a:latin typeface="Times New Roman" pitchFamily="18" charset="0"/>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7874" name="Rectangle 2"/>
          <p:cNvSpPr>
            <a:spLocks noGrp="1" noChangeArrowheads="1"/>
          </p:cNvSpPr>
          <p:nvPr>
            <p:ph type="title"/>
          </p:nvPr>
        </p:nvSpPr>
        <p:spPr>
          <a:xfrm>
            <a:off x="457200" y="274638"/>
            <a:ext cx="8080375" cy="1008062"/>
          </a:xfrm>
        </p:spPr>
        <p:txBody>
          <a:bodyPr/>
          <a:lstStyle/>
          <a:p>
            <a:r>
              <a:rPr lang="en-AU" sz="3600" b="1"/>
              <a:t>Patent legislation, WTO and India</a:t>
            </a:r>
          </a:p>
        </p:txBody>
      </p:sp>
      <p:sp>
        <p:nvSpPr>
          <p:cNvPr id="207875" name="Rectangle 3"/>
          <p:cNvSpPr>
            <a:spLocks noGrp="1" noChangeArrowheads="1"/>
          </p:cNvSpPr>
          <p:nvPr>
            <p:ph idx="1"/>
          </p:nvPr>
        </p:nvSpPr>
        <p:spPr/>
        <p:txBody>
          <a:bodyPr/>
          <a:lstStyle/>
          <a:p>
            <a:pPr>
              <a:lnSpc>
                <a:spcPct val="90000"/>
              </a:lnSpc>
              <a:buFontTx/>
              <a:buNone/>
            </a:pPr>
            <a:r>
              <a:rPr lang="en-AU" sz="2800" b="1"/>
              <a:t>1972</a:t>
            </a:r>
            <a:r>
              <a:rPr lang="en-AU" sz="2800"/>
              <a:t>	- Patents Act introduced (process only)</a:t>
            </a:r>
          </a:p>
          <a:p>
            <a:pPr algn="just">
              <a:lnSpc>
                <a:spcPct val="90000"/>
              </a:lnSpc>
              <a:buFontTx/>
              <a:buNone/>
            </a:pPr>
            <a:r>
              <a:rPr lang="en-US" sz="2800" b="1"/>
              <a:t>1994/1995 - </a:t>
            </a:r>
            <a:r>
              <a:rPr lang="en-US" sz="2800"/>
              <a:t>Creation of the World Trade Organization &amp; 	entry into force of the TRIPS Agreement, which obliges developing countries to grant patents on medicines no later than 2005</a:t>
            </a:r>
          </a:p>
          <a:p>
            <a:pPr algn="just">
              <a:lnSpc>
                <a:spcPct val="90000"/>
              </a:lnSpc>
              <a:buFontTx/>
              <a:buNone/>
            </a:pPr>
            <a:r>
              <a:rPr lang="en-US" sz="2800" b="1"/>
              <a:t>April 2005</a:t>
            </a:r>
            <a:r>
              <a:rPr lang="en-US" sz="2800"/>
              <a:t>	- Amendment of India's Patents Act: medicines can now be patented in India. However, the 	law stipulates that only true medical innovations will be protected by patents. 	Section 3(d) specifies that new forms of known substances do not deserve patents.</a:t>
            </a:r>
            <a:r>
              <a:rPr lang="en-US" sz="2000"/>
              <a:t> </a:t>
            </a:r>
            <a:endParaRPr lang="en-AU" sz="2800"/>
          </a:p>
        </p:txBody>
      </p:sp>
      <p:sp>
        <p:nvSpPr>
          <p:cNvPr id="5" name="Slide Number Placeholder 5"/>
          <p:cNvSpPr>
            <a:spLocks noGrp="1"/>
          </p:cNvSpPr>
          <p:nvPr>
            <p:ph type="sldNum" sz="quarter" idx="12"/>
          </p:nvPr>
        </p:nvSpPr>
        <p:spPr/>
        <p:txBody>
          <a:bodyPr/>
          <a:lstStyle/>
          <a:p>
            <a:fld id="{21A2AEFB-0903-4E3D-B3D9-932E4F9FE72C}" type="slidenum">
              <a:rPr lang="en-US"/>
              <a:pPr/>
              <a:t>35</a:t>
            </a:fld>
            <a:endParaRPr lang="en-US"/>
          </a:p>
        </p:txBody>
      </p:sp>
      <p:sp>
        <p:nvSpPr>
          <p:cNvPr id="207876" name="Text Box 4"/>
          <p:cNvSpPr txBox="1">
            <a:spLocks noChangeArrowheads="1"/>
          </p:cNvSpPr>
          <p:nvPr/>
        </p:nvSpPr>
        <p:spPr bwMode="auto">
          <a:xfrm>
            <a:off x="6858000" y="609600"/>
            <a:ext cx="1600200" cy="457200"/>
          </a:xfrm>
          <a:prstGeom prst="rect">
            <a:avLst/>
          </a:prstGeom>
          <a:noFill/>
          <a:ln w="9525">
            <a:noFill/>
            <a:miter lim="800000"/>
            <a:headEnd/>
            <a:tailEnd/>
          </a:ln>
          <a:effectLst/>
        </p:spPr>
        <p:txBody>
          <a:bodyPr>
            <a:spAutoFit/>
          </a:bodyPr>
          <a:lstStyle/>
          <a:p>
            <a:pPr>
              <a:spcBef>
                <a:spcPct val="50000"/>
              </a:spcBef>
            </a:pPr>
            <a:endParaRPr lang="en-US" sz="2400">
              <a:latin typeface="Times New Roman" pitchFamily="18" charset="0"/>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9922" name="Rectangle 2"/>
          <p:cNvSpPr>
            <a:spLocks noGrp="1" noChangeArrowheads="1"/>
          </p:cNvSpPr>
          <p:nvPr>
            <p:ph type="title"/>
          </p:nvPr>
        </p:nvSpPr>
        <p:spPr>
          <a:xfrm>
            <a:off x="457200" y="274638"/>
            <a:ext cx="6292850" cy="838200"/>
          </a:xfrm>
        </p:spPr>
        <p:txBody>
          <a:bodyPr/>
          <a:lstStyle/>
          <a:p>
            <a:r>
              <a:rPr lang="en-AU" sz="3200" b="1"/>
              <a:t>Section 3(d)</a:t>
            </a:r>
          </a:p>
        </p:txBody>
      </p:sp>
      <p:sp>
        <p:nvSpPr>
          <p:cNvPr id="209923" name="Rectangle 3"/>
          <p:cNvSpPr>
            <a:spLocks noGrp="1" noChangeArrowheads="1"/>
          </p:cNvSpPr>
          <p:nvPr>
            <p:ph idx="1"/>
          </p:nvPr>
        </p:nvSpPr>
        <p:spPr>
          <a:xfrm>
            <a:off x="457200" y="1600200"/>
            <a:ext cx="8229600" cy="3770313"/>
          </a:xfrm>
        </p:spPr>
        <p:txBody>
          <a:bodyPr/>
          <a:lstStyle/>
          <a:p>
            <a:pPr marL="201613" lvl="1" indent="6350" algn="just">
              <a:buFontTx/>
              <a:buNone/>
            </a:pPr>
            <a:r>
              <a:rPr lang="en-US" i="1"/>
              <a:t>"</a:t>
            </a:r>
            <a:r>
              <a:rPr lang="en-US"/>
              <a:t>the mere discovery of a new form of a known substance which does not result in the enhancement of the known efficacy of that substance or the mere discovery of any new property or new use for a known substance or of the mere use of a known process, machine or apparatus unless such known process results in a new product or employs at least one new reactant” </a:t>
            </a:r>
            <a:endParaRPr lang="en-AU"/>
          </a:p>
        </p:txBody>
      </p:sp>
      <p:sp>
        <p:nvSpPr>
          <p:cNvPr id="5" name="Slide Number Placeholder 5"/>
          <p:cNvSpPr>
            <a:spLocks noGrp="1"/>
          </p:cNvSpPr>
          <p:nvPr>
            <p:ph type="sldNum" sz="quarter" idx="12"/>
          </p:nvPr>
        </p:nvSpPr>
        <p:spPr/>
        <p:txBody>
          <a:bodyPr/>
          <a:lstStyle/>
          <a:p>
            <a:fld id="{F9B2EC3C-F33D-458F-A4B5-F647D15F88B1}" type="slidenum">
              <a:rPr lang="en-US"/>
              <a:pPr/>
              <a:t>36</a:t>
            </a:fld>
            <a:endParaRPr lang="en-US"/>
          </a:p>
        </p:txBody>
      </p:sp>
      <p:sp>
        <p:nvSpPr>
          <p:cNvPr id="209924" name="Text Box 4"/>
          <p:cNvSpPr txBox="1">
            <a:spLocks noChangeArrowheads="1"/>
          </p:cNvSpPr>
          <p:nvPr/>
        </p:nvSpPr>
        <p:spPr bwMode="auto">
          <a:xfrm>
            <a:off x="6858000" y="609600"/>
            <a:ext cx="1600200" cy="457200"/>
          </a:xfrm>
          <a:prstGeom prst="rect">
            <a:avLst/>
          </a:prstGeom>
          <a:noFill/>
          <a:ln w="9525">
            <a:noFill/>
            <a:miter lim="800000"/>
            <a:headEnd/>
            <a:tailEnd/>
          </a:ln>
          <a:effectLst/>
        </p:spPr>
        <p:txBody>
          <a:bodyPr>
            <a:spAutoFit/>
          </a:bodyPr>
          <a:lstStyle/>
          <a:p>
            <a:pPr>
              <a:spcBef>
                <a:spcPct val="50000"/>
              </a:spcBef>
            </a:pPr>
            <a:endParaRPr lang="en-US" sz="2400">
              <a:latin typeface="Times New Roman" pitchFamily="18" charset="0"/>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1970" name="Rectangle 2"/>
          <p:cNvSpPr>
            <a:spLocks noGrp="1" noChangeArrowheads="1"/>
          </p:cNvSpPr>
          <p:nvPr>
            <p:ph type="title"/>
          </p:nvPr>
        </p:nvSpPr>
        <p:spPr>
          <a:xfrm>
            <a:off x="611188" y="260350"/>
            <a:ext cx="7632700" cy="1152525"/>
          </a:xfrm>
        </p:spPr>
        <p:txBody>
          <a:bodyPr/>
          <a:lstStyle/>
          <a:p>
            <a:r>
              <a:rPr lang="en-AU" sz="4000" b="1"/>
              <a:t>Novartis and Glivec</a:t>
            </a:r>
          </a:p>
        </p:txBody>
      </p:sp>
      <p:sp>
        <p:nvSpPr>
          <p:cNvPr id="211971" name="Rectangle 3"/>
          <p:cNvSpPr>
            <a:spLocks noGrp="1" noChangeArrowheads="1"/>
          </p:cNvSpPr>
          <p:nvPr>
            <p:ph idx="1"/>
          </p:nvPr>
        </p:nvSpPr>
        <p:spPr>
          <a:xfrm>
            <a:off x="685800" y="1752600"/>
            <a:ext cx="7772400" cy="4648200"/>
          </a:xfrm>
        </p:spPr>
        <p:txBody>
          <a:bodyPr/>
          <a:lstStyle/>
          <a:p>
            <a:pPr>
              <a:lnSpc>
                <a:spcPct val="90000"/>
              </a:lnSpc>
              <a:buFontTx/>
              <a:buNone/>
            </a:pPr>
            <a:r>
              <a:rPr lang="en-AU" sz="2800" b="1"/>
              <a:t>Prior to 1998</a:t>
            </a:r>
            <a:r>
              <a:rPr lang="en-AU" sz="2800"/>
              <a:t>, generic versions of Glivec were manufactured in India for approximately one tenth of the price of the patented drug.</a:t>
            </a:r>
          </a:p>
          <a:p>
            <a:pPr>
              <a:lnSpc>
                <a:spcPct val="90000"/>
              </a:lnSpc>
              <a:buFontTx/>
              <a:buNone/>
            </a:pPr>
            <a:r>
              <a:rPr lang="en-AU" sz="2800" b="1"/>
              <a:t>1998</a:t>
            </a:r>
            <a:r>
              <a:rPr lang="en-AU" sz="2800"/>
              <a:t> - Novartis applied for a patent for Glivec (the beta-crystalline form of imatinib mesylate). Novartis was granted EMR (Exclusive Marketing Rights) and generic manufacturers had to withdraw their versions of the drug.</a:t>
            </a:r>
          </a:p>
          <a:p>
            <a:pPr>
              <a:lnSpc>
                <a:spcPct val="90000"/>
              </a:lnSpc>
              <a:buFontTx/>
              <a:buNone/>
            </a:pPr>
            <a:r>
              <a:rPr lang="en-AU" sz="2800" b="1"/>
              <a:t>Jan 2006</a:t>
            </a:r>
            <a:r>
              <a:rPr lang="en-AU" sz="2800"/>
              <a:t> - The Indian Patents Office rejected Novartis’ application on the basis of its structural similarity to an old compound.</a:t>
            </a:r>
          </a:p>
        </p:txBody>
      </p:sp>
      <p:sp>
        <p:nvSpPr>
          <p:cNvPr id="5" name="Slide Number Placeholder 5"/>
          <p:cNvSpPr>
            <a:spLocks noGrp="1"/>
          </p:cNvSpPr>
          <p:nvPr>
            <p:ph type="sldNum" sz="quarter" idx="12"/>
          </p:nvPr>
        </p:nvSpPr>
        <p:spPr/>
        <p:txBody>
          <a:bodyPr/>
          <a:lstStyle/>
          <a:p>
            <a:fld id="{A21CEC01-1F7E-4ACA-8B02-C074D06D8B7C}" type="slidenum">
              <a:rPr lang="en-US"/>
              <a:pPr/>
              <a:t>37</a:t>
            </a:fld>
            <a:endParaRPr lang="en-US"/>
          </a:p>
        </p:txBody>
      </p:sp>
      <p:sp>
        <p:nvSpPr>
          <p:cNvPr id="211972" name="Text Box 4"/>
          <p:cNvSpPr txBox="1">
            <a:spLocks noChangeArrowheads="1"/>
          </p:cNvSpPr>
          <p:nvPr/>
        </p:nvSpPr>
        <p:spPr bwMode="auto">
          <a:xfrm>
            <a:off x="6858000" y="609600"/>
            <a:ext cx="1600200" cy="457200"/>
          </a:xfrm>
          <a:prstGeom prst="rect">
            <a:avLst/>
          </a:prstGeom>
          <a:noFill/>
          <a:ln w="9525">
            <a:noFill/>
            <a:miter lim="800000"/>
            <a:headEnd/>
            <a:tailEnd/>
          </a:ln>
          <a:effectLst/>
        </p:spPr>
        <p:txBody>
          <a:bodyPr>
            <a:spAutoFit/>
          </a:bodyPr>
          <a:lstStyle/>
          <a:p>
            <a:pPr>
              <a:spcBef>
                <a:spcPct val="50000"/>
              </a:spcBef>
            </a:pPr>
            <a:endParaRPr lang="en-US" sz="2400">
              <a:latin typeface="Times New Roman" pitchFamily="18" charset="0"/>
            </a:endParaRP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4018" name="Rectangle 2"/>
          <p:cNvSpPr>
            <a:spLocks noGrp="1" noChangeArrowheads="1"/>
          </p:cNvSpPr>
          <p:nvPr>
            <p:ph type="title"/>
          </p:nvPr>
        </p:nvSpPr>
        <p:spPr>
          <a:xfrm>
            <a:off x="457200" y="274638"/>
            <a:ext cx="8007350" cy="1008062"/>
          </a:xfrm>
        </p:spPr>
        <p:txBody>
          <a:bodyPr/>
          <a:lstStyle/>
          <a:p>
            <a:r>
              <a:rPr lang="en-AU" sz="4000" b="1"/>
              <a:t>Novartis and Glivec</a:t>
            </a:r>
          </a:p>
        </p:txBody>
      </p:sp>
      <p:sp>
        <p:nvSpPr>
          <p:cNvPr id="214019" name="Rectangle 3"/>
          <p:cNvSpPr>
            <a:spLocks noGrp="1" noChangeArrowheads="1"/>
          </p:cNvSpPr>
          <p:nvPr>
            <p:ph idx="1"/>
          </p:nvPr>
        </p:nvSpPr>
        <p:spPr/>
        <p:txBody>
          <a:bodyPr/>
          <a:lstStyle/>
          <a:p>
            <a:pPr>
              <a:lnSpc>
                <a:spcPct val="90000"/>
              </a:lnSpc>
              <a:buFontTx/>
              <a:buNone/>
            </a:pPr>
            <a:r>
              <a:rPr lang="en-AU" sz="2800" b="1"/>
              <a:t>May 2006</a:t>
            </a:r>
            <a:r>
              <a:rPr lang="en-AU" sz="2800"/>
              <a:t> – Novartis filed a case against the decision of the Patents Office and also against the provision of the Indian Patents Act (Section 3(d)), arguing that it was not in compliance with TRIPS</a:t>
            </a:r>
          </a:p>
          <a:p>
            <a:pPr>
              <a:lnSpc>
                <a:spcPct val="90000"/>
              </a:lnSpc>
              <a:buFontTx/>
              <a:buNone/>
            </a:pPr>
            <a:r>
              <a:rPr lang="en-AU" sz="2800" b="1"/>
              <a:t>6</a:t>
            </a:r>
            <a:r>
              <a:rPr lang="en-AU" sz="2800" b="1" baseline="30000"/>
              <a:t>th</a:t>
            </a:r>
            <a:r>
              <a:rPr lang="en-AU" sz="2800" b="1"/>
              <a:t> August 2007</a:t>
            </a:r>
            <a:r>
              <a:rPr lang="en-AU" sz="2800"/>
              <a:t> – India’s High Court issues a landmark decision upholding the Patents Act and rejecting both cases</a:t>
            </a:r>
          </a:p>
          <a:p>
            <a:pPr>
              <a:lnSpc>
                <a:spcPct val="90000"/>
              </a:lnSpc>
              <a:buFontTx/>
              <a:buNone/>
            </a:pPr>
            <a:r>
              <a:rPr lang="en-AU" sz="2800" b="1"/>
              <a:t>10</a:t>
            </a:r>
            <a:r>
              <a:rPr lang="en-AU" sz="2800" b="1" baseline="30000"/>
              <a:t>th</a:t>
            </a:r>
            <a:r>
              <a:rPr lang="en-AU" sz="2800" b="1"/>
              <a:t> Augst 2007</a:t>
            </a:r>
            <a:r>
              <a:rPr lang="en-AU" sz="2800"/>
              <a:t> – Novartis files a new case in the High Court against the Indian Patent Appellate Body</a:t>
            </a:r>
          </a:p>
        </p:txBody>
      </p:sp>
      <p:sp>
        <p:nvSpPr>
          <p:cNvPr id="5" name="Slide Number Placeholder 5"/>
          <p:cNvSpPr>
            <a:spLocks noGrp="1"/>
          </p:cNvSpPr>
          <p:nvPr>
            <p:ph type="sldNum" sz="quarter" idx="12"/>
          </p:nvPr>
        </p:nvSpPr>
        <p:spPr/>
        <p:txBody>
          <a:bodyPr/>
          <a:lstStyle/>
          <a:p>
            <a:fld id="{9B24A00A-E601-4728-9212-37C178D2E8DB}" type="slidenum">
              <a:rPr lang="en-US"/>
              <a:pPr/>
              <a:t>38</a:t>
            </a:fld>
            <a:endParaRPr lang="en-US"/>
          </a:p>
        </p:txBody>
      </p:sp>
      <p:sp>
        <p:nvSpPr>
          <p:cNvPr id="214020" name="Text Box 4"/>
          <p:cNvSpPr txBox="1">
            <a:spLocks noChangeArrowheads="1"/>
          </p:cNvSpPr>
          <p:nvPr/>
        </p:nvSpPr>
        <p:spPr bwMode="auto">
          <a:xfrm>
            <a:off x="6858000" y="609600"/>
            <a:ext cx="1600200" cy="457200"/>
          </a:xfrm>
          <a:prstGeom prst="rect">
            <a:avLst/>
          </a:prstGeom>
          <a:noFill/>
          <a:ln w="9525">
            <a:noFill/>
            <a:miter lim="800000"/>
            <a:headEnd/>
            <a:tailEnd/>
          </a:ln>
          <a:effectLst/>
        </p:spPr>
        <p:txBody>
          <a:bodyPr>
            <a:spAutoFit/>
          </a:bodyPr>
          <a:lstStyle/>
          <a:p>
            <a:pPr>
              <a:spcBef>
                <a:spcPct val="50000"/>
              </a:spcBef>
            </a:pPr>
            <a:endParaRPr lang="en-US" sz="2400">
              <a:latin typeface="Times New Roman" pitchFamily="18" charset="0"/>
            </a:endParaRP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6066" name="Rectangle 2"/>
          <p:cNvSpPr>
            <a:spLocks noGrp="1" noChangeArrowheads="1"/>
          </p:cNvSpPr>
          <p:nvPr>
            <p:ph type="title"/>
          </p:nvPr>
        </p:nvSpPr>
        <p:spPr>
          <a:xfrm>
            <a:off x="611188" y="260350"/>
            <a:ext cx="7921625" cy="1152525"/>
          </a:xfrm>
        </p:spPr>
        <p:txBody>
          <a:bodyPr/>
          <a:lstStyle/>
          <a:p>
            <a:r>
              <a:rPr lang="en-AU" b="1"/>
              <a:t>The Novartis position</a:t>
            </a:r>
          </a:p>
        </p:txBody>
      </p:sp>
      <p:sp>
        <p:nvSpPr>
          <p:cNvPr id="216067" name="Rectangle 3"/>
          <p:cNvSpPr>
            <a:spLocks noGrp="1" noChangeArrowheads="1"/>
          </p:cNvSpPr>
          <p:nvPr>
            <p:ph idx="1"/>
          </p:nvPr>
        </p:nvSpPr>
        <p:spPr/>
        <p:txBody>
          <a:bodyPr/>
          <a:lstStyle/>
          <a:p>
            <a:pPr algn="just"/>
            <a:r>
              <a:rPr lang="en-US" sz="2800"/>
              <a:t>Strong IPRs + Economic incentives = Innovation</a:t>
            </a:r>
          </a:p>
          <a:p>
            <a:pPr algn="just"/>
            <a:r>
              <a:rPr lang="en-US" sz="2800"/>
              <a:t>Gilvec International Patient Assistance Program (GIPAP)- Free drugs to more than 17000 patients in 83 countries, 99% of Indian patients who are getting Glivec are getting it free through Novartis’s Patient Assistance Program</a:t>
            </a:r>
          </a:p>
          <a:p>
            <a:pPr algn="just"/>
            <a:r>
              <a:rPr lang="en-US" sz="2800"/>
              <a:t>Novartis wants to be able to take advantage of the emerging market created by India’s booming middle class</a:t>
            </a:r>
          </a:p>
        </p:txBody>
      </p:sp>
      <p:sp>
        <p:nvSpPr>
          <p:cNvPr id="5" name="Slide Number Placeholder 5"/>
          <p:cNvSpPr>
            <a:spLocks noGrp="1"/>
          </p:cNvSpPr>
          <p:nvPr>
            <p:ph type="sldNum" sz="quarter" idx="12"/>
          </p:nvPr>
        </p:nvSpPr>
        <p:spPr/>
        <p:txBody>
          <a:bodyPr/>
          <a:lstStyle/>
          <a:p>
            <a:fld id="{D758EAB5-6238-4DBB-92BF-D163DFDCC24E}" type="slidenum">
              <a:rPr lang="en-US"/>
              <a:pPr/>
              <a:t>39</a:t>
            </a:fld>
            <a:endParaRPr lang="en-US"/>
          </a:p>
        </p:txBody>
      </p:sp>
      <p:sp>
        <p:nvSpPr>
          <p:cNvPr id="216068" name="Text Box 4"/>
          <p:cNvSpPr txBox="1">
            <a:spLocks noChangeArrowheads="1"/>
          </p:cNvSpPr>
          <p:nvPr/>
        </p:nvSpPr>
        <p:spPr bwMode="auto">
          <a:xfrm>
            <a:off x="6858000" y="609600"/>
            <a:ext cx="1600200" cy="457200"/>
          </a:xfrm>
          <a:prstGeom prst="rect">
            <a:avLst/>
          </a:prstGeom>
          <a:noFill/>
          <a:ln w="9525">
            <a:noFill/>
            <a:miter lim="800000"/>
            <a:headEnd/>
            <a:tailEnd/>
          </a:ln>
          <a:effectLst/>
        </p:spPr>
        <p:txBody>
          <a:bodyPr>
            <a:spAutoFit/>
          </a:bodyPr>
          <a:lstStyle/>
          <a:p>
            <a:pPr>
              <a:spcBef>
                <a:spcPct val="50000"/>
              </a:spcBef>
            </a:pPr>
            <a:endParaRPr lang="en-US" sz="2400">
              <a:latin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a:xfrm>
            <a:off x="611188" y="557213"/>
            <a:ext cx="7993062" cy="1143000"/>
          </a:xfrm>
          <a:noFill/>
          <a:ln/>
        </p:spPr>
        <p:txBody>
          <a:bodyPr lIns="90488" tIns="44450" rIns="90488" bIns="44450" anchor="b">
            <a:normAutofit fontScale="90000"/>
          </a:bodyPr>
          <a:lstStyle/>
          <a:p>
            <a:r>
              <a:rPr lang="en-AU"/>
              <a:t>The debt crisis and ‘structural adjustment’</a:t>
            </a:r>
          </a:p>
        </p:txBody>
      </p:sp>
      <p:sp>
        <p:nvSpPr>
          <p:cNvPr id="69635" name="Rectangle 3"/>
          <p:cNvSpPr>
            <a:spLocks noGrp="1" noChangeArrowheads="1"/>
          </p:cNvSpPr>
          <p:nvPr>
            <p:ph idx="1"/>
          </p:nvPr>
        </p:nvSpPr>
        <p:spPr>
          <a:xfrm>
            <a:off x="971550" y="2133600"/>
            <a:ext cx="7715250" cy="3992563"/>
          </a:xfrm>
          <a:noFill/>
          <a:ln/>
        </p:spPr>
        <p:txBody>
          <a:bodyPr lIns="90488" tIns="44450" rIns="90488" bIns="44450">
            <a:normAutofit lnSpcReduction="10000"/>
          </a:bodyPr>
          <a:lstStyle/>
          <a:p>
            <a:pPr>
              <a:lnSpc>
                <a:spcPct val="80000"/>
              </a:lnSpc>
            </a:pPr>
            <a:r>
              <a:rPr lang="en-AU" sz="2800"/>
              <a:t>1973    OPEC oil price rises</a:t>
            </a:r>
          </a:p>
          <a:p>
            <a:pPr>
              <a:lnSpc>
                <a:spcPct val="80000"/>
              </a:lnSpc>
            </a:pPr>
            <a:r>
              <a:rPr lang="en-AU" sz="2800"/>
              <a:t>1973 - 1980    Loan salesmen on the loose (negative interest rates!)</a:t>
            </a:r>
          </a:p>
          <a:p>
            <a:pPr>
              <a:lnSpc>
                <a:spcPct val="80000"/>
              </a:lnSpc>
            </a:pPr>
            <a:r>
              <a:rPr lang="en-AU" sz="2800"/>
              <a:t>1981    Reagan, monetarism and interest rates</a:t>
            </a:r>
          </a:p>
          <a:p>
            <a:pPr>
              <a:lnSpc>
                <a:spcPct val="80000"/>
              </a:lnSpc>
            </a:pPr>
            <a:r>
              <a:rPr lang="en-AU" sz="2800"/>
              <a:t>IMF ‘structural adjustment packages’</a:t>
            </a:r>
          </a:p>
          <a:p>
            <a:pPr>
              <a:lnSpc>
                <a:spcPct val="80000"/>
              </a:lnSpc>
            </a:pPr>
            <a:r>
              <a:rPr lang="en-AU" sz="2800"/>
              <a:t>1989 Adjustment with a human face?</a:t>
            </a:r>
          </a:p>
          <a:p>
            <a:pPr>
              <a:lnSpc>
                <a:spcPct val="80000"/>
              </a:lnSpc>
            </a:pPr>
            <a:r>
              <a:rPr lang="en-AU" sz="2800"/>
              <a:t>The World Bank joins the Fund in policing the debt</a:t>
            </a:r>
          </a:p>
          <a:p>
            <a:pPr>
              <a:lnSpc>
                <a:spcPct val="80000"/>
              </a:lnSpc>
            </a:pPr>
            <a:r>
              <a:rPr lang="en-AU" sz="2800"/>
              <a:t>1999 Structural adjustment replaced by ‘Poverty reduction strategy papers’</a:t>
            </a:r>
          </a:p>
        </p:txBody>
      </p:sp>
      <p:sp>
        <p:nvSpPr>
          <p:cNvPr id="4" name="Slide Number Placeholder 5"/>
          <p:cNvSpPr>
            <a:spLocks noGrp="1"/>
          </p:cNvSpPr>
          <p:nvPr>
            <p:ph type="sldNum" sz="quarter" idx="12"/>
          </p:nvPr>
        </p:nvSpPr>
        <p:spPr/>
        <p:txBody>
          <a:bodyPr/>
          <a:lstStyle/>
          <a:p>
            <a:fld id="{AC4BE35C-F907-4261-9647-1E787ED24350}" type="slidenum">
              <a:rPr lang="en-US"/>
              <a:pPr/>
              <a:t>4</a:t>
            </a:fld>
            <a:endParaRPr lang="en-US"/>
          </a:p>
        </p:txBody>
      </p:sp>
    </p:spTree>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8114" name="Rectangle 2"/>
          <p:cNvSpPr>
            <a:spLocks noGrp="1" noChangeArrowheads="1"/>
          </p:cNvSpPr>
          <p:nvPr>
            <p:ph type="title"/>
          </p:nvPr>
        </p:nvSpPr>
        <p:spPr>
          <a:xfrm>
            <a:off x="457200" y="274638"/>
            <a:ext cx="7934325" cy="1081087"/>
          </a:xfrm>
        </p:spPr>
        <p:txBody>
          <a:bodyPr/>
          <a:lstStyle/>
          <a:p>
            <a:r>
              <a:rPr lang="en-AU" b="1"/>
              <a:t>Critique of the Novartis claims</a:t>
            </a:r>
          </a:p>
        </p:txBody>
      </p:sp>
      <p:sp>
        <p:nvSpPr>
          <p:cNvPr id="218115" name="Rectangle 3"/>
          <p:cNvSpPr>
            <a:spLocks noGrp="1" noChangeArrowheads="1"/>
          </p:cNvSpPr>
          <p:nvPr>
            <p:ph idx="1"/>
          </p:nvPr>
        </p:nvSpPr>
        <p:spPr>
          <a:xfrm>
            <a:off x="250825" y="1484313"/>
            <a:ext cx="8435975" cy="4852987"/>
          </a:xfrm>
        </p:spPr>
        <p:txBody>
          <a:bodyPr/>
          <a:lstStyle/>
          <a:p>
            <a:pPr algn="just"/>
            <a:r>
              <a:rPr lang="en-US" sz="2800"/>
              <a:t>The patient assistance program is not adequate or sustainable</a:t>
            </a:r>
          </a:p>
          <a:p>
            <a:pPr lvl="1" algn="just"/>
            <a:r>
              <a:rPr lang="en-US" sz="2400"/>
              <a:t>If a patent were granted, 99% of patients requiring the drug would be denied access.</a:t>
            </a:r>
          </a:p>
          <a:p>
            <a:pPr lvl="1" algn="just"/>
            <a:r>
              <a:rPr lang="en-US" sz="2400"/>
              <a:t>Thousands more patients have CML than those who get it free</a:t>
            </a:r>
          </a:p>
          <a:p>
            <a:pPr lvl="1" algn="just"/>
            <a:r>
              <a:rPr lang="en-US" sz="2400"/>
              <a:t>Estimated 20,000 new cases each year</a:t>
            </a:r>
          </a:p>
          <a:p>
            <a:pPr algn="just"/>
            <a:r>
              <a:rPr lang="en-US" sz="2800"/>
              <a:t>If Novartis were successful, more medicines would be patented and it would be more difficult for generic manufacturers to produce affordable generic versions of essential medicines</a:t>
            </a:r>
          </a:p>
          <a:p>
            <a:pPr algn="just"/>
            <a:endParaRPr lang="en-US" sz="2800"/>
          </a:p>
        </p:txBody>
      </p:sp>
      <p:sp>
        <p:nvSpPr>
          <p:cNvPr id="5" name="Slide Number Placeholder 5"/>
          <p:cNvSpPr>
            <a:spLocks noGrp="1"/>
          </p:cNvSpPr>
          <p:nvPr>
            <p:ph type="sldNum" sz="quarter" idx="12"/>
          </p:nvPr>
        </p:nvSpPr>
        <p:spPr/>
        <p:txBody>
          <a:bodyPr/>
          <a:lstStyle/>
          <a:p>
            <a:fld id="{74B7CB5B-5B8E-47F1-A2B4-B64BBFD3B1AF}" type="slidenum">
              <a:rPr lang="en-US"/>
              <a:pPr/>
              <a:t>40</a:t>
            </a:fld>
            <a:endParaRPr lang="en-US"/>
          </a:p>
        </p:txBody>
      </p:sp>
      <p:sp>
        <p:nvSpPr>
          <p:cNvPr id="218116" name="Text Box 4"/>
          <p:cNvSpPr txBox="1">
            <a:spLocks noChangeArrowheads="1"/>
          </p:cNvSpPr>
          <p:nvPr/>
        </p:nvSpPr>
        <p:spPr bwMode="auto">
          <a:xfrm>
            <a:off x="6858000" y="609600"/>
            <a:ext cx="1600200" cy="457200"/>
          </a:xfrm>
          <a:prstGeom prst="rect">
            <a:avLst/>
          </a:prstGeom>
          <a:noFill/>
          <a:ln w="9525">
            <a:noFill/>
            <a:miter lim="800000"/>
            <a:headEnd/>
            <a:tailEnd/>
          </a:ln>
          <a:effectLst/>
        </p:spPr>
        <p:txBody>
          <a:bodyPr>
            <a:spAutoFit/>
          </a:bodyPr>
          <a:lstStyle/>
          <a:p>
            <a:pPr>
              <a:spcBef>
                <a:spcPct val="50000"/>
              </a:spcBef>
            </a:pPr>
            <a:endParaRPr lang="en-US" sz="2400">
              <a:latin typeface="Times New Roman" pitchFamily="18" charset="0"/>
            </a:endParaRP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0162" name="Rectangle 2"/>
          <p:cNvSpPr>
            <a:spLocks noGrp="1" noChangeArrowheads="1"/>
          </p:cNvSpPr>
          <p:nvPr>
            <p:ph type="title"/>
          </p:nvPr>
        </p:nvSpPr>
        <p:spPr>
          <a:xfrm>
            <a:off x="457200" y="274638"/>
            <a:ext cx="8229600" cy="706437"/>
          </a:xfrm>
        </p:spPr>
        <p:txBody>
          <a:bodyPr/>
          <a:lstStyle/>
          <a:p>
            <a:r>
              <a:rPr lang="en-AU" sz="3200"/>
              <a:t>Thailand: 30 years of US bullying</a:t>
            </a:r>
            <a:endParaRPr lang="en-US" sz="3200"/>
          </a:p>
        </p:txBody>
      </p:sp>
      <p:sp>
        <p:nvSpPr>
          <p:cNvPr id="220163" name="Rectangle 3"/>
          <p:cNvSpPr>
            <a:spLocks noGrp="1" noChangeArrowheads="1"/>
          </p:cNvSpPr>
          <p:nvPr>
            <p:ph idx="1"/>
          </p:nvPr>
        </p:nvSpPr>
        <p:spPr>
          <a:xfrm>
            <a:off x="457200" y="1052513"/>
            <a:ext cx="8229600" cy="5073650"/>
          </a:xfrm>
        </p:spPr>
        <p:txBody>
          <a:bodyPr/>
          <a:lstStyle/>
          <a:p>
            <a:pPr>
              <a:lnSpc>
                <a:spcPct val="80000"/>
              </a:lnSpc>
            </a:pPr>
            <a:r>
              <a:rPr lang="en-AU" sz="2400"/>
              <a:t>Sept 79: Patents Act (process not product)</a:t>
            </a:r>
          </a:p>
          <a:p>
            <a:pPr>
              <a:lnSpc>
                <a:spcPct val="80000"/>
              </a:lnSpc>
            </a:pPr>
            <a:r>
              <a:rPr lang="en-AU" sz="2400"/>
              <a:t>Jan 85: GPO bans brand names on hospital procurement orders</a:t>
            </a:r>
          </a:p>
          <a:p>
            <a:pPr>
              <a:lnSpc>
                <a:spcPct val="80000"/>
              </a:lnSpc>
            </a:pPr>
            <a:r>
              <a:rPr lang="en-AU" sz="2400"/>
              <a:t>Aug 85: Pfizer protests lack of protection (licensing process, GPO purchasing policy)</a:t>
            </a:r>
          </a:p>
          <a:p>
            <a:pPr>
              <a:lnSpc>
                <a:spcPct val="80000"/>
              </a:lnSpc>
            </a:pPr>
            <a:r>
              <a:rPr lang="en-AU" sz="2400"/>
              <a:t>Feb 86: US pharma claims to being harassed by Thailand</a:t>
            </a:r>
          </a:p>
          <a:p>
            <a:pPr>
              <a:lnSpc>
                <a:spcPct val="80000"/>
              </a:lnSpc>
            </a:pPr>
            <a:r>
              <a:rPr lang="en-AU" sz="2400"/>
              <a:t>April 86: US govt committees hear about questionable quality of generics and market share loss by US coys</a:t>
            </a:r>
          </a:p>
          <a:p>
            <a:pPr>
              <a:lnSpc>
                <a:spcPct val="80000"/>
              </a:lnSpc>
            </a:pPr>
            <a:r>
              <a:rPr lang="en-AU" sz="2400"/>
              <a:t>May 87: PhRMA petitions US Govt to discipline Thailand under GSPs</a:t>
            </a:r>
          </a:p>
          <a:p>
            <a:pPr lvl="1">
              <a:lnSpc>
                <a:spcPct val="80000"/>
              </a:lnSpc>
            </a:pPr>
            <a:r>
              <a:rPr lang="en-AU" sz="2000"/>
              <a:t>refused to discuss product patenting</a:t>
            </a:r>
          </a:p>
          <a:p>
            <a:pPr lvl="1">
              <a:lnSpc>
                <a:spcPct val="80000"/>
              </a:lnSpc>
            </a:pPr>
            <a:r>
              <a:rPr lang="en-AU" sz="2000"/>
              <a:t>seeking product protection for products in the pipeline</a:t>
            </a:r>
          </a:p>
          <a:p>
            <a:pPr lvl="1">
              <a:lnSpc>
                <a:spcPct val="80000"/>
              </a:lnSpc>
            </a:pPr>
            <a:r>
              <a:rPr lang="en-AU" sz="2000"/>
              <a:t>damaging US national interest</a:t>
            </a:r>
          </a:p>
        </p:txBody>
      </p:sp>
      <p:sp>
        <p:nvSpPr>
          <p:cNvPr id="5" name="Slide Number Placeholder 5"/>
          <p:cNvSpPr>
            <a:spLocks noGrp="1"/>
          </p:cNvSpPr>
          <p:nvPr>
            <p:ph type="sldNum" sz="quarter" idx="12"/>
          </p:nvPr>
        </p:nvSpPr>
        <p:spPr/>
        <p:txBody>
          <a:bodyPr/>
          <a:lstStyle/>
          <a:p>
            <a:fld id="{3352025A-BEC5-43E8-813C-628221096F80}" type="slidenum">
              <a:rPr lang="en-US"/>
              <a:pPr/>
              <a:t>41</a:t>
            </a:fld>
            <a:endParaRPr lang="en-US"/>
          </a:p>
        </p:txBody>
      </p:sp>
      <p:sp>
        <p:nvSpPr>
          <p:cNvPr id="220164" name="Text Box 4"/>
          <p:cNvSpPr txBox="1">
            <a:spLocks noChangeArrowheads="1"/>
          </p:cNvSpPr>
          <p:nvPr/>
        </p:nvSpPr>
        <p:spPr bwMode="auto">
          <a:xfrm>
            <a:off x="3419475" y="6021388"/>
            <a:ext cx="5724525" cy="779462"/>
          </a:xfrm>
          <a:prstGeom prst="rect">
            <a:avLst/>
          </a:prstGeom>
          <a:noFill/>
          <a:ln w="9525" algn="ctr">
            <a:noFill/>
            <a:miter lim="800000"/>
            <a:headEnd/>
            <a:tailEnd/>
          </a:ln>
          <a:effectLst/>
        </p:spPr>
        <p:txBody>
          <a:bodyPr>
            <a:spAutoFit/>
          </a:bodyPr>
          <a:lstStyle/>
          <a:p>
            <a:pPr eaLnBrk="0" hangingPunct="0">
              <a:spcBef>
                <a:spcPct val="50000"/>
              </a:spcBef>
            </a:pPr>
            <a:r>
              <a:rPr lang="en-US">
                <a:latin typeface="Times New Roman" pitchFamily="18" charset="0"/>
              </a:rPr>
              <a:t>Susannah Markandya, July 23, 2001</a:t>
            </a:r>
          </a:p>
          <a:p>
            <a:pPr eaLnBrk="0" hangingPunct="0">
              <a:spcBef>
                <a:spcPct val="50000"/>
              </a:spcBef>
            </a:pPr>
            <a:r>
              <a:rPr lang="en-US">
                <a:latin typeface="Times New Roman" pitchFamily="18" charset="0"/>
              </a:rPr>
              <a:t>http://www.cptech.org/ip/health/c/thailand/thailand.html</a:t>
            </a: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2210" name="Rectangle 2"/>
          <p:cNvSpPr>
            <a:spLocks noGrp="1" noChangeArrowheads="1"/>
          </p:cNvSpPr>
          <p:nvPr>
            <p:ph idx="1"/>
          </p:nvPr>
        </p:nvSpPr>
        <p:spPr>
          <a:xfrm>
            <a:off x="457200" y="404813"/>
            <a:ext cx="8229600" cy="5976937"/>
          </a:xfrm>
        </p:spPr>
        <p:txBody>
          <a:bodyPr/>
          <a:lstStyle/>
          <a:p>
            <a:pPr>
              <a:lnSpc>
                <a:spcPct val="80000"/>
              </a:lnSpc>
            </a:pPr>
            <a:r>
              <a:rPr lang="en-AU" sz="2000"/>
              <a:t>Feb 88: PhRMA seeking 5 yrs of data exclusivity with safety monitoring requirement</a:t>
            </a:r>
          </a:p>
          <a:p>
            <a:pPr>
              <a:lnSpc>
                <a:spcPct val="80000"/>
              </a:lnSpc>
            </a:pPr>
            <a:r>
              <a:rPr lang="en-AU" sz="2000"/>
              <a:t>May 88: US pressuring Thailand to provide protection for 10 years for products in the pipeline</a:t>
            </a:r>
          </a:p>
          <a:p>
            <a:pPr>
              <a:lnSpc>
                <a:spcPct val="80000"/>
              </a:lnSpc>
            </a:pPr>
            <a:r>
              <a:rPr lang="en-AU" sz="2000"/>
              <a:t>Nov 88: PrMRA urges removal of GSP privileges if Thai Govt does not act</a:t>
            </a:r>
          </a:p>
          <a:p>
            <a:pPr>
              <a:lnSpc>
                <a:spcPct val="80000"/>
              </a:lnSpc>
            </a:pPr>
            <a:r>
              <a:rPr lang="en-AU" sz="2000"/>
              <a:t>Jan 89: Thailand placed on Priority Watch list under Special 301</a:t>
            </a:r>
          </a:p>
          <a:p>
            <a:pPr>
              <a:lnSpc>
                <a:spcPct val="80000"/>
              </a:lnSpc>
            </a:pPr>
            <a:r>
              <a:rPr lang="en-AU" sz="2000"/>
              <a:t>Mar </a:t>
            </a:r>
            <a:r>
              <a:rPr lang="en-AU" sz="2000">
                <a:latin typeface="Times New Roman"/>
              </a:rPr>
              <a:t>–</a:t>
            </a:r>
            <a:r>
              <a:rPr lang="en-AU" sz="2000"/>
              <a:t> Aug 89: Thai modifications to drug approval arrangements</a:t>
            </a:r>
          </a:p>
          <a:p>
            <a:pPr>
              <a:lnSpc>
                <a:spcPct val="80000"/>
              </a:lnSpc>
            </a:pPr>
            <a:r>
              <a:rPr lang="en-AU" sz="2000"/>
              <a:t>Jan 91: Further complaints from Pfizer: compulsory licensing and pipeline protection</a:t>
            </a:r>
          </a:p>
          <a:p>
            <a:pPr>
              <a:lnSpc>
                <a:spcPct val="80000"/>
              </a:lnSpc>
            </a:pPr>
            <a:r>
              <a:rPr lang="en-AU" sz="2000"/>
              <a:t>Jan 91 PhRMA foreshadows application for S301 action against Thailand</a:t>
            </a:r>
          </a:p>
          <a:p>
            <a:pPr>
              <a:lnSpc>
                <a:spcPct val="80000"/>
              </a:lnSpc>
            </a:pPr>
            <a:r>
              <a:rPr lang="en-AU" sz="2000"/>
              <a:t>Mar 91: USTR initiates inquiry into Thailand case and invites submissions</a:t>
            </a:r>
          </a:p>
          <a:p>
            <a:pPr>
              <a:lnSpc>
                <a:spcPct val="80000"/>
              </a:lnSpc>
            </a:pPr>
            <a:r>
              <a:rPr lang="en-AU" sz="2000"/>
              <a:t>Mar 92: USTR determines that action under Super 301 is appropriate and commences </a:t>
            </a:r>
            <a:r>
              <a:rPr lang="en-AU" sz="2000">
                <a:latin typeface="Times New Roman"/>
              </a:rPr>
              <a:t>‘</a:t>
            </a:r>
            <a:r>
              <a:rPr lang="en-AU" sz="2000"/>
              <a:t>consultations</a:t>
            </a:r>
            <a:r>
              <a:rPr lang="en-AU" sz="2000">
                <a:latin typeface="Times New Roman"/>
              </a:rPr>
              <a:t>’</a:t>
            </a:r>
            <a:r>
              <a:rPr lang="en-AU" sz="2000"/>
              <a:t> with Thai authorities (compulsory licensing and pipeline protection)</a:t>
            </a:r>
          </a:p>
          <a:p>
            <a:pPr>
              <a:lnSpc>
                <a:spcPct val="80000"/>
              </a:lnSpc>
            </a:pPr>
            <a:r>
              <a:rPr lang="en-AU" sz="2000"/>
              <a:t>Sept 92: Report of Thai Supreme Court </a:t>
            </a:r>
            <a:r>
              <a:rPr lang="en-AU" sz="2000">
                <a:latin typeface="Times New Roman"/>
              </a:rPr>
              <a:t>–</a:t>
            </a:r>
            <a:r>
              <a:rPr lang="en-AU" sz="2000"/>
              <a:t> </a:t>
            </a:r>
            <a:r>
              <a:rPr lang="en-AU" sz="2000">
                <a:latin typeface="Times New Roman"/>
              </a:rPr>
              <a:t>“</a:t>
            </a:r>
            <a:r>
              <a:rPr lang="en-AU" sz="2000"/>
              <a:t>... Thailand forced by countries who own technologies...</a:t>
            </a:r>
            <a:r>
              <a:rPr lang="en-AU" sz="2000">
                <a:latin typeface="Times New Roman"/>
              </a:rPr>
              <a:t>”</a:t>
            </a:r>
            <a:endParaRPr lang="en-US" sz="2000"/>
          </a:p>
        </p:txBody>
      </p:sp>
      <p:sp>
        <p:nvSpPr>
          <p:cNvPr id="3" name="Slide Number Placeholder 5"/>
          <p:cNvSpPr>
            <a:spLocks noGrp="1"/>
          </p:cNvSpPr>
          <p:nvPr>
            <p:ph type="sldNum" sz="quarter" idx="12"/>
          </p:nvPr>
        </p:nvSpPr>
        <p:spPr/>
        <p:txBody>
          <a:bodyPr/>
          <a:lstStyle/>
          <a:p>
            <a:fld id="{B1ABDB38-0BF0-4CCD-A549-55775E890CDD}" type="slidenum">
              <a:rPr lang="en-US"/>
              <a:pPr/>
              <a:t>42</a:t>
            </a:fld>
            <a:endParaRPr lang="en-US"/>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258" name="Rectangle 2"/>
          <p:cNvSpPr>
            <a:spLocks noGrp="1" noChangeArrowheads="1"/>
          </p:cNvSpPr>
          <p:nvPr>
            <p:ph idx="1"/>
          </p:nvPr>
        </p:nvSpPr>
        <p:spPr>
          <a:xfrm>
            <a:off x="457200" y="260350"/>
            <a:ext cx="8229600" cy="6264275"/>
          </a:xfrm>
        </p:spPr>
        <p:txBody>
          <a:bodyPr/>
          <a:lstStyle/>
          <a:p>
            <a:pPr>
              <a:lnSpc>
                <a:spcPct val="80000"/>
              </a:lnSpc>
            </a:pPr>
            <a:r>
              <a:rPr lang="en-AU" sz="2000"/>
              <a:t>Sept 92: New Patent Act</a:t>
            </a:r>
          </a:p>
          <a:p>
            <a:pPr lvl="1">
              <a:lnSpc>
                <a:spcPct val="80000"/>
              </a:lnSpc>
            </a:pPr>
            <a:r>
              <a:rPr lang="en-AU" sz="1800"/>
              <a:t>product patents authorised</a:t>
            </a:r>
          </a:p>
          <a:p>
            <a:pPr lvl="1">
              <a:lnSpc>
                <a:spcPct val="80000"/>
              </a:lnSpc>
            </a:pPr>
            <a:r>
              <a:rPr lang="en-AU" sz="1800"/>
              <a:t>protection period increased from 16 to 20 years</a:t>
            </a:r>
          </a:p>
          <a:p>
            <a:pPr lvl="1">
              <a:lnSpc>
                <a:spcPct val="80000"/>
              </a:lnSpc>
            </a:pPr>
            <a:r>
              <a:rPr lang="en-AU" sz="1800"/>
              <a:t>compulsory licensing after three years repealed</a:t>
            </a:r>
          </a:p>
          <a:p>
            <a:pPr lvl="1">
              <a:lnSpc>
                <a:spcPct val="80000"/>
              </a:lnSpc>
            </a:pPr>
            <a:r>
              <a:rPr lang="en-AU" sz="1800"/>
              <a:t>banning of parallel importation</a:t>
            </a:r>
          </a:p>
          <a:p>
            <a:pPr lvl="1">
              <a:lnSpc>
                <a:spcPct val="80000"/>
              </a:lnSpc>
            </a:pPr>
            <a:r>
              <a:rPr lang="en-AU" sz="1800"/>
              <a:t>Pharm Patent Board with power to award compulsory licenses for overpriced (brand) products</a:t>
            </a:r>
          </a:p>
          <a:p>
            <a:pPr>
              <a:lnSpc>
                <a:spcPct val="80000"/>
              </a:lnSpc>
            </a:pPr>
            <a:r>
              <a:rPr lang="en-AU" sz="1800"/>
              <a:t>Ma</a:t>
            </a:r>
            <a:r>
              <a:rPr lang="en-AU" sz="2000"/>
              <a:t>r &amp; Apr 93: further US pressure over comp lic provision and lack of </a:t>
            </a:r>
            <a:r>
              <a:rPr lang="en-AU" sz="2000">
                <a:latin typeface="Times New Roman"/>
              </a:rPr>
              <a:t>‘</a:t>
            </a:r>
            <a:r>
              <a:rPr lang="en-AU" sz="2000"/>
              <a:t>transitional protection</a:t>
            </a:r>
            <a:r>
              <a:rPr lang="en-AU" sz="2000">
                <a:latin typeface="Times New Roman"/>
              </a:rPr>
              <a:t>’</a:t>
            </a:r>
            <a:endParaRPr lang="en-AU" sz="2000"/>
          </a:p>
          <a:p>
            <a:pPr>
              <a:lnSpc>
                <a:spcPct val="80000"/>
              </a:lnSpc>
            </a:pPr>
            <a:r>
              <a:rPr lang="en-AU" sz="2000"/>
              <a:t>May 93: USTR threats of action under Super 301 (over comp licensing, data requirements and other issues)</a:t>
            </a:r>
          </a:p>
          <a:p>
            <a:pPr>
              <a:lnSpc>
                <a:spcPct val="80000"/>
              </a:lnSpc>
            </a:pPr>
            <a:r>
              <a:rPr lang="en-AU" sz="2000"/>
              <a:t>Aug 93 Bilateral Agreement US and Thailand </a:t>
            </a:r>
          </a:p>
          <a:p>
            <a:pPr>
              <a:lnSpc>
                <a:spcPct val="80000"/>
              </a:lnSpc>
            </a:pPr>
            <a:r>
              <a:rPr lang="en-AU" sz="2000"/>
              <a:t>Sep 93: Thailand removed from Priority Watch list</a:t>
            </a:r>
          </a:p>
          <a:p>
            <a:pPr>
              <a:lnSpc>
                <a:spcPct val="80000"/>
              </a:lnSpc>
            </a:pPr>
            <a:r>
              <a:rPr lang="en-AU" sz="2000"/>
              <a:t>Oct 93: Pipeline product protection for pre 92 applications; longer time for SMP, restrictions on comp licensing</a:t>
            </a:r>
          </a:p>
          <a:p>
            <a:pPr>
              <a:lnSpc>
                <a:spcPct val="80000"/>
              </a:lnSpc>
            </a:pPr>
            <a:r>
              <a:rPr lang="en-AU" sz="2000"/>
              <a:t>Oct 95: Continuing US pressure for IPR court in Thailand</a:t>
            </a:r>
          </a:p>
          <a:p>
            <a:pPr>
              <a:lnSpc>
                <a:spcPct val="80000"/>
              </a:lnSpc>
            </a:pPr>
            <a:r>
              <a:rPr lang="en-AU" sz="2000"/>
              <a:t>Mar/Apr 96: USTR further complains; Thailand remains on Watch list</a:t>
            </a:r>
          </a:p>
          <a:p>
            <a:pPr>
              <a:lnSpc>
                <a:spcPct val="80000"/>
              </a:lnSpc>
            </a:pPr>
            <a:r>
              <a:rPr lang="en-AU" sz="2000"/>
              <a:t>Nov 96: Thailand remains on Priority List</a:t>
            </a:r>
          </a:p>
          <a:p>
            <a:pPr>
              <a:lnSpc>
                <a:spcPct val="80000"/>
              </a:lnSpc>
            </a:pPr>
            <a:r>
              <a:rPr lang="en-AU" sz="2000"/>
              <a:t>Dec 96: PrMRA argues that Thailand </a:t>
            </a:r>
            <a:r>
              <a:rPr lang="en-AU" sz="2000">
                <a:latin typeface="Times New Roman"/>
              </a:rPr>
              <a:t>‘</a:t>
            </a:r>
            <a:r>
              <a:rPr lang="en-AU" sz="2000"/>
              <a:t>must do a great deal more</a:t>
            </a:r>
            <a:r>
              <a:rPr lang="en-AU" sz="2000">
                <a:latin typeface="Times New Roman"/>
              </a:rPr>
              <a:t>’</a:t>
            </a:r>
            <a:endParaRPr lang="en-US" sz="2000"/>
          </a:p>
        </p:txBody>
      </p:sp>
      <p:sp>
        <p:nvSpPr>
          <p:cNvPr id="3" name="Slide Number Placeholder 5"/>
          <p:cNvSpPr>
            <a:spLocks noGrp="1"/>
          </p:cNvSpPr>
          <p:nvPr>
            <p:ph type="sldNum" sz="quarter" idx="12"/>
          </p:nvPr>
        </p:nvSpPr>
        <p:spPr/>
        <p:txBody>
          <a:bodyPr/>
          <a:lstStyle/>
          <a:p>
            <a:fld id="{5BBC3ED3-2984-4526-8BF2-03A69B816513}" type="slidenum">
              <a:rPr lang="en-US"/>
              <a:pPr/>
              <a:t>43</a:t>
            </a:fld>
            <a:endParaRPr lang="en-US"/>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6306" name="Rectangle 2"/>
          <p:cNvSpPr>
            <a:spLocks noGrp="1" noChangeArrowheads="1"/>
          </p:cNvSpPr>
          <p:nvPr>
            <p:ph idx="1"/>
          </p:nvPr>
        </p:nvSpPr>
        <p:spPr>
          <a:xfrm>
            <a:off x="457200" y="333375"/>
            <a:ext cx="8229600" cy="5792788"/>
          </a:xfrm>
        </p:spPr>
        <p:txBody>
          <a:bodyPr/>
          <a:lstStyle/>
          <a:p>
            <a:pPr>
              <a:lnSpc>
                <a:spcPct val="80000"/>
              </a:lnSpc>
            </a:pPr>
            <a:r>
              <a:rPr lang="en-AU" sz="2200"/>
              <a:t>Mar 97: USTR: </a:t>
            </a:r>
            <a:r>
              <a:rPr lang="en-AU" sz="2200">
                <a:latin typeface="Times New Roman"/>
              </a:rPr>
              <a:t>“</a:t>
            </a:r>
            <a:r>
              <a:rPr lang="en-AU" sz="2200"/>
              <a:t>.. non patent regulatory exclusivity period (5-6 yrs) too short...</a:t>
            </a:r>
            <a:r>
              <a:rPr lang="en-AU" sz="2200">
                <a:latin typeface="Times New Roman"/>
              </a:rPr>
              <a:t>”</a:t>
            </a:r>
            <a:r>
              <a:rPr lang="en-AU" sz="2200"/>
              <a:t> </a:t>
            </a:r>
          </a:p>
          <a:p>
            <a:pPr>
              <a:lnSpc>
                <a:spcPct val="80000"/>
              </a:lnSpc>
            </a:pPr>
            <a:r>
              <a:rPr lang="en-AU" sz="2200"/>
              <a:t>May 97: continued pressure over enforcement</a:t>
            </a:r>
          </a:p>
          <a:p>
            <a:pPr>
              <a:lnSpc>
                <a:spcPct val="80000"/>
              </a:lnSpc>
            </a:pPr>
            <a:r>
              <a:rPr lang="en-AU" sz="2200"/>
              <a:t>July 97: Asian Crisis and Thai bhat devaluation (from 24 to 53 to USD over 6 mo)</a:t>
            </a:r>
          </a:p>
          <a:p>
            <a:pPr>
              <a:lnSpc>
                <a:spcPct val="80000"/>
              </a:lnSpc>
            </a:pPr>
            <a:r>
              <a:rPr lang="en-AU" sz="2200"/>
              <a:t>Dec 97: Dept of IP&amp; Int Trade Litigation and IP and IT Crt set up</a:t>
            </a:r>
          </a:p>
          <a:p>
            <a:pPr>
              <a:lnSpc>
                <a:spcPct val="80000"/>
              </a:lnSpc>
            </a:pPr>
            <a:r>
              <a:rPr lang="en-AU" sz="2200"/>
              <a:t>Dec 97: further pressure from US to abolish Pharm Rev Board</a:t>
            </a:r>
          </a:p>
          <a:p>
            <a:pPr>
              <a:lnSpc>
                <a:spcPct val="80000"/>
              </a:lnSpc>
            </a:pPr>
            <a:r>
              <a:rPr lang="en-AU" sz="2200"/>
              <a:t>Jan 98: PhRMA critical of Govt of Thailand action to cope with economic crisis incl </a:t>
            </a:r>
            <a:r>
              <a:rPr lang="en-AU" sz="2200">
                <a:latin typeface="Times New Roman"/>
              </a:rPr>
              <a:t>‘</a:t>
            </a:r>
            <a:r>
              <a:rPr lang="en-AU" sz="2200"/>
              <a:t>buy Thai</a:t>
            </a:r>
            <a:r>
              <a:rPr lang="en-AU" sz="2200">
                <a:latin typeface="Times New Roman"/>
              </a:rPr>
              <a:t>’</a:t>
            </a:r>
            <a:r>
              <a:rPr lang="en-AU" sz="2200"/>
              <a:t> </a:t>
            </a:r>
          </a:p>
          <a:p>
            <a:pPr>
              <a:lnSpc>
                <a:spcPct val="80000"/>
              </a:lnSpc>
            </a:pPr>
            <a:r>
              <a:rPr lang="en-AU" sz="2200"/>
              <a:t>Jan 98: BMS appl for ddI approved (NIH invention)</a:t>
            </a:r>
          </a:p>
          <a:p>
            <a:pPr>
              <a:lnSpc>
                <a:spcPct val="80000"/>
              </a:lnSpc>
            </a:pPr>
            <a:r>
              <a:rPr lang="en-AU" sz="2200"/>
              <a:t>Jan 98: US Dept Commerce urges Thailand to abolish Pharm Rev Bd</a:t>
            </a:r>
          </a:p>
          <a:p>
            <a:pPr>
              <a:lnSpc>
                <a:spcPct val="80000"/>
              </a:lnSpc>
            </a:pPr>
            <a:r>
              <a:rPr lang="en-AU" sz="2200"/>
              <a:t>May 98: Thailand again on Watch list</a:t>
            </a:r>
          </a:p>
          <a:p>
            <a:pPr>
              <a:lnSpc>
                <a:spcPct val="80000"/>
              </a:lnSpc>
            </a:pPr>
            <a:r>
              <a:rPr lang="en-AU" sz="2200"/>
              <a:t>May 98: WHA US threatens to withdraw US funding of WHO bec WHO support for improved access to patented medicines in developing countries</a:t>
            </a:r>
          </a:p>
          <a:p>
            <a:pPr>
              <a:lnSpc>
                <a:spcPct val="80000"/>
              </a:lnSpc>
            </a:pPr>
            <a:r>
              <a:rPr lang="en-AU" sz="2200"/>
              <a:t>June 98: US &amp; Thailand conclude Action Plan; benefits under GSP restored but Thailand remains on Watch list</a:t>
            </a:r>
          </a:p>
        </p:txBody>
      </p:sp>
      <p:sp>
        <p:nvSpPr>
          <p:cNvPr id="3" name="Slide Number Placeholder 5"/>
          <p:cNvSpPr>
            <a:spLocks noGrp="1"/>
          </p:cNvSpPr>
          <p:nvPr>
            <p:ph type="sldNum" sz="quarter" idx="12"/>
          </p:nvPr>
        </p:nvSpPr>
        <p:spPr/>
        <p:txBody>
          <a:bodyPr/>
          <a:lstStyle/>
          <a:p>
            <a:fld id="{47B4BA0A-F2A9-4D72-A8B4-F6CD27EC5FB1}" type="slidenum">
              <a:rPr lang="en-US"/>
              <a:pPr/>
              <a:t>44</a:t>
            </a:fld>
            <a:endParaRPr lang="en-US"/>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8354" name="Rectangle 2"/>
          <p:cNvSpPr>
            <a:spLocks noGrp="1" noChangeArrowheads="1"/>
          </p:cNvSpPr>
          <p:nvPr>
            <p:ph idx="1"/>
          </p:nvPr>
        </p:nvSpPr>
        <p:spPr>
          <a:xfrm>
            <a:off x="457200" y="476250"/>
            <a:ext cx="8291513" cy="5976938"/>
          </a:xfrm>
        </p:spPr>
        <p:txBody>
          <a:bodyPr/>
          <a:lstStyle/>
          <a:p>
            <a:pPr>
              <a:lnSpc>
                <a:spcPct val="80000"/>
              </a:lnSpc>
            </a:pPr>
            <a:r>
              <a:rPr lang="en-AU" sz="2200"/>
              <a:t>1998: Thai NGO, Drug Study Group, preparing claim for comp licensing of BMS formulation of ddI</a:t>
            </a:r>
            <a:endParaRPr lang="en-US" sz="2200"/>
          </a:p>
          <a:p>
            <a:pPr>
              <a:lnSpc>
                <a:spcPct val="80000"/>
              </a:lnSpc>
            </a:pPr>
            <a:r>
              <a:rPr lang="en-AU" sz="2200"/>
              <a:t>Aug 98: Viagra (Pfizer) cleared for sale in Thailand</a:t>
            </a:r>
          </a:p>
          <a:p>
            <a:pPr>
              <a:lnSpc>
                <a:spcPct val="80000"/>
              </a:lnSpc>
            </a:pPr>
            <a:r>
              <a:rPr lang="en-AU" sz="2200"/>
              <a:t>Sept 98: demonstrations against US interference in Thai drug regulation; petition to Sec HHS re reasonably pricing clause in NIH BMS agreement</a:t>
            </a:r>
          </a:p>
          <a:p>
            <a:pPr>
              <a:lnSpc>
                <a:spcPct val="80000"/>
              </a:lnSpc>
            </a:pPr>
            <a:r>
              <a:rPr lang="en-AU" sz="2200"/>
              <a:t>1998: GPO seeks comp lic for ddI – refused</a:t>
            </a:r>
          </a:p>
          <a:p>
            <a:pPr>
              <a:lnSpc>
                <a:spcPct val="80000"/>
              </a:lnSpc>
            </a:pPr>
            <a:r>
              <a:rPr lang="en-AU" sz="2200"/>
              <a:t>Sept 98: After NGO campaign local generic mfr of fluconazole approved; price drops from 200 to 6.5 bhat per pill – leads to wider pressure for compulsory licensing in other countries</a:t>
            </a:r>
          </a:p>
          <a:p>
            <a:pPr>
              <a:lnSpc>
                <a:spcPct val="80000"/>
              </a:lnSpc>
            </a:pPr>
            <a:r>
              <a:rPr lang="en-AU" sz="2200"/>
              <a:t>Feb 99: PrMRA seeks Special Priority status for Thailand</a:t>
            </a:r>
          </a:p>
          <a:p>
            <a:pPr>
              <a:lnSpc>
                <a:spcPct val="80000"/>
              </a:lnSpc>
            </a:pPr>
            <a:r>
              <a:rPr lang="en-AU" sz="2200"/>
              <a:t>Feb 99: Thai NGO (Access to Treatment) writes to Sec HHS seeking review of ‘reasonable price’ clause</a:t>
            </a:r>
          </a:p>
          <a:p>
            <a:pPr>
              <a:lnSpc>
                <a:spcPct val="80000"/>
              </a:lnSpc>
            </a:pPr>
            <a:r>
              <a:rPr lang="en-AU" sz="2200"/>
              <a:t>Apr 99: Watch List status</a:t>
            </a:r>
          </a:p>
          <a:p>
            <a:pPr>
              <a:lnSpc>
                <a:spcPct val="80000"/>
              </a:lnSpc>
            </a:pPr>
            <a:r>
              <a:rPr lang="en-AU" sz="2200"/>
              <a:t>May 99: WHA.  WHO authorised to monitor public health consequences of trade agreements</a:t>
            </a:r>
          </a:p>
          <a:p>
            <a:pPr>
              <a:lnSpc>
                <a:spcPct val="80000"/>
              </a:lnSpc>
            </a:pPr>
            <a:r>
              <a:rPr lang="en-AU" sz="2200"/>
              <a:t>May 99: US NGOs pressuring US Govt over ‘reasonable prices’ provisions</a:t>
            </a:r>
            <a:endParaRPr lang="en-US" sz="2200"/>
          </a:p>
        </p:txBody>
      </p:sp>
      <p:sp>
        <p:nvSpPr>
          <p:cNvPr id="3" name="Slide Number Placeholder 5"/>
          <p:cNvSpPr>
            <a:spLocks noGrp="1"/>
          </p:cNvSpPr>
          <p:nvPr>
            <p:ph type="sldNum" sz="quarter" idx="12"/>
          </p:nvPr>
        </p:nvSpPr>
        <p:spPr/>
        <p:txBody>
          <a:bodyPr/>
          <a:lstStyle/>
          <a:p>
            <a:fld id="{568A6D3D-4E50-4D42-96DA-CED1E4B35C5E}" type="slidenum">
              <a:rPr lang="en-US"/>
              <a:pPr/>
              <a:t>45</a:t>
            </a:fld>
            <a:endParaRPr lang="en-US"/>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0402" name="Rectangle 2"/>
          <p:cNvSpPr>
            <a:spLocks noGrp="1" noChangeArrowheads="1"/>
          </p:cNvSpPr>
          <p:nvPr>
            <p:ph idx="1"/>
          </p:nvPr>
        </p:nvSpPr>
        <p:spPr>
          <a:xfrm>
            <a:off x="457200" y="476250"/>
            <a:ext cx="8229600" cy="5649913"/>
          </a:xfrm>
        </p:spPr>
        <p:txBody>
          <a:bodyPr/>
          <a:lstStyle/>
          <a:p>
            <a:pPr>
              <a:lnSpc>
                <a:spcPct val="90000"/>
              </a:lnSpc>
            </a:pPr>
            <a:r>
              <a:rPr lang="en-AU" sz="2400"/>
              <a:t>Sep 99: new Patent Act in force</a:t>
            </a:r>
          </a:p>
          <a:p>
            <a:pPr>
              <a:lnSpc>
                <a:spcPct val="90000"/>
              </a:lnSpc>
            </a:pPr>
            <a:r>
              <a:rPr lang="en-AU" sz="2400"/>
              <a:t>Nov 99: PrMRA again argues for Priority Watch list</a:t>
            </a:r>
          </a:p>
          <a:p>
            <a:pPr>
              <a:lnSpc>
                <a:spcPct val="90000"/>
              </a:lnSpc>
            </a:pPr>
            <a:r>
              <a:rPr lang="en-AU" sz="2400"/>
              <a:t>Nov 99: Letter from Dir CD dept to DG of IP dept: only 5% of AIDS pts accessing AZT and ddI because of prices</a:t>
            </a:r>
          </a:p>
          <a:p>
            <a:pPr>
              <a:lnSpc>
                <a:spcPct val="90000"/>
              </a:lnSpc>
            </a:pPr>
            <a:r>
              <a:rPr lang="en-AU" sz="2400"/>
              <a:t>Nov 99: WTO Ministerial at Seattle – Clinton announces new direction in US policies</a:t>
            </a:r>
          </a:p>
          <a:p>
            <a:pPr>
              <a:lnSpc>
                <a:spcPct val="90000"/>
              </a:lnSpc>
            </a:pPr>
            <a:r>
              <a:rPr lang="en-AU" sz="2400"/>
              <a:t>Dec 99: Demonstration in Bangkok seeking comp licensing of ddI</a:t>
            </a:r>
          </a:p>
          <a:p>
            <a:pPr>
              <a:lnSpc>
                <a:spcPct val="90000"/>
              </a:lnSpc>
            </a:pPr>
            <a:r>
              <a:rPr lang="en-AU" sz="2400"/>
              <a:t>2000: VP Gore announces new policy at US Security Council – wide publicity</a:t>
            </a:r>
          </a:p>
          <a:p>
            <a:pPr>
              <a:lnSpc>
                <a:spcPct val="90000"/>
              </a:lnSpc>
            </a:pPr>
            <a:r>
              <a:rPr lang="en-AU" sz="2400"/>
              <a:t>Jan 2000: US NGOs lobby USTR re ‘new policy’</a:t>
            </a:r>
          </a:p>
          <a:p>
            <a:pPr>
              <a:lnSpc>
                <a:spcPct val="90000"/>
              </a:lnSpc>
            </a:pPr>
            <a:r>
              <a:rPr lang="en-AU" sz="2400"/>
              <a:t>Jan 2000: USTR warns Thailand against comp lic for ddI </a:t>
            </a:r>
          </a:p>
          <a:p>
            <a:pPr>
              <a:lnSpc>
                <a:spcPct val="90000"/>
              </a:lnSpc>
            </a:pPr>
            <a:r>
              <a:rPr lang="en-AU" sz="2400"/>
              <a:t>Jan 2000: demo outside US embassy in Bangkok</a:t>
            </a:r>
          </a:p>
        </p:txBody>
      </p:sp>
      <p:sp>
        <p:nvSpPr>
          <p:cNvPr id="3" name="Slide Number Placeholder 5"/>
          <p:cNvSpPr>
            <a:spLocks noGrp="1"/>
          </p:cNvSpPr>
          <p:nvPr>
            <p:ph type="sldNum" sz="quarter" idx="12"/>
          </p:nvPr>
        </p:nvSpPr>
        <p:spPr/>
        <p:txBody>
          <a:bodyPr/>
          <a:lstStyle/>
          <a:p>
            <a:fld id="{5C376248-C1E2-4DC7-9C70-F0D09BEB68D8}" type="slidenum">
              <a:rPr lang="en-US"/>
              <a:pPr/>
              <a:t>46</a:t>
            </a:fld>
            <a:endParaRPr lang="en-US"/>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2450" name="Rectangle 2"/>
          <p:cNvSpPr>
            <a:spLocks noGrp="1" noChangeArrowheads="1"/>
          </p:cNvSpPr>
          <p:nvPr>
            <p:ph idx="1"/>
          </p:nvPr>
        </p:nvSpPr>
        <p:spPr>
          <a:xfrm>
            <a:off x="457200" y="476250"/>
            <a:ext cx="8229600" cy="5905500"/>
          </a:xfrm>
        </p:spPr>
        <p:txBody>
          <a:bodyPr/>
          <a:lstStyle/>
          <a:p>
            <a:pPr>
              <a:lnSpc>
                <a:spcPct val="90000"/>
              </a:lnSpc>
            </a:pPr>
            <a:r>
              <a:rPr lang="en-AU" sz="2800"/>
              <a:t>Jan 2000: US “willing to tolerate comp lic for ddI”  - continuing pressure from Thai and US NGOs</a:t>
            </a:r>
          </a:p>
          <a:p>
            <a:pPr>
              <a:lnSpc>
                <a:spcPct val="90000"/>
              </a:lnSpc>
            </a:pPr>
            <a:r>
              <a:rPr lang="en-AU" sz="2800"/>
              <a:t>Feb 2000: continuing pressure from BMS and PrMRA</a:t>
            </a:r>
          </a:p>
          <a:p>
            <a:pPr>
              <a:lnSpc>
                <a:spcPct val="90000"/>
              </a:lnSpc>
            </a:pPr>
            <a:r>
              <a:rPr lang="en-AU" sz="2800"/>
              <a:t>Mar 2000: USTR reports that Thailand ‘has enacted TRIPS-consistent amendments’</a:t>
            </a:r>
          </a:p>
          <a:p>
            <a:pPr>
              <a:lnSpc>
                <a:spcPct val="90000"/>
              </a:lnSpc>
            </a:pPr>
            <a:r>
              <a:rPr lang="en-AU" sz="2800"/>
              <a:t>May 2000: ASEAN Workshop on TRIPS and pharmaceuticals estimates 5 yr protection under SMP lead to incr expenditure of $US50m and increasing</a:t>
            </a:r>
          </a:p>
          <a:p>
            <a:pPr>
              <a:lnSpc>
                <a:spcPct val="90000"/>
              </a:lnSpc>
            </a:pPr>
            <a:r>
              <a:rPr lang="en-AU" sz="2800"/>
              <a:t>April 2001: WHO meeting on Access: differential pricing</a:t>
            </a:r>
          </a:p>
          <a:p>
            <a:pPr>
              <a:lnSpc>
                <a:spcPct val="90000"/>
              </a:lnSpc>
            </a:pPr>
            <a:r>
              <a:rPr lang="en-AU" sz="2800"/>
              <a:t>Dec 2001: WTO at Doha reaffirms legitimacy of compulsory licensing</a:t>
            </a:r>
          </a:p>
        </p:txBody>
      </p:sp>
      <p:sp>
        <p:nvSpPr>
          <p:cNvPr id="3" name="Slide Number Placeholder 5"/>
          <p:cNvSpPr>
            <a:spLocks noGrp="1"/>
          </p:cNvSpPr>
          <p:nvPr>
            <p:ph type="sldNum" sz="quarter" idx="12"/>
          </p:nvPr>
        </p:nvSpPr>
        <p:spPr/>
        <p:txBody>
          <a:bodyPr/>
          <a:lstStyle/>
          <a:p>
            <a:fld id="{58747A73-5B83-48AC-BD2E-BFE54FE234DF}" type="slidenum">
              <a:rPr lang="en-US"/>
              <a:pPr/>
              <a:t>47</a:t>
            </a:fld>
            <a:endParaRPr lang="en-US"/>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4498" name="Rectangle 2"/>
          <p:cNvSpPr>
            <a:spLocks noGrp="1" noChangeArrowheads="1"/>
          </p:cNvSpPr>
          <p:nvPr>
            <p:ph idx="1"/>
          </p:nvPr>
        </p:nvSpPr>
        <p:spPr>
          <a:xfrm>
            <a:off x="468313" y="584200"/>
            <a:ext cx="8229600" cy="4213225"/>
          </a:xfrm>
        </p:spPr>
        <p:txBody>
          <a:bodyPr/>
          <a:lstStyle/>
          <a:p>
            <a:r>
              <a:rPr lang="en-AU"/>
              <a:t>2006: Pressures for TRIPS plus in US Thailand FTA </a:t>
            </a:r>
          </a:p>
          <a:p>
            <a:pPr lvl="1"/>
            <a:r>
              <a:rPr lang="en-AU"/>
              <a:t>Implications for drug prices</a:t>
            </a:r>
          </a:p>
          <a:p>
            <a:pPr lvl="2"/>
            <a:r>
              <a:rPr lang="en-AU"/>
              <a:t>Assume standard TRIPS+ provisions (25 years, data exclusivity, ever-greening permitted)</a:t>
            </a:r>
          </a:p>
          <a:p>
            <a:pPr lvl="2"/>
            <a:r>
              <a:rPr lang="en-AU"/>
              <a:t>Assume 10 years extension of protection</a:t>
            </a:r>
          </a:p>
          <a:p>
            <a:pPr lvl="2"/>
            <a:r>
              <a:rPr lang="en-AU"/>
              <a:t>Extra cost to Thailand: $US5.4b (77% of current THE) per year</a:t>
            </a:r>
            <a:endParaRPr lang="en-US"/>
          </a:p>
        </p:txBody>
      </p:sp>
      <p:sp>
        <p:nvSpPr>
          <p:cNvPr id="4" name="Slide Number Placeholder 5"/>
          <p:cNvSpPr>
            <a:spLocks noGrp="1"/>
          </p:cNvSpPr>
          <p:nvPr>
            <p:ph type="sldNum" sz="quarter" idx="12"/>
          </p:nvPr>
        </p:nvSpPr>
        <p:spPr/>
        <p:txBody>
          <a:bodyPr/>
          <a:lstStyle/>
          <a:p>
            <a:fld id="{1A9756CB-6291-440C-84BC-C72A9AD20185}" type="slidenum">
              <a:rPr lang="en-US"/>
              <a:pPr/>
              <a:t>48</a:t>
            </a:fld>
            <a:endParaRPr lang="en-US"/>
          </a:p>
        </p:txBody>
      </p:sp>
      <p:sp>
        <p:nvSpPr>
          <p:cNvPr id="234499" name="Text Box 3"/>
          <p:cNvSpPr txBox="1">
            <a:spLocks noChangeArrowheads="1"/>
          </p:cNvSpPr>
          <p:nvPr/>
        </p:nvSpPr>
        <p:spPr bwMode="auto">
          <a:xfrm>
            <a:off x="3348038" y="5516563"/>
            <a:ext cx="3024187" cy="366712"/>
          </a:xfrm>
          <a:prstGeom prst="rect">
            <a:avLst/>
          </a:prstGeom>
          <a:noFill/>
          <a:ln w="9525">
            <a:noFill/>
            <a:miter lim="800000"/>
            <a:headEnd/>
            <a:tailEnd/>
          </a:ln>
          <a:effectLst/>
        </p:spPr>
        <p:txBody>
          <a:bodyPr>
            <a:spAutoFit/>
          </a:bodyPr>
          <a:lstStyle/>
          <a:p>
            <a:pPr algn="ctr" eaLnBrk="0" hangingPunct="0">
              <a:spcBef>
                <a:spcPct val="50000"/>
              </a:spcBef>
            </a:pPr>
            <a:r>
              <a:rPr lang="en-US" altLang="zh-CN">
                <a:latin typeface="Times New Roman" pitchFamily="18" charset="0"/>
                <a:ea typeface="宋体" charset="-122"/>
                <a:hlinkClick r:id="rId3"/>
              </a:rPr>
              <a:t>PHM Oz IP Project</a:t>
            </a:r>
            <a:endParaRPr lang="en-US">
              <a:latin typeface="Times New Roman" pitchFamily="18" charset="0"/>
            </a:endParaRP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3170" name="Rectangle 2"/>
          <p:cNvSpPr>
            <a:spLocks noGrp="1" noChangeArrowheads="1"/>
          </p:cNvSpPr>
          <p:nvPr>
            <p:ph type="title"/>
          </p:nvPr>
        </p:nvSpPr>
        <p:spPr>
          <a:xfrm>
            <a:off x="755650" y="76200"/>
            <a:ext cx="7550150" cy="1447800"/>
          </a:xfrm>
        </p:spPr>
        <p:txBody>
          <a:bodyPr/>
          <a:lstStyle/>
          <a:p>
            <a:r>
              <a:rPr lang="en-AU" sz="4000"/>
              <a:t>SPS (Sanitary and Phytosanitary Measures)</a:t>
            </a:r>
          </a:p>
        </p:txBody>
      </p:sp>
      <p:sp>
        <p:nvSpPr>
          <p:cNvPr id="263171" name="Rectangle 3"/>
          <p:cNvSpPr>
            <a:spLocks noGrp="1" noChangeArrowheads="1"/>
          </p:cNvSpPr>
          <p:nvPr>
            <p:ph idx="1"/>
          </p:nvPr>
        </p:nvSpPr>
        <p:spPr>
          <a:xfrm>
            <a:off x="685800" y="1754188"/>
            <a:ext cx="7772400" cy="4371975"/>
          </a:xfrm>
        </p:spPr>
        <p:txBody>
          <a:bodyPr/>
          <a:lstStyle/>
          <a:p>
            <a:r>
              <a:rPr lang="en-AU" sz="2800"/>
              <a:t>Regulatory standards governing human, animal and plant health shall by default be based on recognised international bodies such as Codex Alimentarius</a:t>
            </a:r>
          </a:p>
          <a:p>
            <a:r>
              <a:rPr lang="en-AU" sz="2800"/>
              <a:t>More restrictive regulation must be based on scientific risk assessment</a:t>
            </a:r>
          </a:p>
          <a:p>
            <a:pPr lvl="1"/>
            <a:r>
              <a:rPr lang="en-AU" sz="2400"/>
              <a:t>EU ban of hormone-treated beef judged to be not supported by science and not addressing defined risks</a:t>
            </a:r>
          </a:p>
          <a:p>
            <a:pPr lvl="1"/>
            <a:r>
              <a:rPr lang="en-AU" sz="2400">
                <a:hlinkClick r:id="rId3"/>
              </a:rPr>
              <a:t>Fireblight 2004</a:t>
            </a:r>
            <a:r>
              <a:rPr lang="en-AU" sz="2400"/>
              <a:t>; </a:t>
            </a:r>
            <a:r>
              <a:rPr lang="en-AU" sz="2400">
                <a:hlinkClick r:id="rId4"/>
              </a:rPr>
              <a:t>Downer 2007</a:t>
            </a:r>
            <a:endParaRPr lang="en-AU" sz="2400"/>
          </a:p>
        </p:txBody>
      </p:sp>
      <p:sp>
        <p:nvSpPr>
          <p:cNvPr id="4" name="Slide Number Placeholder 5"/>
          <p:cNvSpPr>
            <a:spLocks noGrp="1"/>
          </p:cNvSpPr>
          <p:nvPr>
            <p:ph type="sldNum" sz="quarter" idx="12"/>
          </p:nvPr>
        </p:nvSpPr>
        <p:spPr/>
        <p:txBody>
          <a:bodyPr/>
          <a:lstStyle/>
          <a:p>
            <a:fld id="{41236AB8-6086-4004-A26A-CE6EAD2DB195}" type="slidenum">
              <a:rPr lang="en-US"/>
              <a:pPr/>
              <a:t>49</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a:noFill/>
          <a:ln/>
        </p:spPr>
        <p:txBody>
          <a:bodyPr lIns="90488" tIns="44450" rIns="90488" bIns="44450" anchor="b"/>
          <a:lstStyle/>
          <a:p>
            <a:r>
              <a:rPr lang="en-AU" sz="4000"/>
              <a:t>Structural adjustment</a:t>
            </a:r>
          </a:p>
        </p:txBody>
      </p:sp>
      <p:sp>
        <p:nvSpPr>
          <p:cNvPr id="70659" name="Rectangle 3"/>
          <p:cNvSpPr>
            <a:spLocks noGrp="1" noChangeArrowheads="1"/>
          </p:cNvSpPr>
          <p:nvPr>
            <p:ph idx="1"/>
          </p:nvPr>
        </p:nvSpPr>
        <p:spPr>
          <a:noFill/>
          <a:ln/>
        </p:spPr>
        <p:txBody>
          <a:bodyPr lIns="90488" tIns="44450" rIns="90488" bIns="44450"/>
          <a:lstStyle/>
          <a:p>
            <a:r>
              <a:rPr lang="en-AU" sz="2800"/>
              <a:t>Cuts in public spending</a:t>
            </a:r>
          </a:p>
          <a:p>
            <a:r>
              <a:rPr lang="en-AU" sz="2800"/>
              <a:t>Removal of price controls</a:t>
            </a:r>
          </a:p>
          <a:p>
            <a:r>
              <a:rPr lang="en-AU" sz="2800"/>
              <a:t>Freezing of wages</a:t>
            </a:r>
          </a:p>
          <a:p>
            <a:r>
              <a:rPr lang="en-AU" sz="2800"/>
              <a:t>Emphasis on production for export</a:t>
            </a:r>
          </a:p>
          <a:p>
            <a:r>
              <a:rPr lang="en-AU" sz="2800"/>
              <a:t>Import liberalisation </a:t>
            </a:r>
          </a:p>
          <a:p>
            <a:r>
              <a:rPr lang="en-AU" sz="2800"/>
              <a:t>Incentives for foreign investment</a:t>
            </a:r>
          </a:p>
          <a:p>
            <a:r>
              <a:rPr lang="en-AU" sz="2800"/>
              <a:t>Privatisation of public sector services</a:t>
            </a:r>
          </a:p>
          <a:p>
            <a:r>
              <a:rPr lang="en-AU" sz="2800"/>
              <a:t>Devaluation (to make exports cheaper)</a:t>
            </a:r>
          </a:p>
        </p:txBody>
      </p:sp>
      <p:sp>
        <p:nvSpPr>
          <p:cNvPr id="4" name="Slide Number Placeholder 5"/>
          <p:cNvSpPr>
            <a:spLocks noGrp="1"/>
          </p:cNvSpPr>
          <p:nvPr>
            <p:ph type="sldNum" sz="quarter" idx="12"/>
          </p:nvPr>
        </p:nvSpPr>
        <p:spPr/>
        <p:txBody>
          <a:bodyPr/>
          <a:lstStyle/>
          <a:p>
            <a:fld id="{A7E9E346-42FD-4A24-A370-7444115C9E45}" type="slidenum">
              <a:rPr lang="en-US"/>
              <a:pPr/>
              <a:t>5</a:t>
            </a:fld>
            <a:endParaRPr lang="en-US"/>
          </a:p>
        </p:txBody>
      </p:sp>
    </p:spTree>
  </p:cSld>
  <p:clrMapOvr>
    <a:masterClrMapping/>
  </p:clrMapOvr>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r>
              <a:rPr lang="en-AU"/>
              <a:t>TBT (Technical Barriers to Trade)</a:t>
            </a:r>
          </a:p>
        </p:txBody>
      </p:sp>
      <p:sp>
        <p:nvSpPr>
          <p:cNvPr id="27651" name="Rectangle 3"/>
          <p:cNvSpPr>
            <a:spLocks noGrp="1" noChangeArrowheads="1"/>
          </p:cNvSpPr>
          <p:nvPr>
            <p:ph idx="1"/>
          </p:nvPr>
        </p:nvSpPr>
        <p:spPr/>
        <p:txBody>
          <a:bodyPr/>
          <a:lstStyle/>
          <a:p>
            <a:r>
              <a:rPr lang="en-AU" sz="2800"/>
              <a:t>Encourages use of internationally agreed standards in product regulation</a:t>
            </a:r>
          </a:p>
          <a:p>
            <a:pPr lvl="1"/>
            <a:r>
              <a:rPr lang="en-AU" sz="2400"/>
              <a:t>not necessarily intergovernmental bodies, </a:t>
            </a:r>
          </a:p>
          <a:p>
            <a:pPr lvl="1"/>
            <a:r>
              <a:rPr lang="en-AU" sz="2400"/>
              <a:t>can be industry based bodies such as ISO</a:t>
            </a:r>
          </a:p>
          <a:p>
            <a:r>
              <a:rPr lang="en-AU" sz="2800"/>
              <a:t>Regulations must be least trade-restrictive necessary</a:t>
            </a:r>
          </a:p>
          <a:p>
            <a:r>
              <a:rPr lang="en-AU" sz="2800"/>
              <a:t>Implications for water supply, food production, labelling of foods and drugs</a:t>
            </a:r>
          </a:p>
        </p:txBody>
      </p:sp>
      <p:sp>
        <p:nvSpPr>
          <p:cNvPr id="4" name="Slide Number Placeholder 5"/>
          <p:cNvSpPr>
            <a:spLocks noGrp="1"/>
          </p:cNvSpPr>
          <p:nvPr>
            <p:ph type="sldNum" sz="quarter" idx="12"/>
          </p:nvPr>
        </p:nvSpPr>
        <p:spPr/>
        <p:txBody>
          <a:bodyPr/>
          <a:lstStyle/>
          <a:p>
            <a:fld id="{0CE3B638-5C69-4DEC-821F-090CE11D59C0}" type="slidenum">
              <a:rPr lang="en-US"/>
              <a:pPr/>
              <a:t>50</a:t>
            </a:fld>
            <a:endParaRPr lang="en-US"/>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8594" name="Rectangle 2"/>
          <p:cNvSpPr>
            <a:spLocks noGrp="1" noChangeArrowheads="1"/>
          </p:cNvSpPr>
          <p:nvPr>
            <p:ph type="title"/>
          </p:nvPr>
        </p:nvSpPr>
        <p:spPr/>
        <p:txBody>
          <a:bodyPr/>
          <a:lstStyle/>
          <a:p>
            <a:r>
              <a:rPr lang="en-AU"/>
              <a:t>Ministerial Council meetings</a:t>
            </a:r>
            <a:endParaRPr lang="en-US"/>
          </a:p>
        </p:txBody>
      </p:sp>
      <p:sp>
        <p:nvSpPr>
          <p:cNvPr id="238595" name="Rectangle 3"/>
          <p:cNvSpPr>
            <a:spLocks noGrp="1" noChangeArrowheads="1"/>
          </p:cNvSpPr>
          <p:nvPr>
            <p:ph idx="1"/>
          </p:nvPr>
        </p:nvSpPr>
        <p:spPr/>
        <p:txBody>
          <a:bodyPr/>
          <a:lstStyle/>
          <a:p>
            <a:pPr>
              <a:lnSpc>
                <a:spcPct val="80000"/>
              </a:lnSpc>
            </a:pPr>
            <a:r>
              <a:rPr lang="en-AU" sz="2400"/>
              <a:t>1994 Marrakesh – WTO born</a:t>
            </a:r>
          </a:p>
          <a:p>
            <a:pPr>
              <a:lnSpc>
                <a:spcPct val="80000"/>
              </a:lnSpc>
            </a:pPr>
            <a:r>
              <a:rPr lang="en-AU" sz="2400"/>
              <a:t>1996 Singapore</a:t>
            </a:r>
          </a:p>
          <a:p>
            <a:pPr lvl="1">
              <a:lnSpc>
                <a:spcPct val="80000"/>
              </a:lnSpc>
            </a:pPr>
            <a:r>
              <a:rPr lang="en-AU" sz="2000"/>
              <a:t>and the “Singapore issues”</a:t>
            </a:r>
          </a:p>
          <a:p>
            <a:pPr>
              <a:lnSpc>
                <a:spcPct val="80000"/>
              </a:lnSpc>
            </a:pPr>
            <a:r>
              <a:rPr lang="en-AU" sz="2400"/>
              <a:t>1998 Geneva</a:t>
            </a:r>
          </a:p>
          <a:p>
            <a:pPr>
              <a:lnSpc>
                <a:spcPct val="80000"/>
              </a:lnSpc>
            </a:pPr>
            <a:r>
              <a:rPr lang="en-AU" sz="2400"/>
              <a:t>1999 Seattle</a:t>
            </a:r>
          </a:p>
          <a:p>
            <a:pPr lvl="1">
              <a:lnSpc>
                <a:spcPct val="80000"/>
              </a:lnSpc>
            </a:pPr>
            <a:r>
              <a:rPr lang="en-AU" sz="2000"/>
              <a:t>street battles, many different constituencies</a:t>
            </a:r>
          </a:p>
          <a:p>
            <a:pPr>
              <a:lnSpc>
                <a:spcPct val="80000"/>
              </a:lnSpc>
            </a:pPr>
            <a:r>
              <a:rPr lang="en-AU" sz="2400"/>
              <a:t>2001 Doha</a:t>
            </a:r>
          </a:p>
          <a:p>
            <a:pPr lvl="1">
              <a:lnSpc>
                <a:spcPct val="80000"/>
              </a:lnSpc>
            </a:pPr>
            <a:r>
              <a:rPr lang="en-AU" sz="2000"/>
              <a:t>TRIPS flexibilities (and the statement on Public Health)</a:t>
            </a:r>
          </a:p>
          <a:p>
            <a:pPr lvl="1">
              <a:lnSpc>
                <a:spcPct val="80000"/>
              </a:lnSpc>
            </a:pPr>
            <a:r>
              <a:rPr lang="en-AU" sz="2000"/>
              <a:t>the ‘development round’</a:t>
            </a:r>
          </a:p>
          <a:p>
            <a:pPr>
              <a:lnSpc>
                <a:spcPct val="80000"/>
              </a:lnSpc>
            </a:pPr>
            <a:r>
              <a:rPr lang="en-AU" sz="2400"/>
              <a:t>2003 Cancun</a:t>
            </a:r>
          </a:p>
          <a:p>
            <a:pPr lvl="1">
              <a:lnSpc>
                <a:spcPct val="80000"/>
              </a:lnSpc>
            </a:pPr>
            <a:r>
              <a:rPr lang="en-AU" sz="2000"/>
              <a:t>emergence of G20</a:t>
            </a:r>
          </a:p>
          <a:p>
            <a:pPr>
              <a:lnSpc>
                <a:spcPct val="80000"/>
              </a:lnSpc>
            </a:pPr>
            <a:r>
              <a:rPr lang="en-AU" sz="2400"/>
              <a:t>2005 Hong Kong </a:t>
            </a:r>
          </a:p>
          <a:p>
            <a:pPr>
              <a:lnSpc>
                <a:spcPct val="80000"/>
              </a:lnSpc>
            </a:pPr>
            <a:r>
              <a:rPr lang="en-AU" sz="2400"/>
              <a:t>2007, 2009? </a:t>
            </a:r>
            <a:endParaRPr lang="en-US" sz="2400"/>
          </a:p>
        </p:txBody>
      </p:sp>
      <p:sp>
        <p:nvSpPr>
          <p:cNvPr id="4" name="Slide Number Placeholder 5"/>
          <p:cNvSpPr>
            <a:spLocks noGrp="1"/>
          </p:cNvSpPr>
          <p:nvPr>
            <p:ph type="sldNum" sz="quarter" idx="12"/>
          </p:nvPr>
        </p:nvSpPr>
        <p:spPr/>
        <p:txBody>
          <a:bodyPr/>
          <a:lstStyle/>
          <a:p>
            <a:fld id="{0DC9C46E-CAF0-4D17-BBDE-75CE5238161B}" type="slidenum">
              <a:rPr lang="en-US"/>
              <a:pPr/>
              <a:t>51</a:t>
            </a:fld>
            <a:endParaRPr lang="en-US"/>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0642" name="Rectangle 2"/>
          <p:cNvSpPr>
            <a:spLocks noGrp="1" noChangeArrowheads="1"/>
          </p:cNvSpPr>
          <p:nvPr>
            <p:ph type="title"/>
          </p:nvPr>
        </p:nvSpPr>
        <p:spPr/>
        <p:txBody>
          <a:bodyPr/>
          <a:lstStyle/>
          <a:p>
            <a:r>
              <a:rPr lang="en-AU"/>
              <a:t>Negotiating Processes</a:t>
            </a:r>
            <a:endParaRPr lang="en-US"/>
          </a:p>
        </p:txBody>
      </p:sp>
      <p:sp>
        <p:nvSpPr>
          <p:cNvPr id="240643" name="Rectangle 3"/>
          <p:cNvSpPr>
            <a:spLocks noGrp="1" noChangeArrowheads="1"/>
          </p:cNvSpPr>
          <p:nvPr>
            <p:ph idx="1"/>
          </p:nvPr>
        </p:nvSpPr>
        <p:spPr>
          <a:xfrm>
            <a:off x="1476375" y="1628775"/>
            <a:ext cx="7210425" cy="4497388"/>
          </a:xfrm>
        </p:spPr>
        <p:txBody>
          <a:bodyPr/>
          <a:lstStyle/>
          <a:p>
            <a:pPr>
              <a:lnSpc>
                <a:spcPct val="90000"/>
              </a:lnSpc>
            </a:pPr>
            <a:r>
              <a:rPr lang="en-AU"/>
              <a:t>Authorisation</a:t>
            </a:r>
          </a:p>
          <a:p>
            <a:pPr>
              <a:lnSpc>
                <a:spcPct val="90000"/>
              </a:lnSpc>
            </a:pPr>
            <a:r>
              <a:rPr lang="en-AU"/>
              <a:t>Agreement specific councils</a:t>
            </a:r>
          </a:p>
          <a:p>
            <a:pPr>
              <a:lnSpc>
                <a:spcPct val="90000"/>
              </a:lnSpc>
            </a:pPr>
            <a:r>
              <a:rPr lang="en-AU"/>
              <a:t>Negotiating committees</a:t>
            </a:r>
          </a:p>
          <a:p>
            <a:pPr lvl="1">
              <a:lnSpc>
                <a:spcPct val="90000"/>
              </a:lnSpc>
            </a:pPr>
            <a:r>
              <a:rPr lang="en-AU"/>
              <a:t>multiple, parallel, technical </a:t>
            </a:r>
          </a:p>
          <a:p>
            <a:pPr>
              <a:lnSpc>
                <a:spcPct val="90000"/>
              </a:lnSpc>
            </a:pPr>
            <a:r>
              <a:rPr lang="en-AU"/>
              <a:t>Square brackets</a:t>
            </a:r>
          </a:p>
          <a:p>
            <a:pPr>
              <a:lnSpc>
                <a:spcPct val="90000"/>
              </a:lnSpc>
            </a:pPr>
            <a:r>
              <a:rPr lang="en-AU"/>
              <a:t>Green rooms</a:t>
            </a:r>
          </a:p>
          <a:p>
            <a:pPr>
              <a:lnSpc>
                <a:spcPct val="90000"/>
              </a:lnSpc>
            </a:pPr>
            <a:r>
              <a:rPr lang="en-AU"/>
              <a:t>Bullying behind closed doors</a:t>
            </a:r>
          </a:p>
          <a:p>
            <a:pPr>
              <a:lnSpc>
                <a:spcPct val="90000"/>
              </a:lnSpc>
            </a:pPr>
            <a:r>
              <a:rPr lang="en-AU"/>
              <a:t>Ministerial Council decisions</a:t>
            </a:r>
            <a:endParaRPr lang="en-US"/>
          </a:p>
        </p:txBody>
      </p:sp>
      <p:sp>
        <p:nvSpPr>
          <p:cNvPr id="4" name="Slide Number Placeholder 5"/>
          <p:cNvSpPr>
            <a:spLocks noGrp="1"/>
          </p:cNvSpPr>
          <p:nvPr>
            <p:ph type="sldNum" sz="quarter" idx="12"/>
          </p:nvPr>
        </p:nvSpPr>
        <p:spPr/>
        <p:txBody>
          <a:bodyPr/>
          <a:lstStyle/>
          <a:p>
            <a:fld id="{B0FB8109-015C-4367-8016-200495860890}" type="slidenum">
              <a:rPr lang="en-US"/>
              <a:pPr/>
              <a:t>52</a:t>
            </a:fld>
            <a:endParaRPr lang="en-US"/>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2690" name="Rectangle 2"/>
          <p:cNvSpPr>
            <a:spLocks noGrp="1" noChangeArrowheads="1"/>
          </p:cNvSpPr>
          <p:nvPr>
            <p:ph type="title"/>
          </p:nvPr>
        </p:nvSpPr>
        <p:spPr/>
        <p:txBody>
          <a:bodyPr/>
          <a:lstStyle/>
          <a:p>
            <a:r>
              <a:rPr lang="en-AU"/>
              <a:t>Bilateral Trade Agreements</a:t>
            </a:r>
            <a:endParaRPr lang="en-US"/>
          </a:p>
        </p:txBody>
      </p:sp>
      <p:sp>
        <p:nvSpPr>
          <p:cNvPr id="242691" name="Rectangle 3"/>
          <p:cNvSpPr>
            <a:spLocks noGrp="1" noChangeArrowheads="1"/>
          </p:cNvSpPr>
          <p:nvPr>
            <p:ph idx="1"/>
          </p:nvPr>
        </p:nvSpPr>
        <p:spPr/>
        <p:txBody>
          <a:bodyPr/>
          <a:lstStyle/>
          <a:p>
            <a:pPr>
              <a:lnSpc>
                <a:spcPct val="90000"/>
              </a:lnSpc>
            </a:pPr>
            <a:r>
              <a:rPr lang="en-AU" sz="2400"/>
              <a:t>‘Bilateral’ includes </a:t>
            </a:r>
          </a:p>
          <a:p>
            <a:pPr lvl="1">
              <a:lnSpc>
                <a:spcPct val="90000"/>
              </a:lnSpc>
            </a:pPr>
            <a:r>
              <a:rPr lang="en-AU" sz="2000"/>
              <a:t>1 to 1</a:t>
            </a:r>
          </a:p>
          <a:p>
            <a:pPr lvl="1">
              <a:lnSpc>
                <a:spcPct val="90000"/>
              </a:lnSpc>
            </a:pPr>
            <a:r>
              <a:rPr lang="en-AU" sz="2000"/>
              <a:t>1 to many</a:t>
            </a:r>
          </a:p>
          <a:p>
            <a:pPr lvl="1">
              <a:lnSpc>
                <a:spcPct val="90000"/>
              </a:lnSpc>
            </a:pPr>
            <a:r>
              <a:rPr lang="en-AU" sz="2000"/>
              <a:t>many to many</a:t>
            </a:r>
          </a:p>
          <a:p>
            <a:pPr>
              <a:lnSpc>
                <a:spcPct val="90000"/>
              </a:lnSpc>
            </a:pPr>
            <a:r>
              <a:rPr lang="en-AU" sz="2400"/>
              <a:t>Increasing resistance </a:t>
            </a:r>
          </a:p>
          <a:p>
            <a:pPr lvl="1">
              <a:lnSpc>
                <a:spcPct val="90000"/>
              </a:lnSpc>
            </a:pPr>
            <a:r>
              <a:rPr lang="en-AU" sz="2000"/>
              <a:t>developing country resistance at WTO leads US and EU to stall in multilateral negotiations and drive bilateral agenda</a:t>
            </a:r>
          </a:p>
          <a:p>
            <a:pPr>
              <a:lnSpc>
                <a:spcPct val="90000"/>
              </a:lnSpc>
            </a:pPr>
            <a:r>
              <a:rPr lang="en-AU" sz="2400"/>
              <a:t>Participants</a:t>
            </a:r>
          </a:p>
          <a:p>
            <a:pPr lvl="1">
              <a:lnSpc>
                <a:spcPct val="90000"/>
              </a:lnSpc>
            </a:pPr>
            <a:r>
              <a:rPr lang="en-AU" sz="2000"/>
              <a:t>North South (especially US and EU) </a:t>
            </a:r>
          </a:p>
          <a:p>
            <a:pPr lvl="1">
              <a:lnSpc>
                <a:spcPct val="90000"/>
              </a:lnSpc>
            </a:pPr>
            <a:r>
              <a:rPr lang="en-AU" sz="2000"/>
              <a:t>Japan preference for multilateralism</a:t>
            </a:r>
            <a:endParaRPr lang="en-US" sz="2000"/>
          </a:p>
          <a:p>
            <a:pPr lvl="1">
              <a:lnSpc>
                <a:spcPct val="90000"/>
              </a:lnSpc>
            </a:pPr>
            <a:r>
              <a:rPr lang="en-AU" sz="2000"/>
              <a:t>China and India also on bilateral trade agreement drives</a:t>
            </a:r>
          </a:p>
          <a:p>
            <a:pPr lvl="1">
              <a:lnSpc>
                <a:spcPct val="90000"/>
              </a:lnSpc>
            </a:pPr>
            <a:r>
              <a:rPr lang="en-AU" sz="2000"/>
              <a:t>South South Regional FTAs eg ASEAN, Mercosur</a:t>
            </a:r>
          </a:p>
        </p:txBody>
      </p:sp>
      <p:sp>
        <p:nvSpPr>
          <p:cNvPr id="4" name="Slide Number Placeholder 5"/>
          <p:cNvSpPr>
            <a:spLocks noGrp="1"/>
          </p:cNvSpPr>
          <p:nvPr>
            <p:ph type="sldNum" sz="quarter" idx="12"/>
          </p:nvPr>
        </p:nvSpPr>
        <p:spPr/>
        <p:txBody>
          <a:bodyPr/>
          <a:lstStyle/>
          <a:p>
            <a:fld id="{3FB9AC62-778B-4A4C-BD89-A596C5A5C093}" type="slidenum">
              <a:rPr lang="en-US"/>
              <a:pPr/>
              <a:t>53</a:t>
            </a:fld>
            <a:endParaRPr lang="en-US"/>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4738" name="Rectangle 2"/>
          <p:cNvSpPr>
            <a:spLocks noGrp="1" noChangeArrowheads="1"/>
          </p:cNvSpPr>
          <p:nvPr>
            <p:ph type="title"/>
          </p:nvPr>
        </p:nvSpPr>
        <p:spPr/>
        <p:txBody>
          <a:bodyPr/>
          <a:lstStyle/>
          <a:p>
            <a:r>
              <a:rPr lang="en-AU"/>
              <a:t>US FTAs</a:t>
            </a:r>
            <a:endParaRPr lang="en-US"/>
          </a:p>
        </p:txBody>
      </p:sp>
      <p:sp>
        <p:nvSpPr>
          <p:cNvPr id="244739" name="Rectangle 3"/>
          <p:cNvSpPr>
            <a:spLocks noGrp="1" noChangeArrowheads="1"/>
          </p:cNvSpPr>
          <p:nvPr>
            <p:ph idx="1"/>
          </p:nvPr>
        </p:nvSpPr>
        <p:spPr>
          <a:xfrm>
            <a:off x="900113" y="1412875"/>
            <a:ext cx="7786687" cy="4968875"/>
          </a:xfrm>
        </p:spPr>
        <p:txBody>
          <a:bodyPr/>
          <a:lstStyle/>
          <a:p>
            <a:pPr>
              <a:lnSpc>
                <a:spcPct val="80000"/>
              </a:lnSpc>
            </a:pPr>
            <a:r>
              <a:rPr lang="en-AU" sz="2000"/>
              <a:t>Pre 2000</a:t>
            </a:r>
          </a:p>
          <a:p>
            <a:pPr lvl="1">
              <a:lnSpc>
                <a:spcPct val="80000"/>
              </a:lnSpc>
            </a:pPr>
            <a:r>
              <a:rPr lang="en-AU" sz="1800"/>
              <a:t>Canada, Israel, Mexico</a:t>
            </a:r>
          </a:p>
          <a:p>
            <a:pPr>
              <a:lnSpc>
                <a:spcPct val="80000"/>
              </a:lnSpc>
            </a:pPr>
            <a:r>
              <a:rPr lang="en-AU" sz="2000"/>
              <a:t>Concluded since 2000</a:t>
            </a:r>
          </a:p>
          <a:p>
            <a:pPr lvl="1">
              <a:lnSpc>
                <a:spcPct val="80000"/>
              </a:lnSpc>
            </a:pPr>
            <a:r>
              <a:rPr lang="en-US" sz="1800"/>
              <a:t>Australia, Bahrain, Chile, Jordan, Oman, Morocco, Singapore, Peru</a:t>
            </a:r>
          </a:p>
          <a:p>
            <a:pPr lvl="1">
              <a:lnSpc>
                <a:spcPct val="80000"/>
              </a:lnSpc>
            </a:pPr>
            <a:r>
              <a:rPr lang="en-US" sz="1800"/>
              <a:t>CAFTA (Costa Rica, Dominican Republic, El Salvador, Guatemala, Honduras and Nicaragua)</a:t>
            </a:r>
          </a:p>
          <a:p>
            <a:pPr>
              <a:lnSpc>
                <a:spcPct val="80000"/>
              </a:lnSpc>
            </a:pPr>
            <a:r>
              <a:rPr lang="en-AU" sz="2000"/>
              <a:t>Presently negotiating</a:t>
            </a:r>
          </a:p>
          <a:p>
            <a:pPr lvl="1">
              <a:lnSpc>
                <a:spcPct val="80000"/>
              </a:lnSpc>
            </a:pPr>
            <a:r>
              <a:rPr lang="en-US" sz="1800"/>
              <a:t>Korea, Panama, Thailand, United Arab Emirates</a:t>
            </a:r>
          </a:p>
          <a:p>
            <a:pPr lvl="1">
              <a:lnSpc>
                <a:spcPct val="80000"/>
              </a:lnSpc>
            </a:pPr>
            <a:r>
              <a:rPr lang="en-US" sz="1800"/>
              <a:t>Andes (Colombia and Ecuador)</a:t>
            </a:r>
          </a:p>
          <a:p>
            <a:pPr lvl="1">
              <a:lnSpc>
                <a:spcPct val="80000"/>
              </a:lnSpc>
            </a:pPr>
            <a:r>
              <a:rPr lang="en-US" sz="1800"/>
              <a:t>US-SACU (Botswana, Lesotho, Namibia, South Africa and Swaziland) </a:t>
            </a:r>
          </a:p>
          <a:p>
            <a:pPr>
              <a:lnSpc>
                <a:spcPct val="80000"/>
              </a:lnSpc>
            </a:pPr>
            <a:r>
              <a:rPr lang="en-AU" sz="2000"/>
              <a:t>Preliminary stages</a:t>
            </a:r>
            <a:endParaRPr lang="en-US" sz="2000"/>
          </a:p>
          <a:p>
            <a:pPr lvl="1">
              <a:lnSpc>
                <a:spcPct val="80000"/>
              </a:lnSpc>
            </a:pPr>
            <a:r>
              <a:rPr lang="en-US" sz="1800"/>
              <a:t>Malaysia, Algeria, Egypt, Tunisia, Saudi Arabia and Qatar</a:t>
            </a:r>
          </a:p>
          <a:p>
            <a:pPr>
              <a:lnSpc>
                <a:spcPct val="80000"/>
              </a:lnSpc>
            </a:pPr>
            <a:r>
              <a:rPr lang="en-AU" sz="2000"/>
              <a:t>Probably defeated</a:t>
            </a:r>
          </a:p>
          <a:p>
            <a:pPr lvl="1">
              <a:lnSpc>
                <a:spcPct val="80000"/>
              </a:lnSpc>
            </a:pPr>
            <a:r>
              <a:rPr lang="en-AU" sz="1800"/>
              <a:t>FTAA</a:t>
            </a:r>
            <a:endParaRPr lang="en-US" sz="1800"/>
          </a:p>
        </p:txBody>
      </p:sp>
      <p:sp>
        <p:nvSpPr>
          <p:cNvPr id="5" name="Slide Number Placeholder 5"/>
          <p:cNvSpPr>
            <a:spLocks noGrp="1"/>
          </p:cNvSpPr>
          <p:nvPr>
            <p:ph type="sldNum" sz="quarter" idx="12"/>
          </p:nvPr>
        </p:nvSpPr>
        <p:spPr/>
        <p:txBody>
          <a:bodyPr/>
          <a:lstStyle/>
          <a:p>
            <a:fld id="{5D904937-BA5A-4B2D-99F1-1F172052BE07}" type="slidenum">
              <a:rPr lang="en-US"/>
              <a:pPr/>
              <a:t>54</a:t>
            </a:fld>
            <a:endParaRPr lang="en-US"/>
          </a:p>
        </p:txBody>
      </p:sp>
      <p:sp>
        <p:nvSpPr>
          <p:cNvPr id="244740" name="Text Box 4"/>
          <p:cNvSpPr txBox="1">
            <a:spLocks noChangeArrowheads="1"/>
          </p:cNvSpPr>
          <p:nvPr/>
        </p:nvSpPr>
        <p:spPr bwMode="auto">
          <a:xfrm>
            <a:off x="6372225" y="6381750"/>
            <a:ext cx="2376488" cy="366713"/>
          </a:xfrm>
          <a:prstGeom prst="rect">
            <a:avLst/>
          </a:prstGeom>
          <a:noFill/>
          <a:ln w="9525" algn="ctr">
            <a:noFill/>
            <a:miter lim="800000"/>
            <a:headEnd/>
            <a:tailEnd/>
          </a:ln>
          <a:effectLst/>
        </p:spPr>
        <p:txBody>
          <a:bodyPr>
            <a:spAutoFit/>
          </a:bodyPr>
          <a:lstStyle/>
          <a:p>
            <a:pPr eaLnBrk="0" hangingPunct="0">
              <a:spcBef>
                <a:spcPct val="50000"/>
              </a:spcBef>
            </a:pPr>
            <a:r>
              <a:rPr lang="en-AU">
                <a:latin typeface="Times New Roman" pitchFamily="18" charset="0"/>
              </a:rPr>
              <a:t>www.bilaterals.org</a:t>
            </a:r>
            <a:endParaRPr lang="en-US">
              <a:latin typeface="Times New Roman" pitchFamily="18" charset="0"/>
            </a:endParaRPr>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6786" name="Rectangle 2"/>
          <p:cNvSpPr>
            <a:spLocks noGrp="1" noChangeArrowheads="1"/>
          </p:cNvSpPr>
          <p:nvPr>
            <p:ph type="title"/>
          </p:nvPr>
        </p:nvSpPr>
        <p:spPr>
          <a:xfrm>
            <a:off x="457200" y="188913"/>
            <a:ext cx="8229600" cy="706437"/>
          </a:xfrm>
        </p:spPr>
        <p:txBody>
          <a:bodyPr/>
          <a:lstStyle/>
          <a:p>
            <a:r>
              <a:rPr lang="en-AU" sz="4000"/>
              <a:t>US FTA Model</a:t>
            </a:r>
            <a:endParaRPr lang="en-US" sz="4000"/>
          </a:p>
        </p:txBody>
      </p:sp>
      <p:graphicFrame>
        <p:nvGraphicFramePr>
          <p:cNvPr id="246787" name="Group 3"/>
          <p:cNvGraphicFramePr>
            <a:graphicFrameLocks noGrp="1"/>
          </p:cNvGraphicFramePr>
          <p:nvPr>
            <p:ph type="tbl" idx="1"/>
          </p:nvPr>
        </p:nvGraphicFramePr>
        <p:xfrm>
          <a:off x="457200" y="909638"/>
          <a:ext cx="8229600" cy="5472113"/>
        </p:xfrm>
        <a:graphic>
          <a:graphicData uri="http://schemas.openxmlformats.org/drawingml/2006/table">
            <a:tbl>
              <a:tblPr/>
              <a:tblGrid>
                <a:gridCol w="1646238"/>
                <a:gridCol w="1646237"/>
                <a:gridCol w="1644650"/>
                <a:gridCol w="1646238"/>
                <a:gridCol w="1646237"/>
              </a:tblGrid>
              <a:tr h="40163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AU" sz="2000" b="0" i="0" u="none" strike="noStrike" cap="none" normalizeH="0" baseline="0" smtClean="0">
                          <a:ln>
                            <a:noFill/>
                          </a:ln>
                          <a:solidFill>
                            <a:schemeClr val="tx1"/>
                          </a:solidFill>
                          <a:effectLst/>
                          <a:latin typeface="Century Gothic" pitchFamily="34" charset="0"/>
                        </a:rPr>
                        <a:t>Agriculture</a:t>
                      </a:r>
                      <a:endParaRPr kumimoji="0" lang="en-US" sz="2000" b="0" i="0" u="none" strike="noStrike" cap="none" normalizeH="0" baseline="0" smtClean="0">
                        <a:ln>
                          <a:noFill/>
                        </a:ln>
                        <a:solidFill>
                          <a:schemeClr val="tx1"/>
                        </a:solidFill>
                        <a:effectLst/>
                        <a:latin typeface="Century Gothic"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AU" sz="2000" b="0" i="0" u="none" strike="noStrike" cap="none" normalizeH="0" baseline="0" smtClean="0">
                          <a:ln>
                            <a:noFill/>
                          </a:ln>
                          <a:solidFill>
                            <a:schemeClr val="tx1"/>
                          </a:solidFill>
                          <a:effectLst/>
                          <a:latin typeface="Century Gothic" pitchFamily="34" charset="0"/>
                        </a:rPr>
                        <a:t>Investment</a:t>
                      </a:r>
                      <a:endParaRPr kumimoji="0" lang="en-US" sz="2000" b="0" i="0" u="none" strike="noStrike" cap="none" normalizeH="0" baseline="0" smtClean="0">
                        <a:ln>
                          <a:noFill/>
                        </a:ln>
                        <a:solidFill>
                          <a:schemeClr val="tx1"/>
                        </a:solidFill>
                        <a:effectLst/>
                        <a:latin typeface="Century Gothic"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AU" sz="2000" b="0" i="0" u="none" strike="noStrike" cap="none" normalizeH="0" baseline="0" smtClean="0">
                          <a:ln>
                            <a:noFill/>
                          </a:ln>
                          <a:solidFill>
                            <a:schemeClr val="tx1"/>
                          </a:solidFill>
                          <a:effectLst/>
                          <a:latin typeface="Century Gothic" pitchFamily="34" charset="0"/>
                        </a:rPr>
                        <a:t>IPRs</a:t>
                      </a:r>
                      <a:endParaRPr kumimoji="0" lang="en-US" sz="2000" b="0" i="0" u="none" strike="noStrike" cap="none" normalizeH="0" baseline="0" smtClean="0">
                        <a:ln>
                          <a:noFill/>
                        </a:ln>
                        <a:solidFill>
                          <a:schemeClr val="tx1"/>
                        </a:solidFill>
                        <a:effectLst/>
                        <a:latin typeface="Century Gothic"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AU" sz="2000" b="0" i="0" u="none" strike="noStrike" cap="none" normalizeH="0" baseline="0" smtClean="0">
                          <a:ln>
                            <a:noFill/>
                          </a:ln>
                          <a:solidFill>
                            <a:schemeClr val="tx1"/>
                          </a:solidFill>
                          <a:effectLst/>
                          <a:latin typeface="Century Gothic" pitchFamily="34" charset="0"/>
                        </a:rPr>
                        <a:t>Services</a:t>
                      </a:r>
                      <a:endParaRPr kumimoji="0" lang="en-US" sz="2000" b="0" i="0" u="none" strike="noStrike" cap="none" normalizeH="0" baseline="0" smtClean="0">
                        <a:ln>
                          <a:noFill/>
                        </a:ln>
                        <a:solidFill>
                          <a:schemeClr val="tx1"/>
                        </a:solidFill>
                        <a:effectLst/>
                        <a:latin typeface="Century Gothic"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AU" sz="2000" b="0" i="0" u="none" strike="noStrike" cap="none" normalizeH="0" baseline="0" smtClean="0">
                          <a:ln>
                            <a:noFill/>
                          </a:ln>
                          <a:solidFill>
                            <a:schemeClr val="tx1"/>
                          </a:solidFill>
                          <a:effectLst/>
                          <a:latin typeface="Century Gothic" pitchFamily="34" charset="0"/>
                        </a:rPr>
                        <a:t>Other</a:t>
                      </a:r>
                      <a:endParaRPr kumimoji="0" lang="en-US" sz="2000" b="0" i="0" u="none" strike="noStrike" cap="none" normalizeH="0" baseline="0" smtClean="0">
                        <a:ln>
                          <a:noFill/>
                        </a:ln>
                        <a:solidFill>
                          <a:schemeClr val="tx1"/>
                        </a:solidFill>
                        <a:effectLst/>
                        <a:latin typeface="Century Gothic"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0704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AU" sz="1600" b="0" i="0" u="none" strike="noStrike" cap="none" normalizeH="0" baseline="0" smtClean="0">
                          <a:ln>
                            <a:noFill/>
                          </a:ln>
                          <a:solidFill>
                            <a:schemeClr val="tx1"/>
                          </a:solidFill>
                          <a:effectLst/>
                          <a:latin typeface="Century Gothic" pitchFamily="34" charset="0"/>
                        </a:rPr>
                        <a:t>All products, except ‘sensitive’ ones like sugar</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AU" sz="1600" b="0" i="0" u="none" strike="noStrike" cap="none" normalizeH="0" baseline="0" smtClean="0">
                          <a:ln>
                            <a:noFill/>
                          </a:ln>
                          <a:solidFill>
                            <a:schemeClr val="tx1"/>
                          </a:solidFill>
                          <a:effectLst/>
                          <a:latin typeface="Century Gothic" pitchFamily="34" charset="0"/>
                        </a:rPr>
                        <a:t>No commitments on anti-dumping or agricultural subsidies </a:t>
                      </a:r>
                      <a:endParaRPr kumimoji="0" lang="en-US" sz="1600" b="0" i="0" u="none" strike="noStrike" cap="none" normalizeH="0" baseline="0" smtClean="0">
                        <a:ln>
                          <a:noFill/>
                        </a:ln>
                        <a:solidFill>
                          <a:schemeClr val="tx1"/>
                        </a:solidFill>
                        <a:effectLst/>
                        <a:latin typeface="Century Gothic"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AU" sz="1600" b="0" i="0" u="none" strike="noStrike" cap="none" normalizeH="0" baseline="0" smtClean="0">
                          <a:ln>
                            <a:noFill/>
                          </a:ln>
                          <a:solidFill>
                            <a:schemeClr val="tx1"/>
                          </a:solidFill>
                          <a:effectLst/>
                          <a:latin typeface="Century Gothic" pitchFamily="34" charset="0"/>
                        </a:rPr>
                        <a:t>Compensation for expropriation (direct and indirect)</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AU" sz="1600" b="0" i="0" u="none" strike="noStrike" cap="none" normalizeH="0" baseline="0" smtClean="0">
                          <a:ln>
                            <a:noFill/>
                          </a:ln>
                          <a:solidFill>
                            <a:schemeClr val="tx1"/>
                          </a:solidFill>
                          <a:effectLst/>
                          <a:latin typeface="Century Gothic" pitchFamily="34" charset="0"/>
                        </a:rPr>
                        <a:t>Investor state dispute settlement</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AU" sz="1600" b="0" i="0" u="none" strike="noStrike" cap="none" normalizeH="0" baseline="0" smtClean="0">
                          <a:ln>
                            <a:noFill/>
                          </a:ln>
                          <a:solidFill>
                            <a:schemeClr val="tx1"/>
                          </a:solidFill>
                          <a:effectLst/>
                          <a:latin typeface="Century Gothic" pitchFamily="34" charset="0"/>
                        </a:rPr>
                        <a:t>Prohibition of certain performance requirements</a:t>
                      </a:r>
                      <a:endParaRPr kumimoji="0" lang="en-US" sz="1600" b="0" i="0" u="none" strike="noStrike" cap="none" normalizeH="0" baseline="0" smtClean="0">
                        <a:ln>
                          <a:noFill/>
                        </a:ln>
                        <a:solidFill>
                          <a:schemeClr val="tx1"/>
                        </a:solidFill>
                        <a:effectLst/>
                        <a:latin typeface="Century Gothic"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AU" sz="1400" b="0" i="0" u="none" strike="noStrike" cap="none" normalizeH="0" baseline="0" smtClean="0">
                          <a:ln>
                            <a:noFill/>
                          </a:ln>
                          <a:solidFill>
                            <a:schemeClr val="tx1"/>
                          </a:solidFill>
                          <a:effectLst/>
                          <a:latin typeface="Century Gothic" pitchFamily="34" charset="0"/>
                        </a:rPr>
                        <a:t>Limits on compulsory licensing and prohibition of parallel imports</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AU" sz="1400" b="0" i="0" u="none" strike="noStrike" cap="none" normalizeH="0" baseline="0" smtClean="0">
                          <a:ln>
                            <a:noFill/>
                          </a:ln>
                          <a:solidFill>
                            <a:schemeClr val="tx1"/>
                          </a:solidFill>
                          <a:effectLst/>
                          <a:latin typeface="Century Gothic" pitchFamily="34" charset="0"/>
                        </a:rPr>
                        <a:t>Patentability of plant varieties</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AU" sz="1400" b="0" i="0" u="none" strike="noStrike" cap="none" normalizeH="0" baseline="0" smtClean="0">
                          <a:ln>
                            <a:noFill/>
                          </a:ln>
                          <a:solidFill>
                            <a:schemeClr val="tx1"/>
                          </a:solidFill>
                          <a:effectLst/>
                          <a:latin typeface="Century Gothic" pitchFamily="34" charset="0"/>
                        </a:rPr>
                        <a:t>‘Linkage’ of IP and drug approval</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AU" sz="1400" b="0" i="0" u="none" strike="noStrike" cap="none" normalizeH="0" baseline="0" smtClean="0">
                          <a:ln>
                            <a:noFill/>
                          </a:ln>
                          <a:solidFill>
                            <a:schemeClr val="tx1"/>
                          </a:solidFill>
                          <a:effectLst/>
                          <a:latin typeface="Century Gothic" pitchFamily="34" charset="0"/>
                        </a:rPr>
                        <a:t>Data exclusivity</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AU" sz="1400" b="0" i="0" u="none" strike="noStrike" cap="none" normalizeH="0" baseline="0" smtClean="0">
                          <a:ln>
                            <a:noFill/>
                          </a:ln>
                          <a:solidFill>
                            <a:schemeClr val="tx1"/>
                          </a:solidFill>
                          <a:effectLst/>
                          <a:latin typeface="Century Gothic" pitchFamily="34" charset="0"/>
                        </a:rPr>
                        <a:t>Extended patent terms (for approval delays)</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AU" sz="1400" b="0" i="0" u="none" strike="noStrike" cap="none" normalizeH="0" baseline="0" smtClean="0">
                          <a:ln>
                            <a:noFill/>
                          </a:ln>
                          <a:solidFill>
                            <a:schemeClr val="tx1"/>
                          </a:solidFill>
                          <a:effectLst/>
                          <a:latin typeface="Century Gothic" pitchFamily="34" charset="0"/>
                        </a:rPr>
                        <a:t>Precedence of trade mark over geographical indications</a:t>
                      </a:r>
                      <a:endParaRPr kumimoji="0" lang="en-US" sz="1400" b="0" i="0" u="none" strike="noStrike" cap="none" normalizeH="0" baseline="0" smtClean="0">
                        <a:ln>
                          <a:noFill/>
                        </a:ln>
                        <a:solidFill>
                          <a:schemeClr val="tx1"/>
                        </a:solidFill>
                        <a:effectLst/>
                        <a:latin typeface="Century Gothic"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AU" sz="1600" b="0" i="0" u="none" strike="noStrike" cap="none" normalizeH="0" baseline="0" smtClean="0">
                          <a:ln>
                            <a:noFill/>
                          </a:ln>
                          <a:solidFill>
                            <a:schemeClr val="tx1"/>
                          </a:solidFill>
                          <a:effectLst/>
                          <a:latin typeface="Century Gothic" pitchFamily="34" charset="0"/>
                        </a:rPr>
                        <a:t>Negative list approach</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AU" sz="1600" b="0" i="0" u="none" strike="noStrike" cap="none" normalizeH="0" baseline="0" smtClean="0">
                          <a:ln>
                            <a:noFill/>
                          </a:ln>
                          <a:solidFill>
                            <a:schemeClr val="tx1"/>
                          </a:solidFill>
                          <a:effectLst/>
                          <a:latin typeface="Century Gothic" pitchFamily="34" charset="0"/>
                        </a:rPr>
                        <a:t>Broad coverage</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AU" sz="1600" b="0" i="0" u="none" strike="noStrike" cap="none" normalizeH="0" baseline="0" smtClean="0">
                          <a:ln>
                            <a:noFill/>
                          </a:ln>
                          <a:solidFill>
                            <a:schemeClr val="tx1"/>
                          </a:solidFill>
                          <a:effectLst/>
                          <a:latin typeface="Century Gothic" pitchFamily="34" charset="0"/>
                        </a:rPr>
                        <a:t>Priority for telecoms, e-commerce, financial services, audiovisuals, legal and professional</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AU" sz="1600" b="0" i="0" u="none" strike="noStrike" cap="none" normalizeH="0" baseline="0" smtClean="0">
                          <a:ln>
                            <a:noFill/>
                          </a:ln>
                          <a:solidFill>
                            <a:schemeClr val="tx1"/>
                          </a:solidFill>
                          <a:effectLst/>
                          <a:latin typeface="Century Gothic" pitchFamily="34" charset="0"/>
                        </a:rPr>
                        <a:t>Departure from GATS four modes</a:t>
                      </a:r>
                      <a:endParaRPr kumimoji="0" lang="en-US" sz="1600" b="0" i="0" u="none" strike="noStrike" cap="none" normalizeH="0" baseline="0" smtClean="0">
                        <a:ln>
                          <a:noFill/>
                        </a:ln>
                        <a:solidFill>
                          <a:schemeClr val="tx1"/>
                        </a:solidFill>
                        <a:effectLst/>
                        <a:latin typeface="Century Gothic"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AU" sz="1600" b="0" i="0" u="none" strike="noStrike" cap="none" normalizeH="0" baseline="0" smtClean="0">
                          <a:ln>
                            <a:noFill/>
                          </a:ln>
                          <a:solidFill>
                            <a:schemeClr val="tx1"/>
                          </a:solidFill>
                          <a:effectLst/>
                          <a:latin typeface="Century Gothic" pitchFamily="34" charset="0"/>
                        </a:rPr>
                        <a:t>‘Yarn forward’ rules of origin in textiles and clothing</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AU" sz="1600" b="0" i="0" u="none" strike="noStrike" cap="none" normalizeH="0" baseline="0" smtClean="0">
                          <a:ln>
                            <a:noFill/>
                          </a:ln>
                          <a:solidFill>
                            <a:schemeClr val="tx1"/>
                          </a:solidFill>
                          <a:effectLst/>
                          <a:latin typeface="Century Gothic" pitchFamily="34" charset="0"/>
                        </a:rPr>
                        <a:t>Competition law</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AU" sz="1600" b="0" i="0" u="none" strike="noStrike" cap="none" normalizeH="0" baseline="0" smtClean="0">
                          <a:ln>
                            <a:noFill/>
                          </a:ln>
                          <a:solidFill>
                            <a:schemeClr val="tx1"/>
                          </a:solidFill>
                          <a:effectLst/>
                          <a:latin typeface="Century Gothic" pitchFamily="34" charset="0"/>
                        </a:rPr>
                        <a:t>Labour standards</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AU" sz="1600" b="0" i="0" u="none" strike="noStrike" cap="none" normalizeH="0" baseline="0" smtClean="0">
                          <a:ln>
                            <a:noFill/>
                          </a:ln>
                          <a:solidFill>
                            <a:schemeClr val="tx1"/>
                          </a:solidFill>
                          <a:effectLst/>
                          <a:latin typeface="Century Gothic" pitchFamily="34" charset="0"/>
                        </a:rPr>
                        <a:t>Environmental standards</a:t>
                      </a:r>
                      <a:endParaRPr kumimoji="0" lang="en-US" sz="1600" b="0" i="0" u="none" strike="noStrike" cap="none" normalizeH="0" baseline="0" smtClean="0">
                        <a:ln>
                          <a:noFill/>
                        </a:ln>
                        <a:solidFill>
                          <a:schemeClr val="tx1"/>
                        </a:solidFill>
                        <a:effectLst/>
                        <a:latin typeface="Century Gothic"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4" name="Slide Number Placeholder 5"/>
          <p:cNvSpPr>
            <a:spLocks noGrp="1"/>
          </p:cNvSpPr>
          <p:nvPr>
            <p:ph type="sldNum" sz="quarter" idx="12"/>
          </p:nvPr>
        </p:nvSpPr>
        <p:spPr/>
        <p:txBody>
          <a:bodyPr/>
          <a:lstStyle/>
          <a:p>
            <a:fld id="{99CB9B31-25FB-48EE-9198-A8056B1ADFEC}" type="slidenum">
              <a:rPr lang="en-US"/>
              <a:pPr/>
              <a:t>55</a:t>
            </a:fld>
            <a:endParaRPr lang="en-US"/>
          </a:p>
        </p:txBody>
      </p:sp>
      <p:sp>
        <p:nvSpPr>
          <p:cNvPr id="246807" name="Text Box 23"/>
          <p:cNvSpPr txBox="1">
            <a:spLocks noChangeArrowheads="1"/>
          </p:cNvSpPr>
          <p:nvPr/>
        </p:nvSpPr>
        <p:spPr bwMode="auto">
          <a:xfrm>
            <a:off x="5508625" y="6453188"/>
            <a:ext cx="3527425" cy="304800"/>
          </a:xfrm>
          <a:prstGeom prst="rect">
            <a:avLst/>
          </a:prstGeom>
          <a:noFill/>
          <a:ln w="9525" algn="ctr">
            <a:noFill/>
            <a:miter lim="800000"/>
            <a:headEnd/>
            <a:tailEnd/>
          </a:ln>
          <a:effectLst/>
        </p:spPr>
        <p:txBody>
          <a:bodyPr>
            <a:spAutoFit/>
          </a:bodyPr>
          <a:lstStyle/>
          <a:p>
            <a:pPr eaLnBrk="0" hangingPunct="0">
              <a:spcBef>
                <a:spcPct val="50000"/>
              </a:spcBef>
            </a:pPr>
            <a:r>
              <a:rPr lang="en-AU" sz="1400">
                <a:latin typeface="Times New Roman" pitchFamily="18" charset="0"/>
              </a:rPr>
              <a:t>Third World Resurgence 182/183 (2006), p26</a:t>
            </a:r>
            <a:endParaRPr lang="en-US" sz="1400">
              <a:latin typeface="Times New Roman" pitchFamily="18" charset="0"/>
            </a:endParaRPr>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8834" name="Rectangle 2"/>
          <p:cNvSpPr>
            <a:spLocks noGrp="1" noChangeArrowheads="1"/>
          </p:cNvSpPr>
          <p:nvPr>
            <p:ph type="title"/>
          </p:nvPr>
        </p:nvSpPr>
        <p:spPr/>
        <p:txBody>
          <a:bodyPr/>
          <a:lstStyle/>
          <a:p>
            <a:r>
              <a:rPr lang="en-AU"/>
              <a:t>Mexico 10 years post NAFTA</a:t>
            </a:r>
            <a:endParaRPr lang="en-US"/>
          </a:p>
        </p:txBody>
      </p:sp>
      <p:sp>
        <p:nvSpPr>
          <p:cNvPr id="248835" name="Rectangle 3"/>
          <p:cNvSpPr>
            <a:spLocks noGrp="1" noChangeArrowheads="1"/>
          </p:cNvSpPr>
          <p:nvPr>
            <p:ph idx="1"/>
          </p:nvPr>
        </p:nvSpPr>
        <p:spPr/>
        <p:txBody>
          <a:bodyPr/>
          <a:lstStyle/>
          <a:p>
            <a:pPr>
              <a:lnSpc>
                <a:spcPct val="90000"/>
              </a:lnSpc>
            </a:pPr>
            <a:r>
              <a:rPr lang="en-AU" sz="2800"/>
              <a:t>1% growth rate</a:t>
            </a:r>
          </a:p>
          <a:p>
            <a:pPr>
              <a:lnSpc>
                <a:spcPct val="90000"/>
              </a:lnSpc>
            </a:pPr>
            <a:r>
              <a:rPr lang="en-AU" sz="2800"/>
              <a:t>2m farmers left their land; incl illegals to US</a:t>
            </a:r>
          </a:p>
          <a:p>
            <a:pPr>
              <a:lnSpc>
                <a:spcPct val="90000"/>
              </a:lnSpc>
            </a:pPr>
            <a:r>
              <a:rPr lang="en-AU" sz="2800"/>
              <a:t>Increased exports of fruit and veges, despite SPS barriers, anti-dumping actions</a:t>
            </a:r>
          </a:p>
          <a:p>
            <a:pPr lvl="1">
              <a:lnSpc>
                <a:spcPct val="90000"/>
              </a:lnSpc>
            </a:pPr>
            <a:r>
              <a:rPr lang="en-AU" sz="2400"/>
              <a:t>mainly benefiting commercial farmers in the north</a:t>
            </a:r>
          </a:p>
          <a:p>
            <a:pPr>
              <a:lnSpc>
                <a:spcPct val="90000"/>
              </a:lnSpc>
            </a:pPr>
            <a:r>
              <a:rPr lang="en-AU" sz="2800"/>
              <a:t>Increased imports of subsidised corn from US lead to falling prices and loss of livelihood</a:t>
            </a:r>
          </a:p>
          <a:p>
            <a:pPr>
              <a:lnSpc>
                <a:spcPct val="90000"/>
              </a:lnSpc>
            </a:pPr>
            <a:r>
              <a:rPr lang="en-AU" sz="2800"/>
              <a:t>Dumped grains &gt; wheat cultivation halved </a:t>
            </a:r>
          </a:p>
          <a:p>
            <a:pPr>
              <a:lnSpc>
                <a:spcPct val="90000"/>
              </a:lnSpc>
            </a:pPr>
            <a:r>
              <a:rPr lang="en-AU" sz="2800"/>
              <a:t>Importing 99% soybeans, 80% rice, 30% beef, pork and chickens, 30% of beans </a:t>
            </a:r>
            <a:endParaRPr lang="en-US" sz="2800"/>
          </a:p>
        </p:txBody>
      </p:sp>
      <p:sp>
        <p:nvSpPr>
          <p:cNvPr id="4" name="Slide Number Placeholder 5"/>
          <p:cNvSpPr>
            <a:spLocks noGrp="1"/>
          </p:cNvSpPr>
          <p:nvPr>
            <p:ph type="sldNum" sz="quarter" idx="12"/>
          </p:nvPr>
        </p:nvSpPr>
        <p:spPr/>
        <p:txBody>
          <a:bodyPr/>
          <a:lstStyle/>
          <a:p>
            <a:fld id="{FF2B68B1-AD1F-496D-9883-89F88988EA28}" type="slidenum">
              <a:rPr lang="en-US"/>
              <a:pPr/>
              <a:t>56</a:t>
            </a:fld>
            <a:endParaRPr lang="en-US"/>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0882" name="Rectangle 2"/>
          <p:cNvSpPr>
            <a:spLocks noGrp="1" noChangeArrowheads="1"/>
          </p:cNvSpPr>
          <p:nvPr>
            <p:ph type="title"/>
          </p:nvPr>
        </p:nvSpPr>
        <p:spPr/>
        <p:txBody>
          <a:bodyPr/>
          <a:lstStyle/>
          <a:p>
            <a:pPr>
              <a:spcBef>
                <a:spcPts val="500"/>
              </a:spcBef>
              <a:spcAft>
                <a:spcPts val="500"/>
              </a:spcAft>
            </a:pPr>
            <a:r>
              <a:rPr lang="en-AU"/>
              <a:t>Metalclad in Mexico</a:t>
            </a:r>
          </a:p>
        </p:txBody>
      </p:sp>
      <p:sp>
        <p:nvSpPr>
          <p:cNvPr id="250883" name="Rectangle 3"/>
          <p:cNvSpPr>
            <a:spLocks noGrp="1" noChangeArrowheads="1"/>
          </p:cNvSpPr>
          <p:nvPr>
            <p:ph idx="1"/>
          </p:nvPr>
        </p:nvSpPr>
        <p:spPr/>
        <p:txBody>
          <a:bodyPr/>
          <a:lstStyle/>
          <a:p>
            <a:pPr>
              <a:spcBef>
                <a:spcPts val="500"/>
              </a:spcBef>
              <a:spcAft>
                <a:spcPts val="500"/>
              </a:spcAft>
            </a:pPr>
            <a:r>
              <a:rPr lang="en-AU"/>
              <a:t>Metalclad sets up toxic waste dump in Mexico above town drinking water source (without a construction permit)</a:t>
            </a:r>
          </a:p>
          <a:p>
            <a:pPr>
              <a:spcBef>
                <a:spcPts val="500"/>
              </a:spcBef>
              <a:spcAft>
                <a:spcPts val="500"/>
              </a:spcAft>
            </a:pPr>
            <a:r>
              <a:rPr lang="en-AU"/>
              <a:t>Mexico Government stops Metalclad from operating</a:t>
            </a:r>
          </a:p>
          <a:p>
            <a:pPr>
              <a:spcBef>
                <a:spcPts val="500"/>
              </a:spcBef>
              <a:spcAft>
                <a:spcPts val="500"/>
              </a:spcAft>
            </a:pPr>
            <a:r>
              <a:rPr lang="en-AU"/>
              <a:t>Metalclad appeals to NAFTA</a:t>
            </a:r>
          </a:p>
          <a:p>
            <a:pPr>
              <a:spcBef>
                <a:spcPts val="500"/>
              </a:spcBef>
              <a:spcAft>
                <a:spcPts val="500"/>
              </a:spcAft>
            </a:pPr>
            <a:r>
              <a:rPr lang="en-AU"/>
              <a:t>Mexico forced to pay $17 million to Metalclad compensation</a:t>
            </a:r>
          </a:p>
        </p:txBody>
      </p:sp>
      <p:sp>
        <p:nvSpPr>
          <p:cNvPr id="4" name="Slide Number Placeholder 5"/>
          <p:cNvSpPr>
            <a:spLocks noGrp="1"/>
          </p:cNvSpPr>
          <p:nvPr>
            <p:ph type="sldNum" sz="quarter" idx="12"/>
          </p:nvPr>
        </p:nvSpPr>
        <p:spPr/>
        <p:txBody>
          <a:bodyPr/>
          <a:lstStyle/>
          <a:p>
            <a:fld id="{A7F106B9-79C4-49FA-B4EF-6689267C736C}" type="slidenum">
              <a:rPr lang="en-US"/>
              <a:pPr/>
              <a:t>57</a:t>
            </a:fld>
            <a:endParaRPr lang="en-US"/>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2930" name="Rectangle 2"/>
          <p:cNvSpPr>
            <a:spLocks noGrp="1" noChangeArrowheads="1"/>
          </p:cNvSpPr>
          <p:nvPr>
            <p:ph type="title"/>
          </p:nvPr>
        </p:nvSpPr>
        <p:spPr/>
        <p:txBody>
          <a:bodyPr>
            <a:normAutofit fontScale="90000"/>
          </a:bodyPr>
          <a:lstStyle/>
          <a:p>
            <a:r>
              <a:rPr lang="en-AU"/>
              <a:t>Problems with NS bilateral FTAs /EPAs</a:t>
            </a:r>
            <a:endParaRPr lang="en-US"/>
          </a:p>
        </p:txBody>
      </p:sp>
      <p:sp>
        <p:nvSpPr>
          <p:cNvPr id="252931" name="Rectangle 3"/>
          <p:cNvSpPr>
            <a:spLocks noGrp="1" noChangeArrowheads="1"/>
          </p:cNvSpPr>
          <p:nvPr>
            <p:ph idx="1"/>
          </p:nvPr>
        </p:nvSpPr>
        <p:spPr/>
        <p:txBody>
          <a:bodyPr/>
          <a:lstStyle/>
          <a:p>
            <a:pPr>
              <a:lnSpc>
                <a:spcPct val="90000"/>
              </a:lnSpc>
            </a:pPr>
            <a:r>
              <a:rPr lang="en-AU" sz="2400"/>
              <a:t>Imbalance of power (leverage) and technical capacity</a:t>
            </a:r>
          </a:p>
          <a:p>
            <a:pPr>
              <a:lnSpc>
                <a:spcPct val="90000"/>
              </a:lnSpc>
            </a:pPr>
            <a:r>
              <a:rPr lang="en-AU" sz="2400"/>
              <a:t>‘Reciprocity’ in bilaterals</a:t>
            </a:r>
          </a:p>
          <a:p>
            <a:pPr lvl="1">
              <a:lnSpc>
                <a:spcPct val="90000"/>
              </a:lnSpc>
            </a:pPr>
            <a:r>
              <a:rPr lang="en-AU" sz="2000"/>
              <a:t>absence of S&amp;DT (special and differential treatment) and </a:t>
            </a:r>
          </a:p>
          <a:p>
            <a:pPr lvl="1">
              <a:lnSpc>
                <a:spcPct val="90000"/>
              </a:lnSpc>
            </a:pPr>
            <a:r>
              <a:rPr lang="en-AU" sz="2000"/>
              <a:t>‘development agenda’ (Doha)</a:t>
            </a:r>
          </a:p>
          <a:p>
            <a:pPr>
              <a:lnSpc>
                <a:spcPct val="90000"/>
              </a:lnSpc>
            </a:pPr>
            <a:r>
              <a:rPr lang="en-AU" sz="2400"/>
              <a:t>WTO</a:t>
            </a:r>
            <a:r>
              <a:rPr lang="en-AU" sz="2800"/>
              <a:t>+</a:t>
            </a:r>
          </a:p>
          <a:p>
            <a:pPr lvl="1">
              <a:lnSpc>
                <a:spcPct val="90000"/>
              </a:lnSpc>
            </a:pPr>
            <a:r>
              <a:rPr lang="en-AU" sz="2000"/>
              <a:t>investment, government procurement, competition law (presently excluded from WTO)</a:t>
            </a:r>
          </a:p>
          <a:p>
            <a:pPr lvl="1">
              <a:lnSpc>
                <a:spcPct val="90000"/>
              </a:lnSpc>
            </a:pPr>
            <a:r>
              <a:rPr lang="en-AU" sz="2000"/>
              <a:t>TRIPS</a:t>
            </a:r>
            <a:r>
              <a:rPr lang="en-AU" sz="2400"/>
              <a:t>+</a:t>
            </a:r>
            <a:r>
              <a:rPr lang="en-AU" sz="2000"/>
              <a:t> (data exclusivity, patent extension, evergreening)</a:t>
            </a:r>
          </a:p>
          <a:p>
            <a:pPr lvl="1">
              <a:lnSpc>
                <a:spcPct val="90000"/>
              </a:lnSpc>
            </a:pPr>
            <a:r>
              <a:rPr lang="en-AU" sz="2000"/>
              <a:t> loss of ‘policy space’ (eg ability to vary protection to cultivate domestic industry)</a:t>
            </a:r>
            <a:endParaRPr lang="en-US" sz="2000"/>
          </a:p>
        </p:txBody>
      </p:sp>
      <p:sp>
        <p:nvSpPr>
          <p:cNvPr id="4" name="Slide Number Placeholder 5"/>
          <p:cNvSpPr>
            <a:spLocks noGrp="1"/>
          </p:cNvSpPr>
          <p:nvPr>
            <p:ph type="sldNum" sz="quarter" idx="12"/>
          </p:nvPr>
        </p:nvSpPr>
        <p:spPr/>
        <p:txBody>
          <a:bodyPr/>
          <a:lstStyle/>
          <a:p>
            <a:fld id="{BDC189B4-8A8B-45FE-A237-A0D0F5ECC1B6}" type="slidenum">
              <a:rPr lang="en-US"/>
              <a:pPr/>
              <a:t>58</a:t>
            </a:fld>
            <a:endParaRPr lang="en-US"/>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4978" name="Rectangle 2"/>
          <p:cNvSpPr>
            <a:spLocks noGrp="1" noChangeArrowheads="1"/>
          </p:cNvSpPr>
          <p:nvPr>
            <p:ph type="title"/>
          </p:nvPr>
        </p:nvSpPr>
        <p:spPr/>
        <p:txBody>
          <a:bodyPr/>
          <a:lstStyle/>
          <a:p>
            <a:r>
              <a:rPr lang="en-AU" b="1"/>
              <a:t>South South FTAs</a:t>
            </a:r>
            <a:endParaRPr lang="en-US" b="1"/>
          </a:p>
        </p:txBody>
      </p:sp>
      <p:sp>
        <p:nvSpPr>
          <p:cNvPr id="254979" name="Rectangle 3"/>
          <p:cNvSpPr>
            <a:spLocks noGrp="1" noChangeArrowheads="1"/>
          </p:cNvSpPr>
          <p:nvPr>
            <p:ph idx="1"/>
          </p:nvPr>
        </p:nvSpPr>
        <p:spPr/>
        <p:txBody>
          <a:bodyPr/>
          <a:lstStyle/>
          <a:p>
            <a:r>
              <a:rPr lang="en-AU"/>
              <a:t>ALBA (Bolivarian Alternative for the Americas), 2004-6 (Cuba, Venezuala extended to Bolivia 2006)</a:t>
            </a:r>
          </a:p>
          <a:p>
            <a:r>
              <a:rPr lang="en-AU"/>
              <a:t>Arab FTA Agreement (1997)</a:t>
            </a:r>
          </a:p>
          <a:p>
            <a:r>
              <a:rPr lang="en-AU"/>
              <a:t>Arabic Mediterranean (2004) Jordan, Tunisia, Egypt, Morocco</a:t>
            </a:r>
          </a:p>
          <a:p>
            <a:r>
              <a:rPr lang="en-AU"/>
              <a:t>Mercosur</a:t>
            </a:r>
          </a:p>
          <a:p>
            <a:r>
              <a:rPr lang="en-AU"/>
              <a:t>ASEAN</a:t>
            </a:r>
            <a:endParaRPr lang="en-US"/>
          </a:p>
        </p:txBody>
      </p:sp>
      <p:sp>
        <p:nvSpPr>
          <p:cNvPr id="5" name="Slide Number Placeholder 5"/>
          <p:cNvSpPr>
            <a:spLocks noGrp="1"/>
          </p:cNvSpPr>
          <p:nvPr>
            <p:ph type="sldNum" sz="quarter" idx="12"/>
          </p:nvPr>
        </p:nvSpPr>
        <p:spPr/>
        <p:txBody>
          <a:bodyPr/>
          <a:lstStyle/>
          <a:p>
            <a:fld id="{DB8A3F27-FDA4-4E1B-BE2B-7FC11F023144}" type="slidenum">
              <a:rPr lang="en-US"/>
              <a:pPr/>
              <a:t>59</a:t>
            </a:fld>
            <a:endParaRPr lang="en-US"/>
          </a:p>
        </p:txBody>
      </p:sp>
      <p:sp>
        <p:nvSpPr>
          <p:cNvPr id="254980" name="Text Box 4"/>
          <p:cNvSpPr txBox="1">
            <a:spLocks noChangeArrowheads="1"/>
          </p:cNvSpPr>
          <p:nvPr/>
        </p:nvSpPr>
        <p:spPr bwMode="auto">
          <a:xfrm>
            <a:off x="6372225" y="6381750"/>
            <a:ext cx="2376488" cy="366713"/>
          </a:xfrm>
          <a:prstGeom prst="rect">
            <a:avLst/>
          </a:prstGeom>
          <a:noFill/>
          <a:ln w="9525" algn="ctr">
            <a:noFill/>
            <a:miter lim="800000"/>
            <a:headEnd/>
            <a:tailEnd/>
          </a:ln>
          <a:effectLst/>
        </p:spPr>
        <p:txBody>
          <a:bodyPr>
            <a:spAutoFit/>
          </a:bodyPr>
          <a:lstStyle/>
          <a:p>
            <a:pPr eaLnBrk="0" hangingPunct="0">
              <a:spcBef>
                <a:spcPct val="50000"/>
              </a:spcBef>
            </a:pPr>
            <a:r>
              <a:rPr lang="en-AU">
                <a:latin typeface="Times New Roman" pitchFamily="18" charset="0"/>
              </a:rPr>
              <a:t>www.bilaterals.org</a:t>
            </a:r>
            <a:endParaRPr lang="en-US">
              <a:latin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p:cNvSpPr>
          <p:nvPr>
            <p:ph type="title"/>
          </p:nvPr>
        </p:nvSpPr>
        <p:spPr>
          <a:noFill/>
          <a:ln/>
        </p:spPr>
        <p:txBody>
          <a:bodyPr lIns="90488" tIns="44450" rIns="90488" bIns="44450" anchor="b"/>
          <a:lstStyle/>
          <a:p>
            <a:r>
              <a:rPr lang="en-AU" sz="4000"/>
              <a:t>Impacts of structural adjustment</a:t>
            </a:r>
          </a:p>
        </p:txBody>
      </p:sp>
      <p:sp>
        <p:nvSpPr>
          <p:cNvPr id="72707" name="Rectangle 3"/>
          <p:cNvSpPr>
            <a:spLocks noGrp="1" noChangeArrowheads="1"/>
          </p:cNvSpPr>
          <p:nvPr>
            <p:ph idx="1"/>
          </p:nvPr>
        </p:nvSpPr>
        <p:spPr>
          <a:xfrm>
            <a:off x="1116013" y="2205038"/>
            <a:ext cx="7570787" cy="3633787"/>
          </a:xfrm>
          <a:noFill/>
          <a:ln/>
        </p:spPr>
        <p:txBody>
          <a:bodyPr lIns="90488" tIns="44450" rIns="90488" bIns="44450"/>
          <a:lstStyle/>
          <a:p>
            <a:pPr>
              <a:lnSpc>
                <a:spcPct val="90000"/>
              </a:lnSpc>
            </a:pPr>
            <a:r>
              <a:rPr lang="en-AU" sz="2400"/>
              <a:t>Widening of inequalities</a:t>
            </a:r>
          </a:p>
          <a:p>
            <a:pPr>
              <a:lnSpc>
                <a:spcPct val="90000"/>
              </a:lnSpc>
            </a:pPr>
            <a:r>
              <a:rPr lang="en-AU" sz="2400"/>
              <a:t>Reduced purchasing power for the poor (increased prices, withdrawal of subsidies, freezing of wages)</a:t>
            </a:r>
          </a:p>
          <a:p>
            <a:pPr>
              <a:lnSpc>
                <a:spcPct val="90000"/>
              </a:lnSpc>
            </a:pPr>
            <a:r>
              <a:rPr lang="en-AU" sz="2400"/>
              <a:t>Downsizing of public sector</a:t>
            </a:r>
          </a:p>
          <a:p>
            <a:pPr>
              <a:lnSpc>
                <a:spcPct val="90000"/>
              </a:lnSpc>
            </a:pPr>
            <a:r>
              <a:rPr lang="en-AU" sz="2400"/>
              <a:t>Lowering the safety net</a:t>
            </a:r>
          </a:p>
          <a:p>
            <a:pPr>
              <a:lnSpc>
                <a:spcPct val="90000"/>
              </a:lnSpc>
            </a:pPr>
            <a:r>
              <a:rPr lang="en-AU" sz="2400"/>
              <a:t>User pays in health care</a:t>
            </a:r>
          </a:p>
          <a:p>
            <a:pPr>
              <a:lnSpc>
                <a:spcPct val="90000"/>
              </a:lnSpc>
            </a:pPr>
            <a:r>
              <a:rPr lang="en-AU" sz="2400"/>
              <a:t>Reduced support for subsistence agriculture</a:t>
            </a:r>
          </a:p>
          <a:p>
            <a:pPr>
              <a:lnSpc>
                <a:spcPct val="90000"/>
              </a:lnSpc>
            </a:pPr>
            <a:r>
              <a:rPr lang="en-AU" sz="2400"/>
              <a:t>Economic growth (in some cases)</a:t>
            </a:r>
          </a:p>
        </p:txBody>
      </p:sp>
      <p:sp>
        <p:nvSpPr>
          <p:cNvPr id="4" name="Slide Number Placeholder 5"/>
          <p:cNvSpPr>
            <a:spLocks noGrp="1"/>
          </p:cNvSpPr>
          <p:nvPr>
            <p:ph type="sldNum" sz="quarter" idx="12"/>
          </p:nvPr>
        </p:nvSpPr>
        <p:spPr/>
        <p:txBody>
          <a:bodyPr/>
          <a:lstStyle/>
          <a:p>
            <a:fld id="{915BBF85-0F06-4033-B57F-B520751B9928}" type="slidenum">
              <a:rPr lang="en-US"/>
              <a:pPr/>
              <a:t>6</a:t>
            </a:fld>
            <a:endParaRPr lang="en-US"/>
          </a:p>
        </p:txBody>
      </p:sp>
    </p:spTree>
  </p:cSld>
  <p:clrMapOvr>
    <a:masterClrMapping/>
  </p:clrMapOvr>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7026" name="Rectangle 2"/>
          <p:cNvSpPr>
            <a:spLocks noGrp="1" noChangeArrowheads="1"/>
          </p:cNvSpPr>
          <p:nvPr>
            <p:ph type="title"/>
          </p:nvPr>
        </p:nvSpPr>
        <p:spPr/>
        <p:txBody>
          <a:bodyPr>
            <a:normAutofit fontScale="90000"/>
          </a:bodyPr>
          <a:lstStyle/>
          <a:p>
            <a:r>
              <a:rPr lang="en-AU" sz="3600" b="1"/>
              <a:t>Current trade issues with implications for health</a:t>
            </a:r>
          </a:p>
        </p:txBody>
      </p:sp>
      <p:sp>
        <p:nvSpPr>
          <p:cNvPr id="257027" name="Rectangle 3"/>
          <p:cNvSpPr>
            <a:spLocks noGrp="1" noChangeArrowheads="1"/>
          </p:cNvSpPr>
          <p:nvPr>
            <p:ph idx="1"/>
          </p:nvPr>
        </p:nvSpPr>
        <p:spPr/>
        <p:txBody>
          <a:bodyPr/>
          <a:lstStyle/>
          <a:p>
            <a:pPr>
              <a:lnSpc>
                <a:spcPct val="80000"/>
              </a:lnSpc>
            </a:pPr>
            <a:r>
              <a:rPr lang="en-AU" sz="2800"/>
              <a:t>Reform of AoA (protection from dumping, access to markets)</a:t>
            </a:r>
          </a:p>
          <a:p>
            <a:pPr>
              <a:lnSpc>
                <a:spcPct val="80000"/>
              </a:lnSpc>
            </a:pPr>
            <a:r>
              <a:rPr lang="en-AU" sz="2800"/>
              <a:t>Implementation of Doha principles with respect to access to pharmaceuticals</a:t>
            </a:r>
          </a:p>
          <a:p>
            <a:pPr>
              <a:lnSpc>
                <a:spcPct val="80000"/>
              </a:lnSpc>
            </a:pPr>
            <a:r>
              <a:rPr lang="en-AU" sz="2800"/>
              <a:t>Health service provision - privatisation, foreign ownership, stratification, primary health care</a:t>
            </a:r>
          </a:p>
          <a:p>
            <a:pPr>
              <a:lnSpc>
                <a:spcPct val="80000"/>
              </a:lnSpc>
            </a:pPr>
            <a:r>
              <a:rPr lang="en-AU" sz="2800"/>
              <a:t>Environmental standards and food standards </a:t>
            </a:r>
          </a:p>
          <a:p>
            <a:pPr>
              <a:lnSpc>
                <a:spcPct val="80000"/>
              </a:lnSpc>
            </a:pPr>
            <a:r>
              <a:rPr lang="en-AU" sz="2800"/>
              <a:t>NAMA and deindustrialisation (line by line tariff reduction or average; uniformly down or leave space for industry policy)</a:t>
            </a:r>
          </a:p>
        </p:txBody>
      </p:sp>
      <p:sp>
        <p:nvSpPr>
          <p:cNvPr id="4" name="Slide Number Placeholder 5"/>
          <p:cNvSpPr>
            <a:spLocks noGrp="1"/>
          </p:cNvSpPr>
          <p:nvPr>
            <p:ph type="sldNum" sz="quarter" idx="12"/>
          </p:nvPr>
        </p:nvSpPr>
        <p:spPr/>
        <p:txBody>
          <a:bodyPr/>
          <a:lstStyle/>
          <a:p>
            <a:fld id="{E5905C4C-96CF-48DA-9E7F-5CBE22C38EE4}" type="slidenum">
              <a:rPr lang="en-US"/>
              <a:pPr/>
              <a:t>60</a:t>
            </a:fld>
            <a:endParaRPr lang="en-US"/>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9074" name="Rectangle 2"/>
          <p:cNvSpPr>
            <a:spLocks noGrp="1" noChangeArrowheads="1"/>
          </p:cNvSpPr>
          <p:nvPr>
            <p:ph type="title"/>
          </p:nvPr>
        </p:nvSpPr>
        <p:spPr/>
        <p:txBody>
          <a:bodyPr/>
          <a:lstStyle/>
          <a:p>
            <a:r>
              <a:rPr lang="en-AU" sz="3200" b="1"/>
              <a:t>WHO Role in Advising on Trade and Health</a:t>
            </a:r>
            <a:endParaRPr lang="en-US" sz="3200" b="1"/>
          </a:p>
        </p:txBody>
      </p:sp>
      <p:sp>
        <p:nvSpPr>
          <p:cNvPr id="259075" name="Rectangle 3"/>
          <p:cNvSpPr>
            <a:spLocks noGrp="1" noChangeArrowheads="1"/>
          </p:cNvSpPr>
          <p:nvPr>
            <p:ph idx="1"/>
          </p:nvPr>
        </p:nvSpPr>
        <p:spPr/>
        <p:txBody>
          <a:bodyPr>
            <a:normAutofit lnSpcReduction="10000"/>
          </a:bodyPr>
          <a:lstStyle/>
          <a:p>
            <a:pPr>
              <a:lnSpc>
                <a:spcPct val="80000"/>
              </a:lnSpc>
            </a:pPr>
            <a:r>
              <a:rPr lang="en-AU" sz="2400"/>
              <a:t>Secretariat paper on Trade and Health discussed at EB (27 May 2005)</a:t>
            </a:r>
          </a:p>
          <a:p>
            <a:pPr>
              <a:lnSpc>
                <a:spcPct val="80000"/>
              </a:lnSpc>
            </a:pPr>
            <a:r>
              <a:rPr lang="en-AU" sz="2400"/>
              <a:t>Draft resolution (Thailand + 13 others) calling for ‘policy coherence’ across trade and health and calling on WHO to advise and assist</a:t>
            </a:r>
          </a:p>
          <a:p>
            <a:pPr>
              <a:lnSpc>
                <a:spcPct val="80000"/>
              </a:lnSpc>
            </a:pPr>
            <a:r>
              <a:rPr lang="en-AU" sz="2400"/>
              <a:t>Opposition (US) plus watering down (Australia, France, Luxemburg) lead to deferral (to Jan 06)</a:t>
            </a:r>
          </a:p>
          <a:p>
            <a:pPr>
              <a:lnSpc>
                <a:spcPct val="80000"/>
              </a:lnSpc>
            </a:pPr>
            <a:r>
              <a:rPr lang="en-AU" sz="2400"/>
              <a:t>PHM calls for networks and organisations to support the resolution and resist the US</a:t>
            </a:r>
          </a:p>
          <a:p>
            <a:pPr>
              <a:lnSpc>
                <a:spcPct val="80000"/>
              </a:lnSpc>
            </a:pPr>
            <a:r>
              <a:rPr lang="en-AU" sz="2400"/>
              <a:t>WHA May 2006 (</a:t>
            </a:r>
            <a:r>
              <a:rPr lang="en-US" sz="2400">
                <a:hlinkClick r:id="rId3"/>
              </a:rPr>
              <a:t>http://www.who.int/trade/en/</a:t>
            </a:r>
            <a:r>
              <a:rPr lang="en-US" sz="2400"/>
              <a:t>)</a:t>
            </a:r>
          </a:p>
          <a:p>
            <a:pPr lvl="1">
              <a:lnSpc>
                <a:spcPct val="80000"/>
              </a:lnSpc>
            </a:pPr>
            <a:r>
              <a:rPr lang="en-US" sz="2000"/>
              <a:t>policy coherence across trade and health</a:t>
            </a:r>
          </a:p>
          <a:p>
            <a:pPr lvl="1">
              <a:lnSpc>
                <a:spcPct val="80000"/>
              </a:lnSpc>
            </a:pPr>
            <a:r>
              <a:rPr lang="en-US" sz="2000"/>
              <a:t>WHO support to countries</a:t>
            </a:r>
          </a:p>
          <a:p>
            <a:pPr lvl="1">
              <a:lnSpc>
                <a:spcPct val="80000"/>
              </a:lnSpc>
            </a:pPr>
            <a:r>
              <a:rPr lang="en-AU" sz="2000"/>
              <a:t>intersectoral dialogue (including civil society and private enterprise)</a:t>
            </a:r>
          </a:p>
          <a:p>
            <a:pPr lvl="1">
              <a:lnSpc>
                <a:spcPct val="80000"/>
              </a:lnSpc>
            </a:pPr>
            <a:r>
              <a:rPr lang="en-AU" sz="2000">
                <a:hlinkClick r:id="rId4"/>
              </a:rPr>
              <a:t>WHO/WTO(2002)Health and Trade</a:t>
            </a:r>
            <a:endParaRPr lang="en-US" sz="2000"/>
          </a:p>
        </p:txBody>
      </p:sp>
      <p:sp>
        <p:nvSpPr>
          <p:cNvPr id="4" name="Slide Number Placeholder 5"/>
          <p:cNvSpPr>
            <a:spLocks noGrp="1"/>
          </p:cNvSpPr>
          <p:nvPr>
            <p:ph type="sldNum" sz="quarter" idx="12"/>
          </p:nvPr>
        </p:nvSpPr>
        <p:spPr/>
        <p:txBody>
          <a:bodyPr/>
          <a:lstStyle/>
          <a:p>
            <a:fld id="{2C481FF4-189C-4F89-BAE0-9C2400F7E459}" type="slidenum">
              <a:rPr lang="en-US"/>
              <a:pPr/>
              <a:t>61</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p:txBody>
          <a:bodyPr/>
          <a:lstStyle/>
          <a:p>
            <a:r>
              <a:rPr lang="en-AU" sz="2800"/>
              <a:t>Criticism of the impact of SAPs on health in developing countries</a:t>
            </a:r>
            <a:endParaRPr lang="en-US" sz="2800"/>
          </a:p>
        </p:txBody>
      </p:sp>
      <p:sp>
        <p:nvSpPr>
          <p:cNvPr id="74755" name="Rectangle 3"/>
          <p:cNvSpPr>
            <a:spLocks noGrp="1" noChangeArrowheads="1"/>
          </p:cNvSpPr>
          <p:nvPr>
            <p:ph idx="1"/>
          </p:nvPr>
        </p:nvSpPr>
        <p:spPr/>
        <p:txBody>
          <a:bodyPr/>
          <a:lstStyle/>
          <a:p>
            <a:pPr>
              <a:lnSpc>
                <a:spcPct val="90000"/>
              </a:lnSpc>
            </a:pPr>
            <a:r>
              <a:rPr lang="en-AU"/>
              <a:t>Adjustment with a human face (UNICEF, 1989)</a:t>
            </a:r>
            <a:endParaRPr lang="en-US"/>
          </a:p>
          <a:p>
            <a:pPr>
              <a:lnSpc>
                <a:spcPct val="90000"/>
              </a:lnSpc>
            </a:pPr>
            <a:r>
              <a:rPr lang="en-US"/>
              <a:t>Health dimensions of economic reform (WHO, 1992)</a:t>
            </a:r>
          </a:p>
          <a:p>
            <a:pPr>
              <a:lnSpc>
                <a:spcPct val="90000"/>
              </a:lnSpc>
            </a:pPr>
            <a:r>
              <a:rPr lang="en-US"/>
              <a:t>Breman and Shelton (2001) Structural adjustment and health: a literature review of the debate, its role-players and presented empirical evidence </a:t>
            </a:r>
          </a:p>
          <a:p>
            <a:pPr lvl="3" algn="r">
              <a:lnSpc>
                <a:spcPct val="90000"/>
              </a:lnSpc>
            </a:pPr>
            <a:r>
              <a:rPr lang="en-US"/>
              <a:t>http://www.cmhealth.org/docs/wg6_paper6.pdf</a:t>
            </a:r>
          </a:p>
        </p:txBody>
      </p:sp>
      <p:sp>
        <p:nvSpPr>
          <p:cNvPr id="4" name="Slide Number Placeholder 5"/>
          <p:cNvSpPr>
            <a:spLocks noGrp="1"/>
          </p:cNvSpPr>
          <p:nvPr>
            <p:ph type="sldNum" sz="quarter" idx="12"/>
          </p:nvPr>
        </p:nvSpPr>
        <p:spPr/>
        <p:txBody>
          <a:bodyPr/>
          <a:lstStyle/>
          <a:p>
            <a:fld id="{CE3CBF5E-F446-4DFA-B8E8-FAB3D8225696}" type="slidenum">
              <a:rPr lang="en-US"/>
              <a:pPr/>
              <a:t>7</a:t>
            </a:fld>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r>
              <a:rPr lang="en-AU" sz="4000"/>
              <a:t>World Bank</a:t>
            </a:r>
          </a:p>
        </p:txBody>
      </p:sp>
      <p:sp>
        <p:nvSpPr>
          <p:cNvPr id="6147" name="Rectangle 3"/>
          <p:cNvSpPr>
            <a:spLocks noGrp="1" noChangeArrowheads="1"/>
          </p:cNvSpPr>
          <p:nvPr>
            <p:ph idx="1"/>
          </p:nvPr>
        </p:nvSpPr>
        <p:spPr/>
        <p:txBody>
          <a:bodyPr/>
          <a:lstStyle/>
          <a:p>
            <a:pPr>
              <a:lnSpc>
                <a:spcPct val="90000"/>
              </a:lnSpc>
            </a:pPr>
            <a:r>
              <a:rPr lang="en-AU" sz="2800"/>
              <a:t>1944+: to fund large scale development projects (in developed world)</a:t>
            </a:r>
          </a:p>
          <a:p>
            <a:pPr>
              <a:lnSpc>
                <a:spcPct val="90000"/>
              </a:lnSpc>
            </a:pPr>
            <a:r>
              <a:rPr lang="en-AU" sz="2800"/>
              <a:t>1950s - 1980s: private sector funding takes over long term capital funding (for developed world); WB attention shifts to developing countries</a:t>
            </a:r>
          </a:p>
          <a:p>
            <a:pPr>
              <a:lnSpc>
                <a:spcPct val="90000"/>
              </a:lnSpc>
            </a:pPr>
            <a:r>
              <a:rPr lang="en-AU" sz="2800"/>
              <a:t>1980s+: WB joins IMF in managing Third World debt</a:t>
            </a:r>
          </a:p>
          <a:p>
            <a:pPr>
              <a:lnSpc>
                <a:spcPct val="90000"/>
              </a:lnSpc>
            </a:pPr>
            <a:r>
              <a:rPr lang="en-AU" sz="2800"/>
              <a:t>1990s+: WB becomes major development assistance funder (far surpasses WHO as a donor to health projects)</a:t>
            </a:r>
          </a:p>
        </p:txBody>
      </p:sp>
      <p:sp>
        <p:nvSpPr>
          <p:cNvPr id="4" name="Slide Number Placeholder 5"/>
          <p:cNvSpPr>
            <a:spLocks noGrp="1"/>
          </p:cNvSpPr>
          <p:nvPr>
            <p:ph type="sldNum" sz="quarter" idx="12"/>
          </p:nvPr>
        </p:nvSpPr>
        <p:spPr/>
        <p:txBody>
          <a:bodyPr/>
          <a:lstStyle/>
          <a:p>
            <a:fld id="{976F97B5-BCE5-4231-BBEB-61BF7F1C6FAD}" type="slidenum">
              <a:rPr lang="en-US"/>
              <a:pPr/>
              <a:t>8</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ChangeArrowheads="1"/>
          </p:cNvSpPr>
          <p:nvPr>
            <p:ph type="title"/>
          </p:nvPr>
        </p:nvSpPr>
        <p:spPr>
          <a:noFill/>
          <a:ln/>
        </p:spPr>
        <p:txBody>
          <a:bodyPr lIns="90488" tIns="44450" rIns="90488" bIns="44450" anchor="b"/>
          <a:lstStyle/>
          <a:p>
            <a:r>
              <a:rPr lang="en-AU" sz="4000"/>
              <a:t>‘Investing in Health’ (WB, 1993)</a:t>
            </a:r>
          </a:p>
        </p:txBody>
      </p:sp>
      <p:sp>
        <p:nvSpPr>
          <p:cNvPr id="73731" name="Rectangle 3"/>
          <p:cNvSpPr>
            <a:spLocks noGrp="1" noChangeArrowheads="1"/>
          </p:cNvSpPr>
          <p:nvPr>
            <p:ph idx="1"/>
          </p:nvPr>
        </p:nvSpPr>
        <p:spPr>
          <a:noFill/>
          <a:ln/>
        </p:spPr>
        <p:txBody>
          <a:bodyPr lIns="90488" tIns="44450" rIns="90488" bIns="44450"/>
          <a:lstStyle/>
          <a:p>
            <a:pPr>
              <a:lnSpc>
                <a:spcPct val="90000"/>
              </a:lnSpc>
            </a:pPr>
            <a:r>
              <a:rPr lang="en-AU"/>
              <a:t>Response to criticism of impact of SAPs on health</a:t>
            </a:r>
          </a:p>
          <a:p>
            <a:pPr>
              <a:lnSpc>
                <a:spcPct val="90000"/>
              </a:lnSpc>
            </a:pPr>
            <a:r>
              <a:rPr lang="en-AU"/>
              <a:t>Reconciling structural adjustment with health improvement?</a:t>
            </a:r>
          </a:p>
          <a:p>
            <a:pPr lvl="1">
              <a:lnSpc>
                <a:spcPct val="90000"/>
              </a:lnSpc>
            </a:pPr>
            <a:r>
              <a:rPr lang="en-AU"/>
              <a:t>health improvement despite poverty</a:t>
            </a:r>
          </a:p>
          <a:p>
            <a:pPr lvl="1">
              <a:lnSpc>
                <a:spcPct val="90000"/>
              </a:lnSpc>
            </a:pPr>
            <a:r>
              <a:rPr lang="en-AU"/>
              <a:t>proceeding with SAPs regardless</a:t>
            </a:r>
          </a:p>
        </p:txBody>
      </p:sp>
      <p:sp>
        <p:nvSpPr>
          <p:cNvPr id="4" name="Slide Number Placeholder 5"/>
          <p:cNvSpPr>
            <a:spLocks noGrp="1"/>
          </p:cNvSpPr>
          <p:nvPr>
            <p:ph type="sldNum" sz="quarter" idx="12"/>
          </p:nvPr>
        </p:nvSpPr>
        <p:spPr/>
        <p:txBody>
          <a:bodyPr/>
          <a:lstStyle/>
          <a:p>
            <a:fld id="{EA0C9304-31D8-41A2-8120-2E1305DEAFC6}" type="slidenum">
              <a:rPr lang="en-US"/>
              <a:pPr/>
              <a:t>9</a:t>
            </a:fld>
            <a:endParaRPr lang="en-US"/>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Maple">
  <a:themeElements>
    <a:clrScheme name="Maple 1">
      <a:dk1>
        <a:srgbClr val="BB5F03"/>
      </a:dk1>
      <a:lt1>
        <a:srgbClr val="FFFFFF"/>
      </a:lt1>
      <a:dk2>
        <a:srgbClr val="993300"/>
      </a:dk2>
      <a:lt2>
        <a:srgbClr val="FEEC94"/>
      </a:lt2>
      <a:accent1>
        <a:srgbClr val="FF9900"/>
      </a:accent1>
      <a:accent2>
        <a:srgbClr val="B76A03"/>
      </a:accent2>
      <a:accent3>
        <a:srgbClr val="CAADAA"/>
      </a:accent3>
      <a:accent4>
        <a:srgbClr val="DADADA"/>
      </a:accent4>
      <a:accent5>
        <a:srgbClr val="FFCAAA"/>
      </a:accent5>
      <a:accent6>
        <a:srgbClr val="A65F02"/>
      </a:accent6>
      <a:hlink>
        <a:srgbClr val="FFFFCC"/>
      </a:hlink>
      <a:folHlink>
        <a:srgbClr val="CCCC00"/>
      </a:folHlink>
    </a:clrScheme>
    <a:fontScheme name="Mapl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Maple 1">
        <a:dk1>
          <a:srgbClr val="BB5F03"/>
        </a:dk1>
        <a:lt1>
          <a:srgbClr val="FFFFFF"/>
        </a:lt1>
        <a:dk2>
          <a:srgbClr val="993300"/>
        </a:dk2>
        <a:lt2>
          <a:srgbClr val="FEEC94"/>
        </a:lt2>
        <a:accent1>
          <a:srgbClr val="FF9900"/>
        </a:accent1>
        <a:accent2>
          <a:srgbClr val="B76A03"/>
        </a:accent2>
        <a:accent3>
          <a:srgbClr val="CAADAA"/>
        </a:accent3>
        <a:accent4>
          <a:srgbClr val="DADADA"/>
        </a:accent4>
        <a:accent5>
          <a:srgbClr val="FFCAAA"/>
        </a:accent5>
        <a:accent6>
          <a:srgbClr val="A65F02"/>
        </a:accent6>
        <a:hlink>
          <a:srgbClr val="FFFFCC"/>
        </a:hlink>
        <a:folHlink>
          <a:srgbClr val="CCCC00"/>
        </a:folHlink>
      </a:clrScheme>
      <a:clrMap bg1="dk2" tx1="lt1" bg2="dk1" tx2="lt2" accent1="accent1" accent2="accent2" accent3="accent3" accent4="accent4" accent5="accent5" accent6="accent6" hlink="hlink" folHlink="folHlink"/>
    </a:extraClrScheme>
    <a:extraClrScheme>
      <a:clrScheme name="Maple 2">
        <a:dk1>
          <a:srgbClr val="EA9306"/>
        </a:dk1>
        <a:lt1>
          <a:srgbClr val="FFFFFF"/>
        </a:lt1>
        <a:dk2>
          <a:srgbClr val="FAC120"/>
        </a:dk2>
        <a:lt2>
          <a:srgbClr val="FFFDD1"/>
        </a:lt2>
        <a:accent1>
          <a:srgbClr val="CC6600"/>
        </a:accent1>
        <a:accent2>
          <a:srgbClr val="FF9933"/>
        </a:accent2>
        <a:accent3>
          <a:srgbClr val="FCDDAB"/>
        </a:accent3>
        <a:accent4>
          <a:srgbClr val="DADADA"/>
        </a:accent4>
        <a:accent5>
          <a:srgbClr val="E2B8AA"/>
        </a:accent5>
        <a:accent6>
          <a:srgbClr val="E78A2D"/>
        </a:accent6>
        <a:hlink>
          <a:srgbClr val="A50021"/>
        </a:hlink>
        <a:folHlink>
          <a:srgbClr val="666633"/>
        </a:folHlink>
      </a:clrScheme>
      <a:clrMap bg1="dk2" tx1="lt1" bg2="dk1" tx2="lt2" accent1="accent1" accent2="accent2" accent3="accent3" accent4="accent4" accent5="accent5" accent6="accent6" hlink="hlink" folHlink="folHlink"/>
    </a:extraClrScheme>
    <a:extraClrScheme>
      <a:clrScheme name="Maple 3">
        <a:dk1>
          <a:srgbClr val="000000"/>
        </a:dk1>
        <a:lt1>
          <a:srgbClr val="FFFFCC"/>
        </a:lt1>
        <a:dk2>
          <a:srgbClr val="A26D18"/>
        </a:dk2>
        <a:lt2>
          <a:srgbClr val="F9D793"/>
        </a:lt2>
        <a:accent1>
          <a:srgbClr val="FFD05B"/>
        </a:accent1>
        <a:accent2>
          <a:srgbClr val="FEE1A8"/>
        </a:accent2>
        <a:accent3>
          <a:srgbClr val="FFFFE2"/>
        </a:accent3>
        <a:accent4>
          <a:srgbClr val="000000"/>
        </a:accent4>
        <a:accent5>
          <a:srgbClr val="FFE4B5"/>
        </a:accent5>
        <a:accent6>
          <a:srgbClr val="E6CC98"/>
        </a:accent6>
        <a:hlink>
          <a:srgbClr val="FF0000"/>
        </a:hlink>
        <a:folHlink>
          <a:srgbClr val="CC6600"/>
        </a:folHlink>
      </a:clrScheme>
      <a:clrMap bg1="lt1" tx1="dk1" bg2="lt2" tx2="dk2" accent1="accent1" accent2="accent2" accent3="accent3" accent4="accent4" accent5="accent5" accent6="accent6" hlink="hlink" folHlink="folHlink"/>
    </a:extraClrScheme>
    <a:extraClrScheme>
      <a:clrScheme name="Maple 4">
        <a:dk1>
          <a:srgbClr val="008000"/>
        </a:dk1>
        <a:lt1>
          <a:srgbClr val="FFFFFF"/>
        </a:lt1>
        <a:dk2>
          <a:srgbClr val="005800"/>
        </a:dk2>
        <a:lt2>
          <a:srgbClr val="FFFFCC"/>
        </a:lt2>
        <a:accent1>
          <a:srgbClr val="00CC99"/>
        </a:accent1>
        <a:accent2>
          <a:srgbClr val="007825"/>
        </a:accent2>
        <a:accent3>
          <a:srgbClr val="AAB4AA"/>
        </a:accent3>
        <a:accent4>
          <a:srgbClr val="DADADA"/>
        </a:accent4>
        <a:accent5>
          <a:srgbClr val="AAE2CA"/>
        </a:accent5>
        <a:accent6>
          <a:srgbClr val="006C20"/>
        </a:accent6>
        <a:hlink>
          <a:srgbClr val="9966FF"/>
        </a:hlink>
        <a:folHlink>
          <a:srgbClr val="99CCFF"/>
        </a:folHlink>
      </a:clrScheme>
      <a:clrMap bg1="dk2" tx1="lt1" bg2="dk1" tx2="lt2" accent1="accent1" accent2="accent2" accent3="accent3" accent4="accent4" accent5="accent5" accent6="accent6" hlink="hlink" folHlink="folHlink"/>
    </a:extraClrScheme>
    <a:extraClrScheme>
      <a:clrScheme name="Maple 5">
        <a:dk1>
          <a:srgbClr val="56925A"/>
        </a:dk1>
        <a:lt1>
          <a:srgbClr val="FFFFFF"/>
        </a:lt1>
        <a:dk2>
          <a:srgbClr val="6FB56D"/>
        </a:dk2>
        <a:lt2>
          <a:srgbClr val="FFFFCC"/>
        </a:lt2>
        <a:accent1>
          <a:srgbClr val="2B877C"/>
        </a:accent1>
        <a:accent2>
          <a:srgbClr val="5A9A5F"/>
        </a:accent2>
        <a:accent3>
          <a:srgbClr val="BBD7BA"/>
        </a:accent3>
        <a:accent4>
          <a:srgbClr val="DADADA"/>
        </a:accent4>
        <a:accent5>
          <a:srgbClr val="ACC3BF"/>
        </a:accent5>
        <a:accent6>
          <a:srgbClr val="518B55"/>
        </a:accent6>
        <a:hlink>
          <a:srgbClr val="99FF33"/>
        </a:hlink>
        <a:folHlink>
          <a:srgbClr val="CCFF99"/>
        </a:folHlink>
      </a:clrScheme>
      <a:clrMap bg1="dk2" tx1="lt1" bg2="dk1" tx2="lt2" accent1="accent1" accent2="accent2" accent3="accent3" accent4="accent4" accent5="accent5" accent6="accent6" hlink="hlink" folHlink="folHlink"/>
    </a:extraClrScheme>
    <a:extraClrScheme>
      <a:clrScheme name="Maple 6">
        <a:dk1>
          <a:srgbClr val="006699"/>
        </a:dk1>
        <a:lt1>
          <a:srgbClr val="FFFFFF"/>
        </a:lt1>
        <a:dk2>
          <a:srgbClr val="006666"/>
        </a:dk2>
        <a:lt2>
          <a:srgbClr val="CCECFF"/>
        </a:lt2>
        <a:accent1>
          <a:srgbClr val="00CCFF"/>
        </a:accent1>
        <a:accent2>
          <a:srgbClr val="017A83"/>
        </a:accent2>
        <a:accent3>
          <a:srgbClr val="AAB8B8"/>
        </a:accent3>
        <a:accent4>
          <a:srgbClr val="DADADA"/>
        </a:accent4>
        <a:accent5>
          <a:srgbClr val="AAE2FF"/>
        </a:accent5>
        <a:accent6>
          <a:srgbClr val="016E76"/>
        </a:accent6>
        <a:hlink>
          <a:srgbClr val="FFFFCC"/>
        </a:hlink>
        <a:folHlink>
          <a:srgbClr val="99FF99"/>
        </a:folHlink>
      </a:clrScheme>
      <a:clrMap bg1="dk2" tx1="lt1" bg2="dk1" tx2="lt2" accent1="accent1" accent2="accent2" accent3="accent3" accent4="accent4" accent5="accent5" accent6="accent6" hlink="hlink" folHlink="folHlink"/>
    </a:extraClrScheme>
    <a:extraClrScheme>
      <a:clrScheme name="Maple 7">
        <a:dk1>
          <a:srgbClr val="80ACC4"/>
        </a:dk1>
        <a:lt1>
          <a:srgbClr val="FFFFFF"/>
        </a:lt1>
        <a:dk2>
          <a:srgbClr val="B3D1DF"/>
        </a:dk2>
        <a:lt2>
          <a:srgbClr val="FFFFFF"/>
        </a:lt2>
        <a:accent1>
          <a:srgbClr val="5089A8"/>
        </a:accent1>
        <a:accent2>
          <a:srgbClr val="BBC6DB"/>
        </a:accent2>
        <a:accent3>
          <a:srgbClr val="D6E5EC"/>
        </a:accent3>
        <a:accent4>
          <a:srgbClr val="DADADA"/>
        </a:accent4>
        <a:accent5>
          <a:srgbClr val="B3C4D1"/>
        </a:accent5>
        <a:accent6>
          <a:srgbClr val="A9B3C6"/>
        </a:accent6>
        <a:hlink>
          <a:srgbClr val="0000FF"/>
        </a:hlink>
        <a:folHlink>
          <a:srgbClr val="006699"/>
        </a:folHlink>
      </a:clrScheme>
      <a:clrMap bg1="dk2" tx1="lt1" bg2="dk1" tx2="lt2" accent1="accent1" accent2="accent2" accent3="accent3" accent4="accent4" accent5="accent5" accent6="accent6" hlink="hlink" folHlink="folHlink"/>
    </a:extraClrScheme>
    <a:extraClrScheme>
      <a:clrScheme name="Maple 8">
        <a:dk1>
          <a:srgbClr val="5700AE"/>
        </a:dk1>
        <a:lt1>
          <a:srgbClr val="FFFFFF"/>
        </a:lt1>
        <a:dk2>
          <a:srgbClr val="7301CB"/>
        </a:dk2>
        <a:lt2>
          <a:srgbClr val="C5C5FF"/>
        </a:lt2>
        <a:accent1>
          <a:srgbClr val="9999FF"/>
        </a:accent1>
        <a:accent2>
          <a:srgbClr val="7000E0"/>
        </a:accent2>
        <a:accent3>
          <a:srgbClr val="BCAAE2"/>
        </a:accent3>
        <a:accent4>
          <a:srgbClr val="DADADA"/>
        </a:accent4>
        <a:accent5>
          <a:srgbClr val="CACAFF"/>
        </a:accent5>
        <a:accent6>
          <a:srgbClr val="6500CB"/>
        </a:accent6>
        <a:hlink>
          <a:srgbClr val="99F3FF"/>
        </a:hlink>
        <a:folHlink>
          <a:srgbClr val="CCCCFF"/>
        </a:folHlink>
      </a:clrScheme>
      <a:clrMap bg1="dk2" tx1="lt1" bg2="dk1" tx2="lt2" accent1="accent1" accent2="accent2" accent3="accent3" accent4="accent4" accent5="accent5" accent6="accent6" hlink="hlink" folHlink="folHlink"/>
    </a:extraClrScheme>
    <a:extraClrScheme>
      <a:clrScheme name="Maple 9">
        <a:dk1>
          <a:srgbClr val="003366"/>
        </a:dk1>
        <a:lt1>
          <a:srgbClr val="FFFFFF"/>
        </a:lt1>
        <a:dk2>
          <a:srgbClr val="003366"/>
        </a:dk2>
        <a:lt2>
          <a:srgbClr val="CBD5DF"/>
        </a:lt2>
        <a:accent1>
          <a:srgbClr val="A9BEE9"/>
        </a:accent1>
        <a:accent2>
          <a:srgbClr val="D6E4F2"/>
        </a:accent2>
        <a:accent3>
          <a:srgbClr val="FFFFFF"/>
        </a:accent3>
        <a:accent4>
          <a:srgbClr val="002A56"/>
        </a:accent4>
        <a:accent5>
          <a:srgbClr val="D1DBF2"/>
        </a:accent5>
        <a:accent6>
          <a:srgbClr val="C2CFDB"/>
        </a:accent6>
        <a:hlink>
          <a:srgbClr val="0000CC"/>
        </a:hlink>
        <a:folHlink>
          <a:srgbClr val="8668E8"/>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Koi design template [1]</Template>
  <TotalTime>2755</TotalTime>
  <Words>5933</Words>
  <Application>Microsoft Office PowerPoint</Application>
  <PresentationFormat>On-screen Show (4:3)</PresentationFormat>
  <Paragraphs>635</Paragraphs>
  <Slides>61</Slides>
  <Notes>61</Notes>
  <HiddenSlides>0</HiddenSlides>
  <MMClips>0</MMClips>
  <ScaleCrop>false</ScaleCrop>
  <HeadingPairs>
    <vt:vector size="8" baseType="variant">
      <vt:variant>
        <vt:lpstr>Fonts Used</vt:lpstr>
      </vt:variant>
      <vt:variant>
        <vt:i4>6</vt:i4>
      </vt:variant>
      <vt:variant>
        <vt:lpstr>Theme</vt:lpstr>
      </vt:variant>
      <vt:variant>
        <vt:i4>2</vt:i4>
      </vt:variant>
      <vt:variant>
        <vt:lpstr>Embedded OLE Servers</vt:lpstr>
      </vt:variant>
      <vt:variant>
        <vt:i4>1</vt:i4>
      </vt:variant>
      <vt:variant>
        <vt:lpstr>Slide Titles</vt:lpstr>
      </vt:variant>
      <vt:variant>
        <vt:i4>61</vt:i4>
      </vt:variant>
    </vt:vector>
  </HeadingPairs>
  <TitlesOfParts>
    <vt:vector size="70" baseType="lpstr">
      <vt:lpstr>Arial</vt:lpstr>
      <vt:lpstr>Century Gothic</vt:lpstr>
      <vt:lpstr>Times New Roman</vt:lpstr>
      <vt:lpstr>Wingdings</vt:lpstr>
      <vt:lpstr>Garamond</vt:lpstr>
      <vt:lpstr>宋体</vt:lpstr>
      <vt:lpstr>Maple</vt:lpstr>
      <vt:lpstr>Office Theme</vt:lpstr>
      <vt:lpstr>Microsoft Office Word 97 - 2003 Document</vt:lpstr>
      <vt:lpstr>Bretton Woods</vt:lpstr>
      <vt:lpstr>The Bretton Woods family (1944)</vt:lpstr>
      <vt:lpstr>International Monetary Fund</vt:lpstr>
      <vt:lpstr>The debt crisis and ‘structural adjustment’</vt:lpstr>
      <vt:lpstr>Structural adjustment</vt:lpstr>
      <vt:lpstr>Impacts of structural adjustment</vt:lpstr>
      <vt:lpstr>Criticism of the impact of SAPs on health in developing countries</vt:lpstr>
      <vt:lpstr>World Bank</vt:lpstr>
      <vt:lpstr>‘Investing in Health’ (WB, 1993)</vt:lpstr>
      <vt:lpstr>Poverty Reduction Strategy Papers</vt:lpstr>
      <vt:lpstr>World Trade Organisation</vt:lpstr>
      <vt:lpstr>Trade regulation</vt:lpstr>
      <vt:lpstr>Agreements</vt:lpstr>
      <vt:lpstr>Agreements on Trade in Goods</vt:lpstr>
      <vt:lpstr>Non-mandatory Agreements</vt:lpstr>
      <vt:lpstr>Disputes between trading partners</vt:lpstr>
      <vt:lpstr>Dispute resolution principles</vt:lpstr>
      <vt:lpstr>Asbestos case (September 2000)</vt:lpstr>
      <vt:lpstr>EC Sugar case (2005)</vt:lpstr>
      <vt:lpstr>Agreements  particularly relevant to health</vt:lpstr>
      <vt:lpstr>Agreement on Agriculture</vt:lpstr>
      <vt:lpstr>Slide 22</vt:lpstr>
      <vt:lpstr>GATS</vt:lpstr>
      <vt:lpstr>What are services?? </vt:lpstr>
      <vt:lpstr>‘Modes of supply’  (for specified commitments)</vt:lpstr>
      <vt:lpstr>Australia’s health-related GATS commitments</vt:lpstr>
      <vt:lpstr>The GATS renewal</vt:lpstr>
      <vt:lpstr>Apprehensions about the renewal of GATS</vt:lpstr>
      <vt:lpstr>TRIPs</vt:lpstr>
      <vt:lpstr>TRIPS and access to medicines</vt:lpstr>
      <vt:lpstr>Brazil</vt:lpstr>
      <vt:lpstr>South Africa</vt:lpstr>
      <vt:lpstr>Cipla (India)</vt:lpstr>
      <vt:lpstr>The Indian pharmaceutical industry</vt:lpstr>
      <vt:lpstr>Patent legislation, WTO and India</vt:lpstr>
      <vt:lpstr>Section 3(d)</vt:lpstr>
      <vt:lpstr>Novartis and Glivec</vt:lpstr>
      <vt:lpstr>Novartis and Glivec</vt:lpstr>
      <vt:lpstr>The Novartis position</vt:lpstr>
      <vt:lpstr>Critique of the Novartis claims</vt:lpstr>
      <vt:lpstr>Thailand: 30 years of US bullying</vt:lpstr>
      <vt:lpstr>Slide 42</vt:lpstr>
      <vt:lpstr>Slide 43</vt:lpstr>
      <vt:lpstr>Slide 44</vt:lpstr>
      <vt:lpstr>Slide 45</vt:lpstr>
      <vt:lpstr>Slide 46</vt:lpstr>
      <vt:lpstr>Slide 47</vt:lpstr>
      <vt:lpstr>Slide 48</vt:lpstr>
      <vt:lpstr>SPS (Sanitary and Phytosanitary Measures)</vt:lpstr>
      <vt:lpstr>TBT (Technical Barriers to Trade)</vt:lpstr>
      <vt:lpstr>Ministerial Council meetings</vt:lpstr>
      <vt:lpstr>Negotiating Processes</vt:lpstr>
      <vt:lpstr>Bilateral Trade Agreements</vt:lpstr>
      <vt:lpstr>US FTAs</vt:lpstr>
      <vt:lpstr>US FTA Model</vt:lpstr>
      <vt:lpstr>Mexico 10 years post NAFTA</vt:lpstr>
      <vt:lpstr>Metalclad in Mexico</vt:lpstr>
      <vt:lpstr>Problems with NS bilateral FTAs /EPAs</vt:lpstr>
      <vt:lpstr>South South FTAs</vt:lpstr>
      <vt:lpstr>Current trade issues with implications for health</vt:lpstr>
      <vt:lpstr>WHO Role in Advising on Trade and Health</vt:lpstr>
    </vt:vector>
  </TitlesOfParts>
  <Company>David Green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Bretton Woods Family</dc:title>
  <dc:creator>david legge</dc:creator>
  <cp:lastModifiedBy>DGLegge</cp:lastModifiedBy>
  <cp:revision>30</cp:revision>
  <dcterms:created xsi:type="dcterms:W3CDTF">2003-08-16T07:25:09Z</dcterms:created>
  <dcterms:modified xsi:type="dcterms:W3CDTF">2012-06-28T05:22:36Z</dcterms:modified>
</cp:coreProperties>
</file>