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0"/>
  </p:notesMasterIdLst>
  <p:handoutMasterIdLst>
    <p:handoutMasterId r:id="rId31"/>
  </p:handoutMasterIdLst>
  <p:sldIdLst>
    <p:sldId id="256" r:id="rId2"/>
    <p:sldId id="355" r:id="rId3"/>
    <p:sldId id="358" r:id="rId4"/>
    <p:sldId id="359" r:id="rId5"/>
    <p:sldId id="360" r:id="rId6"/>
    <p:sldId id="361" r:id="rId7"/>
    <p:sldId id="362" r:id="rId8"/>
    <p:sldId id="316" r:id="rId9"/>
    <p:sldId id="315" r:id="rId10"/>
    <p:sldId id="352" r:id="rId11"/>
    <p:sldId id="351" r:id="rId12"/>
    <p:sldId id="353" r:id="rId13"/>
    <p:sldId id="354" r:id="rId14"/>
    <p:sldId id="365" r:id="rId15"/>
    <p:sldId id="291" r:id="rId16"/>
    <p:sldId id="364" r:id="rId17"/>
    <p:sldId id="293" r:id="rId18"/>
    <p:sldId id="295" r:id="rId19"/>
    <p:sldId id="296" r:id="rId20"/>
    <p:sldId id="324" r:id="rId21"/>
    <p:sldId id="294" r:id="rId22"/>
    <p:sldId id="339" r:id="rId23"/>
    <p:sldId id="340" r:id="rId24"/>
    <p:sldId id="350" r:id="rId25"/>
    <p:sldId id="366" r:id="rId26"/>
    <p:sldId id="357" r:id="rId27"/>
    <p:sldId id="356" r:id="rId28"/>
    <p:sldId id="301" r:id="rId29"/>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9999"/>
    <a:srgbClr val="99FF99"/>
    <a:srgbClr val="009900"/>
    <a:srgbClr val="CCFFCC"/>
    <a:srgbClr val="FFCCCC"/>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2210" autoAdjust="0"/>
    <p:restoredTop sz="67372" autoAdjust="0"/>
  </p:normalViewPr>
  <p:slideViewPr>
    <p:cSldViewPr>
      <p:cViewPr varScale="1">
        <p:scale>
          <a:sx n="71" d="100"/>
          <a:sy n="71" d="100"/>
        </p:scale>
        <p:origin x="-90" y="-5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0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defRPr>
            </a:lvl1pPr>
          </a:lstStyle>
          <a:p>
            <a:endParaRPr lang="en-US"/>
          </a:p>
        </p:txBody>
      </p:sp>
      <p:sp>
        <p:nvSpPr>
          <p:cNvPr id="21299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defRPr>
            </a:lvl1pPr>
          </a:lstStyle>
          <a:p>
            <a:endParaRPr lang="en-US"/>
          </a:p>
        </p:txBody>
      </p:sp>
      <p:sp>
        <p:nvSpPr>
          <p:cNvPr id="21299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defRPr>
            </a:lvl1pPr>
          </a:lstStyle>
          <a:p>
            <a:endParaRPr lang="en-US"/>
          </a:p>
        </p:txBody>
      </p:sp>
      <p:sp>
        <p:nvSpPr>
          <p:cNvPr id="21299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defRPr>
            </a:lvl1pPr>
          </a:lstStyle>
          <a:p>
            <a:fld id="{D3C8CABB-F001-4D20-BDEA-A13B83D87FC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Arial" charset="0"/>
              </a:defRPr>
            </a:lvl1pPr>
          </a:lstStyle>
          <a:p>
            <a:endParaRPr lang="en-US"/>
          </a:p>
        </p:txBody>
      </p:sp>
      <p:sp>
        <p:nvSpPr>
          <p:cNvPr id="512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Arial" charset="0"/>
              </a:defRPr>
            </a:lvl1pPr>
          </a:lstStyle>
          <a:p>
            <a:endParaRPr lang="en-US"/>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Arial" charset="0"/>
              </a:defRPr>
            </a:lvl1pPr>
          </a:lstStyle>
          <a:p>
            <a:endParaRPr lang="en-US"/>
          </a:p>
        </p:txBody>
      </p:sp>
      <p:sp>
        <p:nvSpPr>
          <p:cNvPr id="512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Arial" charset="0"/>
              </a:defRPr>
            </a:lvl1pPr>
          </a:lstStyle>
          <a:p>
            <a:fld id="{1A145000-7445-4C1C-98F7-07FB2400BA4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13EAB2-289D-4DCA-9B3B-E29A0D138185}" type="slidenum">
              <a:rPr lang="en-US"/>
              <a:pPr/>
              <a:t>1</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r>
              <a:rPr lang="en-US"/>
              <a:t>Pathways to better health are shaped by patterns of economic development and likewise, the health status of populations is one of the factors which affect economic development.  </a:t>
            </a:r>
          </a:p>
          <a:p>
            <a:endParaRPr lang="en-US"/>
          </a:p>
          <a:p>
            <a:r>
              <a:rPr lang="en-US"/>
              <a:t>Policies for better health need to be framed with an understanding of the ways in which economic relationship and dynamics affect people’s opportunities for health and similarly policies for economic development need to be framed with a recognition of the ways in which different choices can determine the health chances of communities.</a:t>
            </a:r>
          </a:p>
          <a:p>
            <a:endParaRPr lang="en-US"/>
          </a:p>
          <a:p>
            <a:r>
              <a:rPr lang="en-US"/>
              <a:t>The exact character of these relationships is fiercely contested because a great deal is at stake and while the issues are complex in themselves the conflicting interpretations and claims generate an overlay of confusion which makes it much more difficult to form a clear picture of these relationships for the purpose of developing policies which might contribute positively to economic and to health goals.  </a:t>
            </a:r>
          </a:p>
          <a:p>
            <a:endParaRPr lang="en-US"/>
          </a:p>
          <a:p>
            <a:r>
              <a:rPr lang="en-US"/>
              <a:t>Next</a:t>
            </a:r>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884A0B-9D48-44FB-8601-9D00455AF82F}" type="slidenum">
              <a:rPr lang="en-US"/>
              <a:pPr/>
              <a:t>11</a:t>
            </a:fld>
            <a:endParaRPr lang="en-US"/>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r>
              <a:rPr lang="en-US"/>
              <a:t>There was strong business antipathy to inflation (because of increased uncertainty in business planning).  This pressure lead to  ‘fight inflation first’ slogans with increased interest rates (to reduce the money in circulation) and tight limits on government spending (to rein in government deficits).  These policies were most famously associated with Thatcher and Reagan but were applied during the succeeding decade by many governments. </a:t>
            </a:r>
          </a:p>
          <a:p>
            <a:endParaRPr lang="en-US"/>
          </a:p>
          <a:p>
            <a:r>
              <a:rPr lang="en-US"/>
              <a:t>The apparent failures of national Keynesianism during this period (in particular inflation and high levels of government debt) contributed to the ascendancy of monetarism, which emphasised the use of official interest rates to curb or encourage the business cycle and argued for a balanced budget and for a minimalist role for government in the economy.  </a:t>
            </a:r>
          </a:p>
          <a:p>
            <a:endParaRPr lang="en-US"/>
          </a:p>
          <a:p>
            <a:r>
              <a:rPr lang="en-US"/>
              <a:t>This led to a situation in the early 1980s where the need to stoke the economy would have suggested low interest rates but the need to control inflation suggested the need for high interest rates.  Because of the business sector pressure to ‘fight inflation first’ the policy makers elected to implement high interest rate policies which ensured that the recession was deeper and longer than it might otherwise have been. </a:t>
            </a:r>
          </a:p>
          <a:p>
            <a:endParaRPr lang="en-US"/>
          </a:p>
          <a:p>
            <a:r>
              <a:rPr lang="en-AU"/>
              <a:t>Next</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D7EFF8-A0E3-440C-9532-C8531651E281}" type="slidenum">
              <a:rPr lang="en-US"/>
              <a:pPr/>
              <a:t>12</a:t>
            </a:fld>
            <a:endParaRPr lang="en-US"/>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pPr>
              <a:lnSpc>
                <a:spcPct val="90000"/>
              </a:lnSpc>
            </a:pPr>
            <a:r>
              <a:rPr lang="en-US" sz="1000"/>
              <a:t>We need to step back a bit here to note how the rising interest rates of the early 1980s precipitated the Third World debt crisis which will figure in later parts of this story. </a:t>
            </a:r>
          </a:p>
          <a:p>
            <a:pPr>
              <a:lnSpc>
                <a:spcPct val="90000"/>
              </a:lnSpc>
            </a:pPr>
            <a:endParaRPr lang="en-US" sz="1000"/>
          </a:p>
          <a:p>
            <a:pPr>
              <a:lnSpc>
                <a:spcPct val="90000"/>
              </a:lnSpc>
            </a:pPr>
            <a:r>
              <a:rPr lang="en-US" sz="1000"/>
              <a:t>Following the OPEC oil price rise of 1973 the oil producers were flush with cash, more cash than they could spend or invest and so much of it was deposited with the commercial banks. </a:t>
            </a:r>
          </a:p>
          <a:p>
            <a:pPr>
              <a:lnSpc>
                <a:spcPct val="90000"/>
              </a:lnSpc>
            </a:pPr>
            <a:endParaRPr lang="en-US" sz="1000"/>
          </a:p>
          <a:p>
            <a:pPr>
              <a:lnSpc>
                <a:spcPct val="90000"/>
              </a:lnSpc>
            </a:pPr>
            <a:r>
              <a:rPr lang="en-US" sz="1000"/>
              <a:t>The banks sent salesmen around the world lending money at low and negative interest rates.  Interest rates are effectively negative when they are lower than the prevailing rate of inflation.</a:t>
            </a:r>
          </a:p>
          <a:p>
            <a:pPr>
              <a:lnSpc>
                <a:spcPct val="90000"/>
              </a:lnSpc>
            </a:pPr>
            <a:endParaRPr lang="en-US" sz="1000"/>
          </a:p>
          <a:p>
            <a:pPr>
              <a:lnSpc>
                <a:spcPct val="90000"/>
              </a:lnSpc>
            </a:pPr>
            <a:r>
              <a:rPr lang="en-US" sz="1000"/>
              <a:t>Much of this lending was to private corporations particularly in South America but generally with government guarantees which meant when the debt crisis was sprung the governments were held accountable for repaying and servicing these debts.  In Africa most of the lending was direct to governments. </a:t>
            </a:r>
          </a:p>
          <a:p>
            <a:pPr>
              <a:lnSpc>
                <a:spcPct val="90000"/>
              </a:lnSpc>
            </a:pPr>
            <a:endParaRPr lang="en-US" sz="1000"/>
          </a:p>
          <a:p>
            <a:pPr>
              <a:lnSpc>
                <a:spcPct val="90000"/>
              </a:lnSpc>
            </a:pPr>
            <a:r>
              <a:rPr lang="en-US" sz="1000"/>
              <a:t>In the early 1980s with the rise of monetarism interest rates escalated (to a peak of 17% in the US in 1981) imposing repayment and servicing burdens that many poor countries could not carry.  </a:t>
            </a:r>
          </a:p>
          <a:p>
            <a:pPr>
              <a:lnSpc>
                <a:spcPct val="90000"/>
              </a:lnSpc>
            </a:pPr>
            <a:endParaRPr lang="en-US" sz="1000"/>
          </a:p>
          <a:p>
            <a:pPr>
              <a:lnSpc>
                <a:spcPct val="90000"/>
              </a:lnSpc>
            </a:pPr>
            <a:r>
              <a:rPr lang="en-US" sz="1000"/>
              <a:t>The debt trap was sprung.  We shall return to the debt trap later in this story and the role of the IMF and WB in policing the re-payment of this debt.</a:t>
            </a:r>
          </a:p>
          <a:p>
            <a:pPr>
              <a:lnSpc>
                <a:spcPct val="90000"/>
              </a:lnSpc>
            </a:pPr>
            <a:endParaRPr lang="en-US" sz="1000"/>
          </a:p>
          <a:p>
            <a:pPr>
              <a:lnSpc>
                <a:spcPct val="90000"/>
              </a:lnSpc>
            </a:pPr>
            <a:r>
              <a:rPr lang="en-US" sz="1000"/>
              <a:t>Next</a:t>
            </a:r>
          </a:p>
          <a:p>
            <a:pPr>
              <a:lnSpc>
                <a:spcPct val="90000"/>
              </a:lnSpc>
            </a:pPr>
            <a:endParaRPr lang="en-US"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33D961-71ED-475F-95D3-83FB52E63529}" type="slidenum">
              <a:rPr lang="en-US"/>
              <a:pPr/>
              <a:t>13</a:t>
            </a:fld>
            <a:endParaRPr lang="en-US"/>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r>
              <a:rPr lang="en-US"/>
              <a:t>We return to our review of the global economy from 1944 to the present.   The third phase, from around 1975 to 2005  we are characterising as ‘the looming threat of post-Fordist crisis’.   </a:t>
            </a:r>
          </a:p>
          <a:p>
            <a:endParaRPr lang="en-US"/>
          </a:p>
          <a:p>
            <a:r>
              <a:rPr lang="en-US"/>
              <a:t>In fact it is more complex than this because this period also sees the continuing influence of the dynamic which underlay the long boom as well as the rising threat of post-Fordist crisis.  </a:t>
            </a:r>
          </a:p>
          <a:p>
            <a:endParaRPr lang="en-US"/>
          </a:p>
          <a:p>
            <a:r>
              <a:rPr lang="en-US"/>
              <a:t>We shall look briefly at these two dynamics. </a:t>
            </a:r>
          </a:p>
          <a:p>
            <a:endParaRPr lang="en-US"/>
          </a:p>
          <a:p>
            <a:r>
              <a:rPr lang="en-US"/>
              <a:t>Next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68BFF-3762-4600-80AC-3B100138DAAD}" type="slidenum">
              <a:rPr lang="en-US"/>
              <a:pPr/>
              <a:t>15</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AU"/>
              <a:t>The linked concepts of Fordism and post-Fordism provide a useful entry to the concept of structural as opposed to cyclical over-production.</a:t>
            </a:r>
          </a:p>
          <a:p>
            <a:endParaRPr lang="en-AU"/>
          </a:p>
          <a:p>
            <a:r>
              <a:rPr lang="en-AU"/>
              <a:t>Fordism (a direct reference to Henry Ford) describes an economic regime of mass production, mass employment and mass consumption.  The Ford metaphor is a reference to Ford employees being paid enough in wages to actually buy a Ford motor car.  The significance of the metaphor as a description of a broader economic configuration is the concept of workers as consumers and the significance of mass employment and high wages sustaining mass markets. </a:t>
            </a:r>
          </a:p>
          <a:p>
            <a:endParaRPr lang="en-AU"/>
          </a:p>
          <a:p>
            <a:r>
              <a:rPr lang="en-AU"/>
              <a:t>By contrast, the concept of post-Fordism refers to a situation where expanding productivity associated with stagnating employment growth threatens an overhang of productive capacity over effective demand because of stagnant purchasing capacity. </a:t>
            </a:r>
          </a:p>
          <a:p>
            <a:endParaRPr lang="en-AU"/>
          </a:p>
          <a:p>
            <a:r>
              <a:rPr lang="en-AU"/>
              <a:t>The period since 1975 (according to the post-Fordist interpretation) has been characterised by increasing (capital intensive) productive capacity but stagnant purchasing capacity, due to a combination of saturated markets and limited purchasing capacity where otherwise there would be continuing demand (because of the widening mismatch between productive capacity and employment). </a:t>
            </a:r>
          </a:p>
          <a:p>
            <a:endParaRPr lang="en-AU"/>
          </a:p>
          <a:p>
            <a:r>
              <a:rPr lang="en-AU"/>
              <a:t>The tendency of productive capacity to outpace effective demand threatens economic crisis.  In theory this threat should be manageable but the threat of crisis is made more urgent by the fact that the ‘compensatory’ mechanisms adopted at the corporate and policy levels tend to exacerbate the threat of ‘over-production’ and bring on the crisis.</a:t>
            </a:r>
          </a:p>
          <a:p>
            <a:endParaRPr lang="en-AU"/>
          </a:p>
          <a:p>
            <a:r>
              <a:rPr lang="en-AU"/>
              <a:t>Before looking at different strategies for managing the threat of over-production we need to look at some of the compensatory mechanisms adopted at the corporate and policy levels and how they exacerbate the crisis. </a:t>
            </a:r>
          </a:p>
          <a:p>
            <a:endParaRPr lang="en-AU"/>
          </a:p>
          <a:p>
            <a:r>
              <a:rPr lang="en-AU"/>
              <a:t>The threat of structural over-production is understood in the corporate world in terms of market saturation and reduced profitability which eliciting a range of compensatory strategies such as mergers and acquisitions, reduced employment and wage cuts all of which contribute to further reduce demand.  </a:t>
            </a:r>
          </a:p>
          <a:p>
            <a:endParaRPr lang="en-AU"/>
          </a:p>
          <a:p>
            <a:r>
              <a:rPr lang="en-AU"/>
              <a:t>The threat of structural over-production is understood in the policy world in terms of falling growth rates eliciting a range of system responses and policy responses many of which also further exacerbate the risk of crisis.</a:t>
            </a:r>
          </a:p>
          <a:p>
            <a:endParaRPr lang="en-AU"/>
          </a:p>
          <a:p>
            <a:r>
              <a:rPr lang="en-AU"/>
              <a:t>Next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9942500-4D21-4A40-BE02-EACD778A106A}" type="slidenum">
              <a:rPr lang="en-US" smtClean="0"/>
              <a:pPr/>
              <a:t>16</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AU" smtClean="0"/>
              <a:t>At the system level the looming overhang will be associated with a number of system  responses including those listed on this slide. </a:t>
            </a:r>
          </a:p>
          <a:p>
            <a:pPr eaLnBrk="1" hangingPunct="1"/>
            <a:endParaRPr lang="en-AU" smtClean="0"/>
          </a:p>
          <a:p>
            <a:pPr eaLnBrk="1" hangingPunct="1"/>
            <a:r>
              <a:rPr lang="en-AU" smtClean="0"/>
              <a:t>As the return on investment in production falls there is an increasing flow of funds to the financial sector (profit from trade and production flowing into financial sector investment).</a:t>
            </a:r>
          </a:p>
          <a:p>
            <a:pPr eaLnBrk="1" hangingPunct="1"/>
            <a:endParaRPr lang="en-AU" smtClean="0"/>
          </a:p>
          <a:p>
            <a:pPr eaLnBrk="1" hangingPunct="1"/>
            <a:r>
              <a:rPr lang="en-AU" smtClean="0"/>
              <a:t>With increasing funds in the financial sector increasing private consumption expenditure is supported through increasing private debt (recycling profit as consumption).</a:t>
            </a:r>
          </a:p>
          <a:p>
            <a:pPr eaLnBrk="1" hangingPunct="1"/>
            <a:endParaRPr lang="en-AU" smtClean="0"/>
          </a:p>
          <a:p>
            <a:pPr eaLnBrk="1" hangingPunct="1"/>
            <a:r>
              <a:rPr lang="en-AU" smtClean="0"/>
              <a:t>Corporate rationalisation (including M&amp;As, closures and bankruptcies) financed through corporate debt.</a:t>
            </a:r>
          </a:p>
          <a:p>
            <a:pPr eaLnBrk="1" hangingPunct="1"/>
            <a:endParaRPr lang="en-AU" smtClean="0"/>
          </a:p>
          <a:p>
            <a:pPr eaLnBrk="1" hangingPunct="1"/>
            <a:r>
              <a:rPr lang="en-AU" smtClean="0"/>
              <a:t>Increase size and power of financial sector</a:t>
            </a:r>
          </a:p>
          <a:p>
            <a:pPr eaLnBrk="1" hangingPunct="1"/>
            <a:endParaRPr lang="en-AU" smtClean="0"/>
          </a:p>
          <a:p>
            <a:pPr eaLnBrk="1" hangingPunct="1"/>
            <a:r>
              <a:rPr lang="en-AU" smtClean="0"/>
              <a:t>Next</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BC4A81-2514-4A11-8459-6D8521EBC005}" type="slidenum">
              <a:rPr lang="en-US"/>
              <a:pPr/>
              <a:t>17</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AU" sz="1000"/>
              <a:t>From the corporate perspective the threat of an overhang of production over demand is perceived as a threat of reduced profitability. </a:t>
            </a:r>
          </a:p>
          <a:p>
            <a:endParaRPr lang="en-AU" sz="1000"/>
          </a:p>
          <a:p>
            <a:r>
              <a:rPr lang="en-AU" sz="1000"/>
              <a:t>The most obvious response will be to search for new markets, new products and better marketing.  This may not always be positive such as where it involves the commodification of family and community functions, currently sustained outside the marketplace.  </a:t>
            </a:r>
          </a:p>
          <a:p>
            <a:endParaRPr lang="en-AU" sz="1000"/>
          </a:p>
          <a:p>
            <a:r>
              <a:rPr lang="en-AU" sz="1000"/>
              <a:t>Another strategy will be to externalise costs (including to labour and to the environment).</a:t>
            </a:r>
          </a:p>
          <a:p>
            <a:endParaRPr lang="en-AU" sz="1000"/>
          </a:p>
          <a:p>
            <a:r>
              <a:rPr lang="en-AU" sz="1000"/>
              <a:t>Other strategies include: </a:t>
            </a:r>
          </a:p>
          <a:p>
            <a:pPr lvl="1">
              <a:buFontTx/>
              <a:buChar char="•"/>
            </a:pPr>
            <a:r>
              <a:rPr lang="en-AU" sz="1000"/>
              <a:t>increasing market share (horizontal M&amp;As), </a:t>
            </a:r>
          </a:p>
          <a:p>
            <a:pPr lvl="1">
              <a:buFontTx/>
              <a:buChar char="•"/>
            </a:pPr>
            <a:r>
              <a:rPr lang="en-AU" sz="1000"/>
              <a:t>increasing market power (eg vertical integration)</a:t>
            </a:r>
          </a:p>
          <a:p>
            <a:pPr lvl="1">
              <a:buFontTx/>
              <a:buChar char="•"/>
            </a:pPr>
            <a:r>
              <a:rPr lang="en-AU" sz="1000"/>
              <a:t>reducing wages,</a:t>
            </a:r>
          </a:p>
          <a:p>
            <a:pPr lvl="1">
              <a:buFontTx/>
              <a:buChar char="•"/>
            </a:pPr>
            <a:r>
              <a:rPr lang="en-AU" sz="1000"/>
              <a:t>replacing well paid labour with technology,</a:t>
            </a:r>
          </a:p>
          <a:p>
            <a:endParaRPr lang="en-AU" sz="1000">
              <a:solidFill>
                <a:srgbClr val="FF7C80"/>
              </a:solidFill>
            </a:endParaRPr>
          </a:p>
          <a:p>
            <a:r>
              <a:rPr lang="en-AU" sz="1000">
                <a:solidFill>
                  <a:srgbClr val="FF7C80"/>
                </a:solidFill>
              </a:rPr>
              <a:t>These strategies contribute to further reducing demand:</a:t>
            </a:r>
          </a:p>
          <a:p>
            <a:pPr>
              <a:buFontTx/>
              <a:buChar char="•"/>
            </a:pPr>
            <a:r>
              <a:rPr lang="en-AU" sz="1000">
                <a:solidFill>
                  <a:srgbClr val="FF7C80"/>
                </a:solidFill>
              </a:rPr>
              <a:t>mergers and aquisitions have the effect of disinvesting in productive capacity and reducing employment</a:t>
            </a:r>
          </a:p>
          <a:p>
            <a:pPr>
              <a:buFontTx/>
              <a:buChar char="•"/>
            </a:pPr>
            <a:r>
              <a:rPr lang="en-AU" sz="1000">
                <a:solidFill>
                  <a:srgbClr val="FF7C80"/>
                </a:solidFill>
              </a:rPr>
              <a:t>increasing market power means that those businesses can charge higher prices and maintain profit but higher prices do not lead to increased markets</a:t>
            </a:r>
          </a:p>
          <a:p>
            <a:pPr>
              <a:buFontTx/>
              <a:buChar char="•"/>
            </a:pPr>
            <a:r>
              <a:rPr lang="en-AU" sz="1000">
                <a:solidFill>
                  <a:srgbClr val="FF7C80"/>
                </a:solidFill>
              </a:rPr>
              <a:t>reducing wages and replacing labour with technology further dampens demand</a:t>
            </a:r>
          </a:p>
          <a:p>
            <a:endParaRPr lang="en-AU" sz="1000">
              <a:solidFill>
                <a:srgbClr val="FF7C80"/>
              </a:solidFill>
            </a:endParaRPr>
          </a:p>
          <a:p>
            <a:r>
              <a:rPr lang="en-AU" sz="1000">
                <a:solidFill>
                  <a:srgbClr val="FF7C80"/>
                </a:solidFill>
              </a:rPr>
              <a:t>Next</a:t>
            </a:r>
          </a:p>
          <a:p>
            <a:endParaRPr lang="en-US" sz="10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2C71C7-8436-4F4D-A6EF-16E2002B7839}" type="slidenum">
              <a:rPr lang="en-US"/>
              <a:pPr/>
              <a:t>18</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AU"/>
              <a:t>At the public policy level there are further risks of counter-productive policy responses. The threat of structural over-production is understood in the policy world in terms of falling growth rates and elicits a range of policy responses many of which also exacerbate the risk of crisis.</a:t>
            </a:r>
          </a:p>
          <a:p>
            <a:endParaRPr lang="en-AU"/>
          </a:p>
          <a:p>
            <a:r>
              <a:rPr lang="en-AU"/>
              <a:t>These policy responses include: </a:t>
            </a:r>
          </a:p>
          <a:p>
            <a:pPr lvl="1">
              <a:buFontTx/>
              <a:buChar char="•"/>
            </a:pPr>
            <a:r>
              <a:rPr lang="en-AU"/>
              <a:t>cutting taxes (in order to reduce corporate and executive ‘tax burden’) in order to compete in the global market place for new investment;</a:t>
            </a:r>
          </a:p>
          <a:p>
            <a:pPr lvl="1">
              <a:buFontTx/>
              <a:buChar char="•"/>
            </a:pPr>
            <a:r>
              <a:rPr lang="en-AU"/>
              <a:t>outsourcing and privatising public sector service provision (in order to provide new investment and market opportunities for under-employed capital);</a:t>
            </a:r>
          </a:p>
          <a:p>
            <a:pPr lvl="1">
              <a:buFontTx/>
              <a:buChar char="•"/>
            </a:pPr>
            <a:r>
              <a:rPr lang="en-AU"/>
              <a:t>deregulating labour markets (union busting) in order to reduce labour costs and improve profitability; </a:t>
            </a:r>
          </a:p>
          <a:p>
            <a:pPr lvl="1">
              <a:buFontTx/>
              <a:buChar char="•"/>
            </a:pPr>
            <a:r>
              <a:rPr lang="en-AU"/>
              <a:t>deregulating environmental controls (to facilitate the conversion of natural capital into recurrent revenue) and improve profitability;</a:t>
            </a:r>
          </a:p>
          <a:p>
            <a:pPr lvl="1">
              <a:buFontTx/>
              <a:buChar char="•"/>
            </a:pPr>
            <a:r>
              <a:rPr lang="en-AU"/>
              <a:t>forcing repayment of debt from TW countries;</a:t>
            </a:r>
          </a:p>
          <a:p>
            <a:pPr lvl="1">
              <a:buFontTx/>
              <a:buChar char="•"/>
            </a:pPr>
            <a:r>
              <a:rPr lang="en-AU"/>
              <a:t>forcing TW countries to open their markets to Northern manufactures and to compete (and therefore lower their prices) in the supply of inputs to industry in the North (all under the slogan of free trade and open markets).</a:t>
            </a:r>
          </a:p>
          <a:p>
            <a:endParaRPr lang="en-AU">
              <a:solidFill>
                <a:srgbClr val="FF7C80"/>
              </a:solidFill>
            </a:endParaRPr>
          </a:p>
          <a:p>
            <a:r>
              <a:rPr lang="en-AU">
                <a:solidFill>
                  <a:srgbClr val="FF7C80"/>
                </a:solidFill>
              </a:rPr>
              <a:t>Many of these strategies further reduce demand, through reduced employment and reduced wages.   They also have other negative outcomes in terms of livelihoods, working conditions, environmental damage, community life and culture. </a:t>
            </a:r>
          </a:p>
          <a:p>
            <a:endParaRPr lang="en-AU"/>
          </a:p>
          <a:p>
            <a:r>
              <a:rPr lang="en-AU"/>
              <a:t>It is important to note the role of the IMF in World Bank in policing these policy strategies and the role of the WTO in putting in place a trading regime which discriminates in favour of the rich world. </a:t>
            </a:r>
          </a:p>
          <a:p>
            <a:endParaRPr lang="en-AU"/>
          </a:p>
          <a:p>
            <a:r>
              <a:rPr lang="en-AU"/>
              <a:t>Next</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E62A1B-D858-4A87-80E3-4FB7E8AE818A}" type="slidenum">
              <a:rPr lang="en-US"/>
              <a:pPr/>
              <a:t>19</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AU"/>
              <a:t>Some of these corporate and policy responses might tend to restore the conditions for sustainable growth.  However, many of these corporate and policy responses are likely to further reduce effective demand by reducing wages, employment and public expenditure.</a:t>
            </a:r>
          </a:p>
          <a:p>
            <a:endParaRPr lang="en-AU"/>
          </a:p>
          <a:p>
            <a:r>
              <a:rPr lang="en-AU"/>
              <a:t>Many of the policy responses also have adverse consequences in relation to the environment (for example, refusal to reduce greenhouse gas production), in relation to family and community life (the commodification of family and community functions) and the decay of social infrastructure. </a:t>
            </a:r>
          </a:p>
          <a:p>
            <a:endParaRPr lang="en-AU"/>
          </a:p>
          <a:p>
            <a:r>
              <a:rPr lang="en-AU"/>
              <a:t>The policy package also tends to increase inequalities within countries and to further impoverish developing countries.  </a:t>
            </a:r>
          </a:p>
          <a:p>
            <a:endParaRPr lang="en-AU"/>
          </a:p>
          <a:p>
            <a:r>
              <a:rPr lang="en-AU"/>
              <a:t>Next</a:t>
            </a:r>
          </a:p>
          <a:p>
            <a:endParaRPr lang="en-AU"/>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FC21D6-F2FF-4702-9F41-80FDCBEFF800}" type="slidenum">
              <a:rPr lang="en-US"/>
              <a:pPr/>
              <a:t>20</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pPr>
              <a:lnSpc>
                <a:spcPct val="90000"/>
              </a:lnSpc>
            </a:pPr>
            <a:r>
              <a:rPr lang="en-US" sz="900"/>
              <a:t>The conditions which supported the long boom are weakening through a combination of increasing levels of productivity (particularly productivity enhancements associated with job-replacing technologies) and through market saturation and/or weak purchasing power (particularly in many countries). </a:t>
            </a:r>
          </a:p>
          <a:p>
            <a:pPr>
              <a:lnSpc>
                <a:spcPct val="90000"/>
              </a:lnSpc>
            </a:pPr>
            <a:endParaRPr lang="en-US" sz="900"/>
          </a:p>
          <a:p>
            <a:pPr>
              <a:lnSpc>
                <a:spcPct val="90000"/>
              </a:lnSpc>
            </a:pPr>
            <a:r>
              <a:rPr lang="en-US" sz="900"/>
              <a:t>So what prevents the crisis from declaring itself and engulfing the economy globally?</a:t>
            </a:r>
          </a:p>
          <a:p>
            <a:pPr>
              <a:lnSpc>
                <a:spcPct val="90000"/>
              </a:lnSpc>
            </a:pPr>
            <a:endParaRPr lang="en-US" sz="900"/>
          </a:p>
          <a:p>
            <a:pPr>
              <a:lnSpc>
                <a:spcPct val="90000"/>
              </a:lnSpc>
            </a:pPr>
            <a:r>
              <a:rPr lang="en-US" sz="900"/>
              <a:t>In fact the crisis is already devastating the economies and communities of many Third World countries, partly because of the direct effects of the economic slowdown and more brutally because of the impact of the kinds of economic policies being imposed globally by the rich countries in their attempts to defer or reduce the impact of the crisis on their economies. </a:t>
            </a:r>
          </a:p>
          <a:p>
            <a:pPr>
              <a:lnSpc>
                <a:spcPct val="90000"/>
              </a:lnSpc>
            </a:pPr>
            <a:endParaRPr lang="en-US" sz="900"/>
          </a:p>
          <a:p>
            <a:pPr>
              <a:lnSpc>
                <a:spcPct val="90000"/>
              </a:lnSpc>
            </a:pPr>
            <a:r>
              <a:rPr lang="en-US" sz="900"/>
              <a:t>There are a number of dynamics through which value is transferred from poor to rich countries, in particular: enforced (and repeated) repayment of debt; declining terms of trade and unfair trade.  The participation of developing countries in this regime is achieved through a combination of IMF bullying, projection of US military power and the collaboration of local elites. </a:t>
            </a:r>
          </a:p>
          <a:p>
            <a:pPr>
              <a:lnSpc>
                <a:spcPct val="90000"/>
              </a:lnSpc>
            </a:pPr>
            <a:endParaRPr lang="en-US" sz="900"/>
          </a:p>
          <a:p>
            <a:pPr>
              <a:lnSpc>
                <a:spcPct val="90000"/>
              </a:lnSpc>
            </a:pPr>
            <a:r>
              <a:rPr lang="en-US" sz="900"/>
              <a:t>However, in the rich world continued growth (albeit slow) is also supported through </a:t>
            </a:r>
            <a:r>
              <a:rPr lang="en-AU" sz="900"/>
              <a:t>the growing role of debt in sustaining demand.</a:t>
            </a:r>
          </a:p>
          <a:p>
            <a:pPr>
              <a:lnSpc>
                <a:spcPct val="90000"/>
              </a:lnSpc>
            </a:pPr>
            <a:endParaRPr lang="en-AU" sz="900"/>
          </a:p>
          <a:p>
            <a:pPr>
              <a:lnSpc>
                <a:spcPct val="90000"/>
              </a:lnSpc>
            </a:pPr>
            <a:r>
              <a:rPr lang="en-AU" sz="900"/>
              <a:t>Two important dynamics which warrant further explication.  These are firstly, the recycling of capital and savings as consumption through debt at a national level and secondly, at an international level, the special status of the US dollar which enables the US to maintain the value of the dollar (despite a large trade deficit) and continue to buy goods from the rest of the world.  </a:t>
            </a:r>
          </a:p>
          <a:p>
            <a:pPr>
              <a:lnSpc>
                <a:spcPct val="90000"/>
              </a:lnSpc>
            </a:pPr>
            <a:endParaRPr lang="en-AU" sz="900"/>
          </a:p>
          <a:p>
            <a:pPr>
              <a:lnSpc>
                <a:spcPct val="90000"/>
              </a:lnSpc>
            </a:pPr>
            <a:r>
              <a:rPr lang="en-AU" sz="900"/>
              <a:t>We will look at each of these dynamics briefly.</a:t>
            </a:r>
          </a:p>
          <a:p>
            <a:pPr>
              <a:lnSpc>
                <a:spcPct val="90000"/>
              </a:lnSpc>
            </a:pPr>
            <a:endParaRPr lang="en-AU" sz="900"/>
          </a:p>
          <a:p>
            <a:pPr>
              <a:lnSpc>
                <a:spcPct val="90000"/>
              </a:lnSpc>
            </a:pPr>
            <a:r>
              <a:rPr lang="en-AU" sz="900"/>
              <a:t>Next</a:t>
            </a:r>
          </a:p>
          <a:p>
            <a:pPr>
              <a:lnSpc>
                <a:spcPct val="90000"/>
              </a:lnSpc>
            </a:pPr>
            <a:endParaRPr lang="en-US" sz="900"/>
          </a:p>
          <a:p>
            <a:pPr>
              <a:lnSpc>
                <a:spcPct val="90000"/>
              </a:lnSpc>
            </a:pPr>
            <a:endParaRPr lang="en-US" sz="900"/>
          </a:p>
          <a:p>
            <a:pPr>
              <a:lnSpc>
                <a:spcPct val="90000"/>
              </a:lnSpc>
            </a:pPr>
            <a:endParaRPr lang="en-US" sz="900"/>
          </a:p>
          <a:p>
            <a:pPr>
              <a:lnSpc>
                <a:spcPct val="90000"/>
              </a:lnSpc>
            </a:pPr>
            <a:endParaRPr lang="en-US" sz="9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4F9698-62AF-40F3-8AA1-F86B3A228211}" type="slidenum">
              <a:rPr lang="en-US"/>
              <a:pPr/>
              <a:t>21</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r>
              <a:rPr lang="en-AU"/>
              <a:t>The expanding economic and political role of the finance sector is critical to any understanding of the way in which the economic system globally defers the crash which is threatened by the post-Fordist overhang (at least at the Centre).  </a:t>
            </a:r>
          </a:p>
          <a:p>
            <a:endParaRPr lang="en-AU"/>
          </a:p>
          <a:p>
            <a:r>
              <a:rPr lang="en-AU"/>
              <a:t>Over the last 25 years the financial sector has grown hugely, whether measured in terms of employment, capital value or proportion of GDP.  At least two expanded income streams have contributed to this growth, first, an increasing share of business profit (as investors move from direct investment in new production to portfolio investment managed by the banks); and second, a rapidly increasing flow of superannuation savings as support for post-retirement income is shifted from government pensions (funded on a concurrent basis through taxation) to a dividend based annuity system managed through private financial institutions. </a:t>
            </a:r>
          </a:p>
          <a:p>
            <a:endParaRPr lang="en-AU"/>
          </a:p>
          <a:p>
            <a:r>
              <a:rPr lang="en-AU"/>
              <a:t>How is that the banks have found new business when the rest of the business sector is languishing?   Two important ‘product lines’ have grown greatly during this time: firstly, lending to business to support mergers and acquisitions and secondly, lending to households through mortgages, auto finance and credit cards to support increased consumption.  </a:t>
            </a:r>
          </a:p>
          <a:p>
            <a:endParaRPr lang="en-AU"/>
          </a:p>
          <a:p>
            <a:r>
              <a:rPr lang="en-AU"/>
              <a:t>Increasing the flow of cash to support mergers and acquisitions has the effect of buying out capitalists (more cash in rich pockets) while the productive base is consolidated.  The capitalists who are retiring from production have more cash available, much of which will be returned to the banks as portfolio investment; the capitalists who undertake the M&amp;As assume increased debt (with increasing power to the banks). </a:t>
            </a:r>
          </a:p>
          <a:p>
            <a:endParaRPr lang="en-AU"/>
          </a:p>
          <a:p>
            <a:r>
              <a:rPr lang="en-AU"/>
              <a:t>The second product line which has grown immensely during the last two decades is lending to private households. This has the effect of supporting continuing private consumption expenditure through increasing private debt (largely through mortgages and credit card).</a:t>
            </a:r>
          </a:p>
          <a:p>
            <a:endParaRPr lang="en-AU"/>
          </a:p>
          <a:p>
            <a:r>
              <a:rPr lang="en-AU"/>
              <a:t>As a consequence of these developments the financial sector participates in the ‘consolidation’ and ‘rationalisation’ of the productive base, supports continuing consumer demand while promoting increasing flows to itself, (fess, loan servicing from the borrowers and increasing share of new portfolio investment). </a:t>
            </a:r>
          </a:p>
          <a:p>
            <a:endParaRPr lang="en-AU"/>
          </a:p>
          <a:p>
            <a:r>
              <a:rPr lang="en-AU"/>
              <a:t>The net effect is the increasing size and power of financial sector.  It plays a central role in the building and dismantling of the productive base.  It plays an increasing role in balancing production and consumption in a slowly growing economy.   It appears that the banks will exercise increasing control over our collective futures.  Foreclosing for some.  </a:t>
            </a:r>
          </a:p>
          <a:p>
            <a:endParaRPr lang="en-AU"/>
          </a:p>
          <a:p>
            <a:r>
              <a:rPr lang="en-AU"/>
              <a:t>Next</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26C5DB-8143-4208-8A49-9A15FBDDB1D9}" type="slidenum">
              <a:rPr lang="en-US"/>
              <a:pPr/>
              <a:t>2</a:t>
            </a:fld>
            <a:endParaRPr 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1185B6-A1E9-4C86-8F63-95EA8C51B2EC}" type="slidenum">
              <a:rPr lang="en-US"/>
              <a:pPr/>
              <a:t>22</a:t>
            </a:fld>
            <a:endParaRPr lang="en-US"/>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r>
              <a:rPr lang="en-AU"/>
              <a:t>Global support for unsustainable US consumption has played a major role in creating the present crisis.  </a:t>
            </a:r>
          </a:p>
          <a:p>
            <a:endParaRPr lang="en-AU"/>
          </a:p>
          <a:p>
            <a:r>
              <a:rPr lang="en-AU"/>
              <a:t>Over the last 8 years the US has incurred a large trade deficit (imports greatly exceed exports).  In most cases a country which buys more than it sells must face a depreciation of its currency because the need to sell dollars to buy other currencies (to pay for the imports) exceeds the need of other countries to buy dollars in order to buy US exports. </a:t>
            </a:r>
          </a:p>
          <a:p>
            <a:endParaRPr lang="en-AU"/>
          </a:p>
          <a:p>
            <a:r>
              <a:rPr lang="en-AU"/>
              <a:t>However, during this 8 year period China, the OPEC countries and some other trading surplus countries have elected to store their surplus in US bonds, effectively lending money to the US economy.  This has had the effect of keeping the USD high and maintaining the buying power of the US economy.  </a:t>
            </a:r>
          </a:p>
          <a:p>
            <a:endParaRPr lang="en-AU"/>
          </a:p>
          <a:p>
            <a:r>
              <a:rPr lang="en-AU"/>
              <a:t>This is a dangerous dance for China because sustaining the USD helps to sustain Chinese exports to the US and Chinese employment and economic growth.  With the sub-prime mortgage crisis and subsequent global recession Chinese financial strategist face a difficult choice: continue to lend money to the US economy risking the possibility of a fall in the dollar and loss of value or pull the plug and precipitate such a decline with negative consequences for Chinese growth.  </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82BA7-C68F-44DC-89F1-A804CEC8EECE}" type="slidenum">
              <a:rPr lang="en-US"/>
              <a:pPr/>
              <a:t>23</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r>
              <a:rPr lang="en-AU"/>
              <a:t>Prior to the mid 1980s the net flow of resources between the OECD countries and the ‘global South’ was in the North to South direction. This reversed during the mid 1980s and has remained negative since then.  </a:t>
            </a:r>
          </a:p>
          <a:p>
            <a:endParaRPr lang="en-AU"/>
          </a:p>
          <a:p>
            <a:r>
              <a:rPr lang="en-AU"/>
              <a:t>The mechanisms which mediate this S -&gt; N flow of value are shown on this slide.  </a:t>
            </a:r>
          </a:p>
          <a:p>
            <a:endParaRPr lang="en-AU"/>
          </a:p>
          <a:p>
            <a:r>
              <a:rPr lang="en-AU"/>
              <a:t>[explain]</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27E48-9402-4FEA-A64A-71C6F4BF8095}" type="slidenum">
              <a:rPr lang="en-US"/>
              <a:pPr/>
              <a:t>24</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r>
              <a:rPr lang="en-AU"/>
              <a:t>The present global recession began with a financial crisis which began with the ‘sub-prime mortgage crisis’.</a:t>
            </a:r>
          </a:p>
          <a:p>
            <a:endParaRPr lang="en-AU"/>
          </a:p>
          <a:p>
            <a:r>
              <a:rPr lang="en-AU"/>
              <a:t>In economic parlance an asset bubble is a period during which the prices paid for that particular asset class increase well beyond any estimation of underlying of fundamental values.  In the previous decade housing prices in the US, Australia and parts of Europe had been progressively increasing well beyond reasonable values.  It was a housing bubble.  During the rising phase the inflated house prices gave home owners increased borrowing capacity, to pay for cars, property, vacations or shares.  When the bubble burst and prices started to fall the value of the family home as collateral for such loans fell also and the banks started asking for further collateral or repayment of the loan.  At the same time people who had gone into debt to buy their home found that the value of their house as collateral against their home loan was falling and the bank was asking for more collateral or repayment of the loan.  </a:t>
            </a:r>
          </a:p>
          <a:p>
            <a:endParaRPr lang="en-AU"/>
          </a:p>
          <a:p>
            <a:r>
              <a:rPr lang="en-AU"/>
              <a:t>The impact on the housing market was bad enough but the poison had spread far and wide across the financial system through the system of securitised debt.   Where as once the mortgage originator, the orginal lender, might have held the debt and benefitted from the income stream, now the morgages were being packaged up for sale to other financial institutions.  In on-selling the mortgage the bank sells the income stream and the right to the original capital in return for cash in hand which can then be used to originate further mortgages.  Some of those purchasing these packaged mortages may have been looking for the income stream; others were looking for assets that could be used as collateral in a further round of borrowing.  At this point the borrowers are in the corporate sector borrowing for large building projects or infrastructure projects or mergers or acquisitions.  </a:t>
            </a:r>
          </a:p>
          <a:p>
            <a:endParaRPr lang="en-AU"/>
          </a:p>
          <a:p>
            <a:r>
              <a:rPr lang="en-AU"/>
              <a:t>This sequence of on borrowing was uncertain enough but in fact the quality of the original assets were in many instances quite uncertain.  As the mortgage originators were able to get rid of their loans so easily and restore their capital the standards being expected of borrowers, house buyers, were becoming less and less stringent.  In fact many of the mortages being packaged, being packaged in very complex ways, were ‘sub-prime’, meaning high risk, meaning that many of the borrowers had no chance of paying them back.  </a:t>
            </a:r>
          </a:p>
          <a:p>
            <a:endParaRPr lang="en-AU"/>
          </a:p>
          <a:p>
            <a:r>
              <a:rPr lang="en-AU"/>
              <a:t>So as house prices started to fall, once the bubble had burst, the first casualties were the sub-prime borrowers who defaulted when asked to increase their collateral or repay part of their loan.  The next were the home owners who had borrowed for other purposes against the value of their homes.  Finally the commercial sector felt the sting, particularly the property developers, who had borrowed from the banks against the face value of packaged mortgages.  Once the banks started to look at the value of those mortgages they started asking for more collateral, higher interest or repayment.  And so the cards started to fall, first the sub-prime borrowers defaulted; then the banks found themselves holding assets worth far less than their face value and so they started to put pressure on the next two groups, those who had borrowed against the value of their own homes and the businesses who had borrowed against the value of their holdings of securitised debt.  </a:t>
            </a:r>
          </a:p>
          <a:p>
            <a:endParaRPr lang="en-AU"/>
          </a:p>
          <a:p>
            <a:r>
              <a:rPr lang="en-AU"/>
              <a:t>The defaults in the housing sector gradually transform into a system wide credit squeeze (as the banks try to rebuild their capital base), punctuated by occasional high profile failures which go down owing billions. The public sector will bail out those who are too big to be allowed to collapse.  In this game of pass the parcel, all of the intermediaries who repackaged and on-sold the mortgages have got their payment.  It is just the original borrower and the final borrower who will go down but if the taxpayer is willing to bail out the final borrower then it will be just (!) the original home buyer who loses; they lose their home. </a:t>
            </a:r>
          </a:p>
          <a:p>
            <a:endParaRPr lang="en-AU"/>
          </a:p>
          <a:p>
            <a:r>
              <a:rPr lang="en-AU"/>
              <a:t>So from the housing market to the financial system as a whole to the ‘real economy’ the dominoes fall. Consumption contracts as credit dries up and as households prefer to saving rather than spending because of the threat of recession.  </a:t>
            </a:r>
          </a:p>
          <a:p>
            <a:r>
              <a:rPr lang="en-AU"/>
              <a:t>Production and employment contract because credit dries up and consumption slows down. </a:t>
            </a:r>
          </a:p>
          <a:p>
            <a:endParaRPr lang="en-AU"/>
          </a:p>
          <a:p>
            <a:r>
              <a:rPr lang="en-AU"/>
              <a:t>Because of the significance of the US market to the whole global economy the recession in the US is quickly transferred to the countries which export to the US and to the rest of the world. </a:t>
            </a:r>
          </a:p>
          <a:p>
            <a:endParaRPr lang="en-AU"/>
          </a:p>
          <a:p>
            <a:r>
              <a:rPr lang="en-AU"/>
              <a:t>The next domino, still hovering is the collapse of the US dollar which could become a rout if the foreign bond holders are frightened enough into selling off their US bonds. If the value of the US dollar were to fall foreign imports  become more expensive and the US purchases from the rest of the world slow down.  At this stage the Chinese andn Middle Eastern oil producers are staying with the US dollar; the risk that they face is that if they start to sell down their holdings of USD they precipitate the collapse they are afraid of. </a:t>
            </a:r>
          </a:p>
          <a:p>
            <a:endParaRPr lang="en-AU"/>
          </a:p>
          <a:p>
            <a:r>
              <a:rPr lang="en-AU"/>
              <a:t>Next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9ED427-F146-4904-9738-585AF636DD5C}" type="slidenum">
              <a:rPr lang="en-US"/>
              <a:pPr/>
              <a:t>26</a:t>
            </a:fld>
            <a:endParaRPr 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r>
              <a:rPr lang="en-AU"/>
              <a:t>‘Save the banks’ seems very unfair to the original borrower who loses his/her home while the intermediaries get their cut and the final borrower is bailed out.  The logic of this strategy is about getting the banks lending again.</a:t>
            </a:r>
          </a:p>
          <a:p>
            <a:endParaRPr lang="en-AU"/>
          </a:p>
          <a:p>
            <a:r>
              <a:rPr lang="en-AU"/>
              <a:t>‘Boost consumer spending’ has a certain short term logic also.  Ignore the risk of recession and spend up big so that someone else can remain employed or remain in business.  However, if the structural imbalance we discussed earlier is part of the setting in which this crisis has occurred it seems unlikely that boosting consumer spending is a long term solution.  </a:t>
            </a:r>
          </a:p>
          <a:p>
            <a:endParaRPr lang="en-AU"/>
          </a:p>
          <a:p>
            <a:r>
              <a:rPr lang="en-AU"/>
              <a:t>Clearly ‘tough new financial regulation’ is a necessary part of any recovery package but whether the US will submit to any kind of global regulator seems unlikely.  The IMF and the UN Department of Social and Economic Affairs have been warning of this crisis for some time but their views do not carry much weight in US policy making (rather the IMF is seen as an instrument of US policy rather than any kind of objective global regulator).  A clear test would be whether the US and the rest of the G8 would be willing to close down the tax free havens and associated loopholes including transfer pricing to ensure that the large corporates pay their tax owed to developing countries.  </a:t>
            </a:r>
          </a:p>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D5301-16FF-4939-A036-CCABA504FEFF}" type="slidenum">
              <a:rPr lang="en-US"/>
              <a:pPr/>
              <a:t>27</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r>
              <a:rPr lang="en-AU"/>
              <a:t>New questions are being asked.  </a:t>
            </a:r>
          </a:p>
          <a:p>
            <a:endParaRPr lang="en-AU"/>
          </a:p>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AD807D-D908-4E62-A1AE-18EFBBD6E6A3}" type="slidenum">
              <a:rPr lang="en-US"/>
              <a:pPr/>
              <a:t>28</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pPr>
              <a:lnSpc>
                <a:spcPct val="80000"/>
              </a:lnSpc>
            </a:pPr>
            <a:r>
              <a:rPr lang="en-AU" sz="800"/>
              <a:t>It is clear that the present regime of global trading regulation is far from being either free or fair.   The slogan of ‘free trade’  obscures the manoevering of countries and corporations for advantage in relation to trading rules and the projection of economic and military power in this purpose. </a:t>
            </a:r>
          </a:p>
          <a:p>
            <a:pPr>
              <a:lnSpc>
                <a:spcPct val="80000"/>
              </a:lnSpc>
            </a:pPr>
            <a:endParaRPr lang="en-AU" sz="800"/>
          </a:p>
          <a:p>
            <a:pPr>
              <a:lnSpc>
                <a:spcPct val="80000"/>
              </a:lnSpc>
            </a:pPr>
            <a:r>
              <a:rPr lang="en-AU" sz="800"/>
              <a:t>The present regulatory framework defining ‘free trade’ discriminates in favour of the North.   IP rules protect industrial monopolies while the free movement of labour is sharply restricted.  Developing countries are forced to open their markets to manufactured goods and services but confront massive protectionism in agricultural markets and dumping.  The continuing declining terms of trade (falling prices of commodities compared with manufactured goods and services) means that developing countries have to run faster just to stand still. </a:t>
            </a:r>
          </a:p>
          <a:p>
            <a:pPr>
              <a:lnSpc>
                <a:spcPct val="80000"/>
              </a:lnSpc>
            </a:pPr>
            <a:endParaRPr lang="en-AU" sz="800"/>
          </a:p>
          <a:p>
            <a:pPr>
              <a:lnSpc>
                <a:spcPct val="80000"/>
              </a:lnSpc>
            </a:pPr>
            <a:r>
              <a:rPr lang="en-AU" sz="800"/>
              <a:t>There is provision for ‘special and differential treatment’ for poor countries in the discourse of trade regulation but minimal commitment to this principle.  </a:t>
            </a:r>
          </a:p>
          <a:p>
            <a:pPr>
              <a:lnSpc>
                <a:spcPct val="80000"/>
              </a:lnSpc>
            </a:pPr>
            <a:endParaRPr lang="en-AU" sz="800"/>
          </a:p>
          <a:p>
            <a:pPr>
              <a:lnSpc>
                <a:spcPct val="80000"/>
              </a:lnSpc>
            </a:pPr>
            <a:r>
              <a:rPr lang="en-AU" sz="800"/>
              <a:t>However, even if trade reform, towards fairer and freer trade, were feasible it is still possible that globalising production would still tend towards a post-Fordist imbalance between a shrinking productive base and the purchasing power of global markets.  </a:t>
            </a:r>
          </a:p>
          <a:p>
            <a:pPr>
              <a:lnSpc>
                <a:spcPct val="80000"/>
              </a:lnSpc>
            </a:pPr>
            <a:endParaRPr lang="en-AU" sz="800"/>
          </a:p>
          <a:p>
            <a:pPr>
              <a:lnSpc>
                <a:spcPct val="80000"/>
              </a:lnSpc>
            </a:pPr>
            <a:r>
              <a:rPr lang="en-AU" sz="800"/>
              <a:t>Protectionism has some drawbacks but can have important benefits in the face of ever-increasing productivity.  </a:t>
            </a:r>
          </a:p>
          <a:p>
            <a:pPr>
              <a:lnSpc>
                <a:spcPct val="80000"/>
              </a:lnSpc>
            </a:pPr>
            <a:endParaRPr lang="en-AU" sz="800"/>
          </a:p>
          <a:p>
            <a:pPr>
              <a:lnSpc>
                <a:spcPct val="80000"/>
              </a:lnSpc>
            </a:pPr>
            <a:r>
              <a:rPr lang="en-US" sz="800"/>
              <a:t>According to the analysis presented in this paper the threat of ‘over-production’ is currently staved off (at least for the countries of the ‘centre’) by:</a:t>
            </a:r>
          </a:p>
          <a:p>
            <a:pPr lvl="1">
              <a:lnSpc>
                <a:spcPct val="80000"/>
              </a:lnSpc>
            </a:pPr>
            <a:r>
              <a:rPr lang="en-AU" sz="800"/>
              <a:t>the enforced transfer of value from periphery to centre (from South to North), and </a:t>
            </a:r>
          </a:p>
          <a:p>
            <a:pPr lvl="1">
              <a:lnSpc>
                <a:spcPct val="80000"/>
              </a:lnSpc>
            </a:pPr>
            <a:r>
              <a:rPr lang="en-AU" sz="800"/>
              <a:t>by recycling capital as consumption through debt.</a:t>
            </a:r>
          </a:p>
          <a:p>
            <a:pPr>
              <a:lnSpc>
                <a:spcPct val="80000"/>
              </a:lnSpc>
            </a:pPr>
            <a:endParaRPr lang="en-AU" sz="800"/>
          </a:p>
          <a:p>
            <a:pPr>
              <a:lnSpc>
                <a:spcPct val="80000"/>
              </a:lnSpc>
            </a:pPr>
            <a:r>
              <a:rPr lang="en-AU" sz="800"/>
              <a:t>Are there alternative strategies?</a:t>
            </a:r>
          </a:p>
          <a:p>
            <a:pPr>
              <a:lnSpc>
                <a:spcPct val="80000"/>
              </a:lnSpc>
            </a:pPr>
            <a:endParaRPr lang="en-AU" sz="800"/>
          </a:p>
          <a:p>
            <a:pPr>
              <a:lnSpc>
                <a:spcPct val="80000"/>
              </a:lnSpc>
            </a:pPr>
            <a:r>
              <a:rPr lang="en-AU" sz="800"/>
              <a:t>If the global trading regime were reformed so as to support really free and fair trade would that boost global purchasing power?  It rather depends on what free and fair trade might entail.  </a:t>
            </a:r>
          </a:p>
          <a:p>
            <a:pPr>
              <a:lnSpc>
                <a:spcPct val="80000"/>
              </a:lnSpc>
            </a:pPr>
            <a:endParaRPr lang="en-AU" sz="800"/>
          </a:p>
          <a:p>
            <a:pPr>
              <a:lnSpc>
                <a:spcPct val="80000"/>
              </a:lnSpc>
            </a:pPr>
            <a:r>
              <a:rPr lang="en-AU" sz="800"/>
              <a:t>The United Nations Conference on Trade and Development (UNCTAD) argues for a kind of global Keynesianism, direct transfers from the rich world to the poor world to boost global purchasing power and assist developing countries to achieve industrial development.</a:t>
            </a:r>
          </a:p>
          <a:p>
            <a:pPr>
              <a:lnSpc>
                <a:spcPct val="80000"/>
              </a:lnSpc>
            </a:pPr>
            <a:endParaRPr lang="en-AU" sz="800"/>
          </a:p>
          <a:p>
            <a:pPr>
              <a:lnSpc>
                <a:spcPct val="80000"/>
              </a:lnSpc>
            </a:pPr>
            <a:r>
              <a:rPr lang="en-AU" sz="800"/>
              <a:t>Samir Amin argues that a better (and perhaps more practicable) strategy for developing countries would be to work towards a kind of three tiered trading regime with a principal focus on enabling national </a:t>
            </a:r>
            <a:r>
              <a:rPr lang="en-US" sz="800"/>
              <a:t>self-sufficiency backed up by regional South South trading blocks and with participation in global trade as a kind of residual special purpose option.  </a:t>
            </a:r>
          </a:p>
          <a:p>
            <a:pPr>
              <a:lnSpc>
                <a:spcPct val="80000"/>
              </a:lnSpc>
            </a:pPr>
            <a:endParaRPr lang="en-AU" sz="800"/>
          </a:p>
          <a:p>
            <a:pPr>
              <a:lnSpc>
                <a:spcPct val="80000"/>
              </a:lnSpc>
            </a:pPr>
            <a:r>
              <a:rPr lang="en-AU" sz="800"/>
              <a:t>Samir Amin’s model of self-sufficiency and polycentric regional (South South) trade would allow a much broader productive base in both agriculture, manufacturing and services with flow on benefits in terms of local purchasing capacity. </a:t>
            </a:r>
          </a:p>
          <a:p>
            <a:pPr>
              <a:lnSpc>
                <a:spcPct val="80000"/>
              </a:lnSpc>
            </a:pPr>
            <a:endParaRPr lang="en-AU" sz="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DA620C7-407D-471D-9492-2B52E5547227}" type="slidenum">
              <a:rPr lang="en-US" smtClean="0"/>
              <a:pPr/>
              <a:t>3</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AU" smtClean="0"/>
              <a:t>Many people who try to make sense of the global economy get discouraged because it is all so big and complex.  </a:t>
            </a:r>
          </a:p>
          <a:p>
            <a:pPr eaLnBrk="1" hangingPunct="1"/>
            <a:endParaRPr lang="en-AU" smtClean="0"/>
          </a:p>
          <a:p>
            <a:pPr eaLnBrk="1" hangingPunct="1"/>
            <a:r>
              <a:rPr lang="en-AU" smtClean="0"/>
              <a:t>In fact it is </a:t>
            </a:r>
            <a:r>
              <a:rPr lang="en-AU" i="1" smtClean="0"/>
              <a:t>impossible</a:t>
            </a:r>
            <a:r>
              <a:rPr lang="en-AU" smtClean="0"/>
              <a:t> to present a comprehensive objective account of the world economy; partly because there is too much data to be included and the relationships are very complex and partly because we are present as protagonists in the field of analysis and our purposes are irrevocably present in our descriptions, explanations and strategies.</a:t>
            </a:r>
          </a:p>
          <a:p>
            <a:pPr eaLnBrk="1" hangingPunct="1"/>
            <a:endParaRPr lang="en-AU" smtClean="0"/>
          </a:p>
          <a:p>
            <a:pPr eaLnBrk="1" hangingPunct="1"/>
            <a:r>
              <a:rPr lang="en-AU" smtClean="0"/>
              <a:t>In this presentation we will take an alternative approach.  We are not trying to articulate a single overriding account of the global economy.  Instead we find it more useful to build a library of partial stories which we weave together into larger analyses and strategies according to particular circumstances and purposes.</a:t>
            </a:r>
          </a:p>
          <a:p>
            <a:pPr eaLnBrk="1" hangingPunct="1"/>
            <a:endParaRPr lang="en-AU" smtClean="0"/>
          </a:p>
          <a:p>
            <a:pPr eaLnBrk="1" hangingPunct="1"/>
            <a:r>
              <a:rPr lang="en-AU" smtClean="0"/>
              <a:t>Next</a:t>
            </a:r>
          </a:p>
          <a:p>
            <a:pPr lvl="1"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9545D17-F191-401B-A51C-644D5A736686}" type="slidenum">
              <a:rPr lang="en-US" smtClean="0"/>
              <a:pPr/>
              <a:t>4</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AU" smtClean="0"/>
              <a:t>Partial stories about the global economy can be: </a:t>
            </a:r>
          </a:p>
          <a:p>
            <a:pPr lvl="1" eaLnBrk="1" hangingPunct="1">
              <a:buFontTx/>
              <a:buChar char="•"/>
            </a:pPr>
            <a:r>
              <a:rPr lang="en-AU" smtClean="0"/>
              <a:t>descriptive (organising what we know ...)</a:t>
            </a:r>
          </a:p>
          <a:p>
            <a:pPr lvl="1" eaLnBrk="1" hangingPunct="1">
              <a:buFontTx/>
              <a:buChar char="•"/>
            </a:pPr>
            <a:r>
              <a:rPr lang="en-AU" smtClean="0"/>
              <a:t>interpretive/ explanatory (making sense of ...)</a:t>
            </a:r>
          </a:p>
          <a:p>
            <a:pPr lvl="1" eaLnBrk="1" hangingPunct="1">
              <a:buFontTx/>
              <a:buChar char="•"/>
            </a:pPr>
            <a:r>
              <a:rPr lang="en-AU" smtClean="0"/>
              <a:t>strategic (what we might do ...)</a:t>
            </a:r>
          </a:p>
          <a:p>
            <a:pPr eaLnBrk="1" hangingPunct="1"/>
            <a:endParaRPr lang="en-AU" smtClean="0"/>
          </a:p>
          <a:p>
            <a:pPr eaLnBrk="1" hangingPunct="1"/>
            <a:r>
              <a:rPr lang="en-AU" smtClean="0"/>
              <a:t>We can use partial stories such as these as building blocks for local stories which are specific to time &amp; place and person &amp; purpose.</a:t>
            </a:r>
          </a:p>
          <a:p>
            <a:pPr eaLnBrk="1" hangingPunct="1"/>
            <a:endParaRPr lang="en-AU" smtClean="0"/>
          </a:p>
          <a:p>
            <a:pPr eaLnBrk="1" hangingPunct="1"/>
            <a:r>
              <a:rPr lang="en-AU" smtClean="0"/>
              <a:t>Next</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366E9C34-0F04-44F6-85E3-830FCB07E1BB}" type="slidenum">
              <a:rPr lang="en-US" smtClean="0"/>
              <a:pPr/>
              <a:t>5</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AU" smtClean="0"/>
              <a:t>On this slide we have listed a number of descriptive partial stories all of which assume a particular picture of the global economy.  These include:</a:t>
            </a:r>
          </a:p>
          <a:p>
            <a:pPr lvl="1" eaLnBrk="1" hangingPunct="1">
              <a:buFontTx/>
              <a:buChar char="•"/>
            </a:pPr>
            <a:r>
              <a:rPr lang="en-AU" smtClean="0"/>
              <a:t>OPEC, monetarism and the debt trap, structural adjustment, the re-invention of the IMF and WB</a:t>
            </a:r>
          </a:p>
          <a:p>
            <a:pPr lvl="1" eaLnBrk="1" hangingPunct="1">
              <a:buFontTx/>
              <a:buChar char="•"/>
            </a:pPr>
            <a:r>
              <a:rPr lang="en-AU" smtClean="0"/>
              <a:t>Falling levels of development assistance</a:t>
            </a:r>
          </a:p>
          <a:p>
            <a:pPr lvl="1" eaLnBrk="1" hangingPunct="1">
              <a:buFontTx/>
              <a:buChar char="•"/>
            </a:pPr>
            <a:r>
              <a:rPr lang="en-AU" smtClean="0"/>
              <a:t>The push for trade liberalisation (Marakesh 1994 and WTO from 1995) </a:t>
            </a:r>
          </a:p>
          <a:p>
            <a:pPr lvl="1" eaLnBrk="1" hangingPunct="1">
              <a:buFontTx/>
              <a:buChar char="•"/>
            </a:pPr>
            <a:r>
              <a:rPr lang="en-AU" smtClean="0"/>
              <a:t>Ballooning private, corporate and national debt and the growth of the financial sector</a:t>
            </a:r>
          </a:p>
          <a:p>
            <a:pPr lvl="1" eaLnBrk="1" hangingPunct="1">
              <a:buFontTx/>
              <a:buChar char="•"/>
            </a:pPr>
            <a:r>
              <a:rPr lang="en-AU" smtClean="0"/>
              <a:t>Speculation and the 1997 Asian collapse, the role of the IMF and the triumph of Dr Mahathir </a:t>
            </a:r>
            <a:br>
              <a:rPr lang="en-AU" smtClean="0"/>
            </a:br>
            <a:r>
              <a:rPr lang="en-AU" smtClean="0"/>
              <a:t>&lt;http://www.mainichi.co.jp/english/mahathir/14.html&gt;</a:t>
            </a:r>
          </a:p>
          <a:p>
            <a:pPr lvl="1" eaLnBrk="1" hangingPunct="1">
              <a:buFontTx/>
              <a:buChar char="•"/>
            </a:pPr>
            <a:r>
              <a:rPr lang="en-AU" smtClean="0"/>
              <a:t>US trade deficit</a:t>
            </a:r>
            <a:r>
              <a:rPr lang="en-AU" altLang="zh-CN" smtClean="0"/>
              <a:t> and the value of the </a:t>
            </a:r>
            <a:r>
              <a:rPr lang="en-AU" smtClean="0"/>
              <a:t>US dollar (critical importance of business confidence in strength of US economy)</a:t>
            </a:r>
          </a:p>
          <a:p>
            <a:pPr eaLnBrk="1" hangingPunct="1"/>
            <a:endParaRPr lang="en-AU" smtClean="0"/>
          </a:p>
          <a:p>
            <a:pPr eaLnBrk="1" hangingPunct="1"/>
            <a:r>
              <a:rPr lang="en-AU" smtClean="0"/>
              <a:t>Next</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12D38E9-7BC3-4180-BC17-E53F64F846F4}" type="slidenum">
              <a:rPr lang="en-US" smtClean="0"/>
              <a:pPr/>
              <a:t>6</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AU" smtClean="0"/>
              <a:t>In terms of interpretion and explanation the partial stories we tell can depend upon what questions we are asking.  </a:t>
            </a:r>
          </a:p>
          <a:p>
            <a:pPr eaLnBrk="1" hangingPunct="1"/>
            <a:endParaRPr lang="en-AU" smtClean="0"/>
          </a:p>
          <a:p>
            <a:pPr eaLnBrk="1" hangingPunct="1"/>
            <a:r>
              <a:rPr lang="en-AU" smtClean="0"/>
              <a:t>We will explore two different ‘big picture’ structural analyses which we shall describe as firstly, the ‘growth is good / trickle down’ paradigm and secondly the threat of ‘crisis of over-production’.</a:t>
            </a:r>
          </a:p>
          <a:p>
            <a:pPr eaLnBrk="1" hangingPunct="1"/>
            <a:endParaRPr lang="en-AU" smtClean="0"/>
          </a:p>
          <a:p>
            <a:pPr eaLnBrk="1" hangingPunct="1"/>
            <a:r>
              <a:rPr lang="en-AU" smtClean="0"/>
              <a:t>In terms of explaining rich world acquiescence to widening polarisation we might tell stories about: </a:t>
            </a:r>
          </a:p>
          <a:p>
            <a:pPr lvl="2" eaLnBrk="1" hangingPunct="1">
              <a:buFontTx/>
              <a:buChar char="•"/>
            </a:pPr>
            <a:r>
              <a:rPr lang="en-AU" smtClean="0"/>
              <a:t>the manufacture of consent (propaganda, economic insecurity and political populism)</a:t>
            </a:r>
          </a:p>
          <a:p>
            <a:pPr lvl="2" eaLnBrk="1" hangingPunct="1">
              <a:buFontTx/>
              <a:buChar char="•"/>
            </a:pPr>
            <a:r>
              <a:rPr lang="en-AU" smtClean="0"/>
              <a:t>complexity, confusion and impotence</a:t>
            </a:r>
          </a:p>
          <a:p>
            <a:pPr lvl="2" eaLnBrk="1" hangingPunct="1">
              <a:buFontTx/>
              <a:buChar char="•"/>
            </a:pPr>
            <a:r>
              <a:rPr lang="en-AU" smtClean="0"/>
              <a:t>the mutual dependence of peoples, governments and corporations on the current economic configuration.</a:t>
            </a:r>
          </a:p>
          <a:p>
            <a:pPr eaLnBrk="1" hangingPunct="1"/>
            <a:endParaRPr lang="en-AU" smtClean="0"/>
          </a:p>
          <a:p>
            <a:pPr eaLnBrk="1" hangingPunct="1"/>
            <a:r>
              <a:rPr lang="en-AU" smtClean="0"/>
              <a:t>Next</a:t>
            </a: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52DC2-48B5-4F75-A375-82A9F909AFAC}" type="slidenum">
              <a:rPr lang="en-US"/>
              <a:pPr/>
              <a:t>8</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r>
              <a:rPr lang="en-US"/>
              <a:t>It is convenient to divide the last sixty years into three periods:  the ‘long boom’ (1945-1975); stagflation and the failure of national Keynesianism (1975-80); and the looming threat of over-production (post Fordist crisis) from 1975 onwards. </a:t>
            </a:r>
          </a:p>
          <a:p>
            <a:endParaRPr lang="en-AU"/>
          </a:p>
          <a:p>
            <a:r>
              <a:rPr lang="en-AU"/>
              <a:t>On top of this comes the US sub-prime mortgage crisis and the looming global recession. </a:t>
            </a:r>
          </a:p>
          <a:p>
            <a:endParaRPr lang="en-US"/>
          </a:p>
          <a:p>
            <a:r>
              <a:rPr lang="en-US"/>
              <a:t>Obviously this kind of periodisation involves some over-simplification.  The progressive improvement in living standards associated with the long boom continued (for many) into the 1980s and 1990s and the structural tendency to over-production commenced well before the mid 1970s.  </a:t>
            </a:r>
          </a:p>
          <a:p>
            <a:endParaRPr lang="en-US"/>
          </a:p>
          <a:p>
            <a:r>
              <a:rPr lang="en-US"/>
              <a:t>Next</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38E18-2C3B-420F-AB8E-323C9ACE5E5F}" type="slidenum">
              <a:rPr lang="en-US"/>
              <a:pPr/>
              <a:t>9</a:t>
            </a:fld>
            <a:endParaRPr 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pPr>
              <a:lnSpc>
                <a:spcPct val="90000"/>
              </a:lnSpc>
            </a:pPr>
            <a:r>
              <a:rPr lang="en-US" sz="900"/>
              <a:t>The 30 years from 1945 to 1975 were characterised by high annual growth rates and relatively short recessions.   </a:t>
            </a:r>
          </a:p>
          <a:p>
            <a:pPr>
              <a:lnSpc>
                <a:spcPct val="90000"/>
              </a:lnSpc>
            </a:pPr>
            <a:endParaRPr lang="en-US" sz="900"/>
          </a:p>
          <a:p>
            <a:pPr>
              <a:lnSpc>
                <a:spcPct val="90000"/>
              </a:lnSpc>
            </a:pPr>
            <a:r>
              <a:rPr lang="en-US" sz="900"/>
              <a:t>Two major factors contributed to this.  First, on the demand side, was the huge need for reconstruction after the war and the pent up consumer demand (and savings) after so much hardship and privation; second, on the supply side, the huge industrial capacity which had been built up during the war, much of which was able to convert to producing for the civilian market.  </a:t>
            </a:r>
          </a:p>
          <a:p>
            <a:pPr>
              <a:lnSpc>
                <a:spcPct val="90000"/>
              </a:lnSpc>
            </a:pPr>
            <a:endParaRPr lang="en-US" sz="900"/>
          </a:p>
          <a:p>
            <a:pPr>
              <a:lnSpc>
                <a:spcPct val="90000"/>
              </a:lnSpc>
            </a:pPr>
            <a:r>
              <a:rPr lang="en-US" sz="900"/>
              <a:t>In addition to these post-war factors the development of the internal combustion engine associated with cheap oil contributed greatly to increasing productivity in many different sectors of production.  This phenomenon of a major technology contributing to a prolonged boom was an echo of previous eras when the development of railways and steel had likewise led to high levels of productivity and growth.  </a:t>
            </a:r>
          </a:p>
          <a:p>
            <a:pPr>
              <a:lnSpc>
                <a:spcPct val="90000"/>
              </a:lnSpc>
            </a:pPr>
            <a:endParaRPr lang="en-US" sz="900"/>
          </a:p>
          <a:p>
            <a:pPr>
              <a:lnSpc>
                <a:spcPct val="90000"/>
              </a:lnSpc>
            </a:pPr>
            <a:r>
              <a:rPr lang="en-US" sz="900"/>
              <a:t>This period illustrates the key ingredients of economic growth coming together: capital, labour, technology and markets. Capital and labour are brought together to make goods and services that people (households, governments and corporations) need and are able to pay for.  </a:t>
            </a:r>
            <a:r>
              <a:rPr lang="en-AU" sz="900"/>
              <a:t>Increasing productivity (associated with </a:t>
            </a:r>
            <a:r>
              <a:rPr lang="en-US" sz="900"/>
              <a:t>new technologies) </a:t>
            </a:r>
            <a:r>
              <a:rPr lang="en-AU" sz="900"/>
              <a:t>frees up labour to make new goods and services.  Wages (and taxes) are recycled as consumption and increasing business activity also contributes to increased demand.  </a:t>
            </a:r>
          </a:p>
          <a:p>
            <a:pPr>
              <a:lnSpc>
                <a:spcPct val="90000"/>
              </a:lnSpc>
            </a:pPr>
            <a:endParaRPr lang="en-AU" sz="900"/>
          </a:p>
          <a:p>
            <a:pPr>
              <a:lnSpc>
                <a:spcPct val="90000"/>
              </a:lnSpc>
            </a:pPr>
            <a:r>
              <a:rPr lang="en-AU" sz="900"/>
              <a:t>While the dynamics of the long boom were primarily rooted in the industrialised world there was some trickle down to the developing countries.  Increasing production in the rich world raised the demand for many of the commodities which were sourced from developing countries and under import substitution regimes many newly independent Third World countries commenced the process of industrialisation and capital accumulation.   A small number of these countries were able to complete this process (most notably the ‘Asian tigers’).  </a:t>
            </a:r>
          </a:p>
          <a:p>
            <a:pPr>
              <a:lnSpc>
                <a:spcPct val="90000"/>
              </a:lnSpc>
            </a:pPr>
            <a:endParaRPr lang="en-AU" sz="900"/>
          </a:p>
          <a:p>
            <a:pPr>
              <a:lnSpc>
                <a:spcPct val="90000"/>
              </a:lnSpc>
            </a:pPr>
            <a:r>
              <a:rPr lang="en-US" sz="900"/>
              <a:t>Next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B54F9-EFF8-4A7F-970C-7243AD7B62AD}" type="slidenum">
              <a:rPr lang="en-US"/>
              <a:pPr/>
              <a:t>10</a:t>
            </a:fld>
            <a:endParaRPr lang="en-US"/>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p:txBody>
          <a:bodyPr/>
          <a:lstStyle/>
          <a:p>
            <a:pPr>
              <a:lnSpc>
                <a:spcPct val="80000"/>
              </a:lnSpc>
            </a:pPr>
            <a:r>
              <a:rPr lang="en-US" sz="800" dirty="0"/>
              <a:t>The late 1970s was </a:t>
            </a:r>
            <a:r>
              <a:rPr lang="en-US" sz="800" dirty="0" err="1"/>
              <a:t>characterised</a:t>
            </a:r>
            <a:r>
              <a:rPr lang="en-US" sz="800" dirty="0"/>
              <a:t> by stagflation, a combination of prolonged recession associated with creeping inflation.  </a:t>
            </a:r>
          </a:p>
          <a:p>
            <a:pPr>
              <a:lnSpc>
                <a:spcPct val="80000"/>
              </a:lnSpc>
            </a:pPr>
            <a:endParaRPr lang="en-US" sz="800" dirty="0"/>
          </a:p>
          <a:p>
            <a:pPr>
              <a:lnSpc>
                <a:spcPct val="80000"/>
              </a:lnSpc>
            </a:pPr>
            <a:r>
              <a:rPr lang="en-US" sz="800" dirty="0"/>
              <a:t>The economic slowdown commencing in the late 1970s reflected a combination of a cyclical slowdown (cyclical over-production) in the normal business cycle and the emergence of structural over-production (discussed further below).   The stresses on the US and global economy associated with the US Vietnam War also contributed. </a:t>
            </a:r>
          </a:p>
          <a:p>
            <a:pPr>
              <a:lnSpc>
                <a:spcPct val="80000"/>
              </a:lnSpc>
            </a:pPr>
            <a:endParaRPr lang="en-US" sz="800" dirty="0"/>
          </a:p>
          <a:p>
            <a:pPr>
              <a:lnSpc>
                <a:spcPct val="80000"/>
              </a:lnSpc>
            </a:pPr>
            <a:r>
              <a:rPr lang="en-US" sz="800" dirty="0"/>
              <a:t>Associated with the recession was the emergence of recalcitrant inflation which reflected several factors including</a:t>
            </a:r>
          </a:p>
          <a:p>
            <a:pPr>
              <a:lnSpc>
                <a:spcPct val="80000"/>
              </a:lnSpc>
              <a:buFontTx/>
              <a:buChar char="•"/>
            </a:pPr>
            <a:r>
              <a:rPr lang="en-AU" sz="800" dirty="0"/>
              <a:t>the printing of money by the US to pay for the Vietnam war associated with its capacity to globalise the consequent inflation because of the status of the dollar as the world reserve currency; </a:t>
            </a:r>
            <a:endParaRPr lang="en-US" sz="800" dirty="0"/>
          </a:p>
          <a:p>
            <a:pPr>
              <a:lnSpc>
                <a:spcPct val="80000"/>
              </a:lnSpc>
              <a:buFontTx/>
              <a:buChar char="•"/>
            </a:pPr>
            <a:r>
              <a:rPr lang="en-US" sz="800" dirty="0"/>
              <a:t>the resistance of the inflation to Keynesian policies</a:t>
            </a:r>
            <a:r>
              <a:rPr lang="en-US" altLang="zh-CN" sz="800" dirty="0"/>
              <a:t> (because it was a structural slow down rather than just the ‘normal business cycle’;</a:t>
            </a:r>
            <a:endParaRPr lang="en-US" sz="800" dirty="0"/>
          </a:p>
          <a:p>
            <a:pPr>
              <a:lnSpc>
                <a:spcPct val="80000"/>
              </a:lnSpc>
              <a:buFontTx/>
              <a:buChar char="•"/>
            </a:pPr>
            <a:r>
              <a:rPr lang="en-US" sz="800" dirty="0"/>
              <a:t>the presence of strong monopoly power in certain sectors of the economy.</a:t>
            </a:r>
          </a:p>
          <a:p>
            <a:pPr>
              <a:lnSpc>
                <a:spcPct val="80000"/>
              </a:lnSpc>
            </a:pPr>
            <a:endParaRPr lang="en-AU" sz="800" dirty="0"/>
          </a:p>
          <a:p>
            <a:pPr>
              <a:lnSpc>
                <a:spcPct val="80000"/>
              </a:lnSpc>
            </a:pPr>
            <a:r>
              <a:rPr lang="en-AU" sz="800" dirty="0"/>
              <a:t>Goods and services for the Vietnam war sourced from outside the USA and paid for in dollars (because of the international status of the dollar) caused a global flood of dollars (increase of global money supply) contributing to global inflation and depreciation of the dollar (leads to rejection of </a:t>
            </a:r>
            <a:r>
              <a:rPr lang="en-AU" sz="800" dirty="0" err="1"/>
              <a:t>glold</a:t>
            </a:r>
            <a:r>
              <a:rPr lang="en-AU" sz="800" dirty="0"/>
              <a:t> standard in 1972)</a:t>
            </a:r>
          </a:p>
          <a:p>
            <a:pPr>
              <a:lnSpc>
                <a:spcPct val="80000"/>
              </a:lnSpc>
            </a:pPr>
            <a:endParaRPr lang="en-US" sz="800" dirty="0"/>
          </a:p>
          <a:p>
            <a:pPr>
              <a:lnSpc>
                <a:spcPct val="80000"/>
              </a:lnSpc>
            </a:pPr>
            <a:r>
              <a:rPr lang="en-US" sz="800" dirty="0"/>
              <a:t>The inflation of this period was made worse by the continuing application of Keynesian stimulatory policies in a situation where the slow down was structural (reduced demand because of technology replacing </a:t>
            </a:r>
            <a:r>
              <a:rPr lang="en-US" sz="800" dirty="0" err="1"/>
              <a:t>labour</a:t>
            </a:r>
            <a:r>
              <a:rPr lang="en-US" sz="800" dirty="0"/>
              <a:t> and low wage </a:t>
            </a:r>
            <a:r>
              <a:rPr lang="en-US" sz="800" dirty="0" err="1"/>
              <a:t>labour</a:t>
            </a:r>
            <a:r>
              <a:rPr lang="en-US" sz="800" dirty="0"/>
              <a:t> replacing high wage </a:t>
            </a:r>
            <a:r>
              <a:rPr lang="en-US" sz="800" dirty="0" err="1"/>
              <a:t>labour</a:t>
            </a:r>
            <a:r>
              <a:rPr lang="en-US" sz="800" dirty="0"/>
              <a:t>) rather than cyclical (excessive </a:t>
            </a:r>
            <a:r>
              <a:rPr lang="en-US" sz="800" dirty="0" err="1"/>
              <a:t>capitalisation</a:t>
            </a:r>
            <a:r>
              <a:rPr lang="en-US" sz="800" dirty="0"/>
              <a:t> and employment).  Expansionary Keynesian policies increase money supply (through lower taxes and greater government spending – funded by </a:t>
            </a:r>
            <a:r>
              <a:rPr lang="en-US" sz="800" dirty="0" err="1"/>
              <a:t>borrowng</a:t>
            </a:r>
            <a:r>
              <a:rPr lang="en-US" sz="800" dirty="0"/>
              <a:t>).  Increased money supply in these circumstances did not boost employment or local business but led to increased budget deficits and inflation.</a:t>
            </a:r>
          </a:p>
          <a:p>
            <a:pPr>
              <a:lnSpc>
                <a:spcPct val="80000"/>
              </a:lnSpc>
            </a:pPr>
            <a:endParaRPr lang="en-US" sz="800" dirty="0"/>
          </a:p>
          <a:p>
            <a:pPr>
              <a:lnSpc>
                <a:spcPct val="80000"/>
              </a:lnSpc>
            </a:pPr>
            <a:r>
              <a:rPr lang="en-US" sz="800" dirty="0"/>
              <a:t>The increasing price pressures (associated with monopoly power and therefore not disciplined by the ‘free market’) were particularly strong in oil (OPEC), </a:t>
            </a:r>
            <a:r>
              <a:rPr lang="en-US" sz="800" dirty="0" err="1"/>
              <a:t>labour</a:t>
            </a:r>
            <a:r>
              <a:rPr lang="en-US" sz="800" dirty="0"/>
              <a:t> (strong unions), and business (where monopolies are associated with brand pre-eminence and protected technologies).  All of these stakeholders claimed that they were just pushing up their prices to overcome the effects of other inflationary pressures.  Another interpretation of the period has been that </a:t>
            </a:r>
            <a:r>
              <a:rPr lang="en-US" sz="800" dirty="0" err="1"/>
              <a:t>labour</a:t>
            </a:r>
            <a:r>
              <a:rPr lang="en-US" sz="800" dirty="0"/>
              <a:t> and capital were fighting to achieve greater shares of the falling rates of economic growth.</a:t>
            </a:r>
          </a:p>
          <a:p>
            <a:pPr>
              <a:lnSpc>
                <a:spcPct val="80000"/>
              </a:lnSpc>
            </a:pPr>
            <a:endParaRPr lang="en-US" sz="800" dirty="0"/>
          </a:p>
          <a:p>
            <a:pPr>
              <a:lnSpc>
                <a:spcPct val="80000"/>
              </a:lnSpc>
            </a:pPr>
            <a:r>
              <a:rPr lang="en-US" sz="800" dirty="0"/>
              <a:t>Next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46793-C0BE-4068-82E4-197E680103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DBBF93-CCCB-4E7E-A2B3-E155D71C9B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B98AF-44A6-4040-958F-56850BA6EA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4729F-647C-467A-97DE-BC73C7D0E3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F63CC8-7361-4827-95FD-02D823BC86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7593E0-F811-496E-B1EB-9131A4D868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34A3AE-30EB-4D87-A1B3-F0E16E9894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30A38-0F80-4894-9C20-B79E38EC07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647610-428F-48E4-9FB6-4FC4AAA277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B50B4-2B51-4D5A-8410-97E94C82B1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F667D-85BB-4507-BA34-31D1DC3750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92DE44-0AD2-4909-9139-7C683DF25A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DGL/Government/Other%20countries/Malaysia/Dr_Mahathir's_world_analysis_000306.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916113"/>
            <a:ext cx="8064500" cy="1800225"/>
          </a:xfrm>
        </p:spPr>
        <p:txBody>
          <a:bodyPr/>
          <a:lstStyle/>
          <a:p>
            <a:r>
              <a:rPr lang="en-US" sz="5400"/>
              <a:t>The global economy:</a:t>
            </a:r>
            <a:br>
              <a:rPr lang="en-US" sz="5400"/>
            </a:br>
            <a:r>
              <a:rPr lang="en-US" sz="5400"/>
              <a:t>a brief history</a:t>
            </a:r>
          </a:p>
        </p:txBody>
      </p:sp>
      <p:sp>
        <p:nvSpPr>
          <p:cNvPr id="2051" name="Rectangle 3"/>
          <p:cNvSpPr>
            <a:spLocks noGrp="1" noChangeArrowheads="1"/>
          </p:cNvSpPr>
          <p:nvPr>
            <p:ph type="subTitle" idx="1"/>
          </p:nvPr>
        </p:nvSpPr>
        <p:spPr>
          <a:xfrm>
            <a:off x="971550" y="4797425"/>
            <a:ext cx="7543800" cy="1458913"/>
          </a:xfrm>
        </p:spPr>
        <p:txBody>
          <a:bodyPr/>
          <a:lstStyle/>
          <a:p>
            <a:pPr>
              <a:lnSpc>
                <a:spcPct val="90000"/>
              </a:lnSpc>
            </a:pPr>
            <a:r>
              <a:rPr lang="en-US" sz="2800" dirty="0"/>
              <a:t>David </a:t>
            </a:r>
            <a:r>
              <a:rPr lang="en-US" sz="2800" dirty="0" smtClean="0"/>
              <a:t>Legge</a:t>
            </a:r>
          </a:p>
          <a:p>
            <a:pPr>
              <a:lnSpc>
                <a:spcPct val="90000"/>
              </a:lnSpc>
            </a:pPr>
            <a:r>
              <a:rPr lang="en-US" sz="2800" dirty="0" smtClean="0"/>
              <a:t>IPHU, Cape Town, June 26,</a:t>
            </a:r>
          </a:p>
          <a:p>
            <a:pPr>
              <a:lnSpc>
                <a:spcPct val="90000"/>
              </a:lnSpc>
            </a:pPr>
            <a:r>
              <a:rPr lang="en-US" sz="2800" dirty="0" smtClean="0"/>
              <a:t> </a:t>
            </a:r>
            <a:r>
              <a:rPr lang="en-US" sz="2800" dirty="0" smtClean="0"/>
              <a:t>2012</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301625" y="44450"/>
            <a:ext cx="8540750" cy="1081088"/>
          </a:xfrm>
        </p:spPr>
        <p:txBody>
          <a:bodyPr>
            <a:normAutofit fontScale="90000"/>
          </a:bodyPr>
          <a:lstStyle/>
          <a:p>
            <a:r>
              <a:rPr lang="en-US" sz="3600"/>
              <a:t>1975-8</a:t>
            </a:r>
            <a:r>
              <a:rPr lang="en-US" altLang="zh-CN" sz="3600">
                <a:ea typeface="宋体" charset="-122"/>
              </a:rPr>
              <a:t>5</a:t>
            </a:r>
            <a:r>
              <a:rPr lang="en-US" sz="3600"/>
              <a:t> - Stagflation and the failure of Keynesianism</a:t>
            </a:r>
          </a:p>
        </p:txBody>
      </p:sp>
      <p:sp>
        <p:nvSpPr>
          <p:cNvPr id="261123" name="Rectangle 3"/>
          <p:cNvSpPr>
            <a:spLocks noGrp="1" noChangeArrowheads="1"/>
          </p:cNvSpPr>
          <p:nvPr>
            <p:ph idx="1"/>
          </p:nvPr>
        </p:nvSpPr>
        <p:spPr>
          <a:xfrm>
            <a:off x="301625" y="1268412"/>
            <a:ext cx="8540750" cy="5400947"/>
          </a:xfrm>
        </p:spPr>
        <p:txBody>
          <a:bodyPr>
            <a:noAutofit/>
          </a:bodyPr>
          <a:lstStyle/>
          <a:p>
            <a:pPr>
              <a:lnSpc>
                <a:spcPct val="80000"/>
              </a:lnSpc>
            </a:pPr>
            <a:r>
              <a:rPr lang="en-US" sz="2400" dirty="0"/>
              <a:t>Recession (cyclical slowdown on top of structural over-production)</a:t>
            </a:r>
          </a:p>
          <a:p>
            <a:pPr lvl="1">
              <a:lnSpc>
                <a:spcPct val="80000"/>
              </a:lnSpc>
            </a:pPr>
            <a:r>
              <a:rPr lang="en-AU" sz="2000" dirty="0"/>
              <a:t>growing imbalance between productive capacity and market demand; </a:t>
            </a:r>
          </a:p>
          <a:p>
            <a:pPr lvl="1">
              <a:lnSpc>
                <a:spcPct val="80000"/>
              </a:lnSpc>
            </a:pPr>
            <a:r>
              <a:rPr lang="en-AU" sz="2000" dirty="0"/>
              <a:t>emergence of ‘jobless growth’; weakening role of employment in recycling wages as consumption</a:t>
            </a:r>
            <a:endParaRPr lang="en-US" sz="2000" dirty="0"/>
          </a:p>
          <a:p>
            <a:pPr>
              <a:lnSpc>
                <a:spcPct val="80000"/>
              </a:lnSpc>
            </a:pPr>
            <a:r>
              <a:rPr lang="en-US" sz="2400" dirty="0"/>
              <a:t>Emerging inflation </a:t>
            </a:r>
          </a:p>
          <a:p>
            <a:pPr lvl="1">
              <a:lnSpc>
                <a:spcPct val="80000"/>
              </a:lnSpc>
            </a:pPr>
            <a:r>
              <a:rPr lang="en-AU" sz="2000" dirty="0"/>
              <a:t>goods and services for the Vietnam war sourced from outside the USA paid for in dollars (because of the international status of the dollar) flood the world with dollars (increase of global money supply) lead to inflation and depreciation of the dollar (leads to rejection of </a:t>
            </a:r>
            <a:r>
              <a:rPr lang="en-AU" sz="2000" dirty="0" err="1"/>
              <a:t>glold</a:t>
            </a:r>
            <a:r>
              <a:rPr lang="en-AU" sz="2000" dirty="0"/>
              <a:t> standard in 1972)</a:t>
            </a:r>
            <a:endParaRPr lang="en-US" sz="2000" dirty="0"/>
          </a:p>
          <a:p>
            <a:pPr lvl="1">
              <a:lnSpc>
                <a:spcPct val="80000"/>
              </a:lnSpc>
            </a:pPr>
            <a:r>
              <a:rPr lang="en-US" sz="2000" dirty="0"/>
              <a:t>increasing price pressures as different players seek to defend against price increases fought out through various forms of monopoly power (oil with OPEC, </a:t>
            </a:r>
            <a:r>
              <a:rPr lang="en-US" sz="2000" dirty="0" err="1"/>
              <a:t>labour</a:t>
            </a:r>
            <a:r>
              <a:rPr lang="en-US" sz="2000" dirty="0"/>
              <a:t> with strong unions, brand names and protected technologies)</a:t>
            </a:r>
          </a:p>
          <a:p>
            <a:pPr lvl="1">
              <a:lnSpc>
                <a:spcPct val="80000"/>
              </a:lnSpc>
            </a:pPr>
            <a:r>
              <a:rPr lang="en-US" sz="2000" dirty="0"/>
              <a:t>Keynesian counter-cyclical policies deployed to contain the slow down; </a:t>
            </a:r>
            <a:r>
              <a:rPr lang="en-US" altLang="zh-CN" sz="2000" dirty="0">
                <a:ea typeface="宋体" charset="-122"/>
              </a:rPr>
              <a:t>ineffective (because slow down structural, not cyclical) but </a:t>
            </a:r>
            <a:r>
              <a:rPr lang="en-US" sz="2000" dirty="0"/>
              <a:t>contribute to inflation because increase money supply and inflation without boosting employment and local business but at the cost of budget deficits and inflation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t>Ascendancy of monetarism</a:t>
            </a:r>
          </a:p>
        </p:txBody>
      </p:sp>
      <p:sp>
        <p:nvSpPr>
          <p:cNvPr id="259075" name="Rectangle 3"/>
          <p:cNvSpPr>
            <a:spLocks noGrp="1" noChangeArrowheads="1"/>
          </p:cNvSpPr>
          <p:nvPr>
            <p:ph idx="1"/>
          </p:nvPr>
        </p:nvSpPr>
        <p:spPr/>
        <p:txBody>
          <a:bodyPr/>
          <a:lstStyle/>
          <a:p>
            <a:r>
              <a:rPr lang="en-AU" sz="2800" dirty="0"/>
              <a:t>Monetarism defeats Keynesianism</a:t>
            </a:r>
            <a:endParaRPr lang="en-US" sz="2800" dirty="0"/>
          </a:p>
          <a:p>
            <a:r>
              <a:rPr lang="en-US" sz="2800" dirty="0"/>
              <a:t>Monetarism argues for sole reliance on interest rates to control the business cycle</a:t>
            </a:r>
          </a:p>
          <a:p>
            <a:r>
              <a:rPr lang="en-US" sz="2800" dirty="0"/>
              <a:t>and argues </a:t>
            </a:r>
            <a:r>
              <a:rPr lang="en-US" sz="2800" dirty="0" err="1"/>
              <a:t>for‘fight</a:t>
            </a:r>
            <a:r>
              <a:rPr lang="en-US" sz="2800" dirty="0"/>
              <a:t> inflation first’ (because of the costs to business of uncertainty)</a:t>
            </a:r>
          </a:p>
          <a:p>
            <a:r>
              <a:rPr lang="en-US" sz="2800" dirty="0"/>
              <a:t>but increased interest rates used to control inflation further slows the economy at a time when it was already in recession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xfrm>
            <a:off x="457200" y="58738"/>
            <a:ext cx="8229600" cy="993775"/>
          </a:xfrm>
        </p:spPr>
        <p:txBody>
          <a:bodyPr/>
          <a:lstStyle/>
          <a:p>
            <a:r>
              <a:rPr lang="en-US"/>
              <a:t>The Debt Trap</a:t>
            </a:r>
          </a:p>
        </p:txBody>
      </p:sp>
      <p:sp>
        <p:nvSpPr>
          <p:cNvPr id="263171" name="Rectangle 3"/>
          <p:cNvSpPr>
            <a:spLocks noGrp="1" noChangeArrowheads="1"/>
          </p:cNvSpPr>
          <p:nvPr>
            <p:ph idx="1"/>
          </p:nvPr>
        </p:nvSpPr>
        <p:spPr>
          <a:xfrm>
            <a:off x="547688" y="1125538"/>
            <a:ext cx="8139112" cy="5472112"/>
          </a:xfrm>
        </p:spPr>
        <p:txBody>
          <a:bodyPr/>
          <a:lstStyle/>
          <a:p>
            <a:pPr>
              <a:lnSpc>
                <a:spcPct val="80000"/>
              </a:lnSpc>
            </a:pPr>
            <a:r>
              <a:rPr lang="en-AU" sz="2800"/>
              <a:t>The trap set</a:t>
            </a:r>
            <a:endParaRPr lang="en-US" sz="2800"/>
          </a:p>
          <a:p>
            <a:pPr lvl="1">
              <a:lnSpc>
                <a:spcPct val="80000"/>
              </a:lnSpc>
            </a:pPr>
            <a:r>
              <a:rPr lang="en-US" sz="2400"/>
              <a:t>1973: OPEC price rise; oil producers flush with cash; deposited in banks</a:t>
            </a:r>
          </a:p>
          <a:p>
            <a:pPr lvl="1">
              <a:lnSpc>
                <a:spcPct val="80000"/>
              </a:lnSpc>
            </a:pPr>
            <a:r>
              <a:rPr lang="en-US" sz="2400"/>
              <a:t>Banks send salesmen around the world lending money at low and negative interest rates (negative after taking inflation into account)</a:t>
            </a:r>
          </a:p>
          <a:p>
            <a:pPr lvl="2">
              <a:lnSpc>
                <a:spcPct val="80000"/>
              </a:lnSpc>
            </a:pPr>
            <a:r>
              <a:rPr lang="en-US" sz="2000"/>
              <a:t>lending to corporations (but with government guarantee) in South America</a:t>
            </a:r>
          </a:p>
          <a:p>
            <a:pPr lvl="2">
              <a:lnSpc>
                <a:spcPct val="80000"/>
              </a:lnSpc>
            </a:pPr>
            <a:r>
              <a:rPr lang="en-US" sz="2000"/>
              <a:t>lending direct to governments in Africa</a:t>
            </a:r>
          </a:p>
          <a:p>
            <a:pPr>
              <a:lnSpc>
                <a:spcPct val="80000"/>
              </a:lnSpc>
            </a:pPr>
            <a:r>
              <a:rPr lang="en-AU" sz="2800"/>
              <a:t>The trap sprung</a:t>
            </a:r>
            <a:endParaRPr lang="en-US" sz="2800"/>
          </a:p>
          <a:p>
            <a:pPr lvl="1">
              <a:lnSpc>
                <a:spcPct val="80000"/>
              </a:lnSpc>
            </a:pPr>
            <a:r>
              <a:rPr lang="en-US" sz="2400"/>
              <a:t>1980: interest rates escalate (peaking at 17% in the US in 1981) at a time of recession, imposing repayment and servicing burdens that many poor countries could not carry</a:t>
            </a:r>
          </a:p>
          <a:p>
            <a:pPr lvl="1">
              <a:lnSpc>
                <a:spcPct val="80000"/>
              </a:lnSpc>
            </a:pPr>
            <a:r>
              <a:rPr lang="en-AU" sz="2400"/>
              <a:t>the 1980s as ‘the lost decade’</a:t>
            </a:r>
          </a:p>
          <a:p>
            <a:pPr lvl="1">
              <a:lnSpc>
                <a:spcPct val="80000"/>
              </a:lnSpc>
            </a:pPr>
            <a:r>
              <a:rPr lang="en-AU" sz="2400"/>
              <a:t>1984 global resource flows reverse</a:t>
            </a: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r>
              <a:rPr lang="en-US" dirty="0"/>
              <a:t>From 198</a:t>
            </a:r>
            <a:r>
              <a:rPr lang="en-US" altLang="zh-CN" dirty="0">
                <a:ea typeface="宋体" charset="-122"/>
              </a:rPr>
              <a:t>0</a:t>
            </a:r>
            <a:r>
              <a:rPr lang="en-US" dirty="0"/>
              <a:t> to </a:t>
            </a:r>
            <a:r>
              <a:rPr lang="en-US" dirty="0" smtClean="0"/>
              <a:t>now</a:t>
            </a:r>
            <a:endParaRPr lang="en-US" dirty="0"/>
          </a:p>
        </p:txBody>
      </p:sp>
      <p:sp>
        <p:nvSpPr>
          <p:cNvPr id="265219" name="Rectangle 3"/>
          <p:cNvSpPr>
            <a:spLocks noGrp="1" noChangeArrowheads="1"/>
          </p:cNvSpPr>
          <p:nvPr>
            <p:ph idx="1"/>
          </p:nvPr>
        </p:nvSpPr>
        <p:spPr>
          <a:xfrm>
            <a:off x="1033463" y="1700213"/>
            <a:ext cx="6781800" cy="4217987"/>
          </a:xfrm>
        </p:spPr>
        <p:txBody>
          <a:bodyPr>
            <a:normAutofit lnSpcReduction="10000"/>
          </a:bodyPr>
          <a:lstStyle/>
          <a:p>
            <a:pPr>
              <a:lnSpc>
                <a:spcPct val="90000"/>
              </a:lnSpc>
            </a:pPr>
            <a:r>
              <a:rPr lang="en-US" dirty="0"/>
              <a:t>Two parallel dynamics</a:t>
            </a:r>
          </a:p>
          <a:p>
            <a:pPr lvl="1">
              <a:lnSpc>
                <a:spcPct val="90000"/>
              </a:lnSpc>
            </a:pPr>
            <a:r>
              <a:rPr lang="en-US" dirty="0"/>
              <a:t>the continuing dynamic of the long boom (</a:t>
            </a:r>
            <a:r>
              <a:rPr lang="en-US" dirty="0" err="1"/>
              <a:t>eg</a:t>
            </a:r>
            <a:r>
              <a:rPr lang="en-US" dirty="0"/>
              <a:t> China and India)</a:t>
            </a:r>
          </a:p>
          <a:p>
            <a:pPr lvl="1">
              <a:lnSpc>
                <a:spcPct val="90000"/>
              </a:lnSpc>
            </a:pPr>
            <a:r>
              <a:rPr lang="en-US" dirty="0"/>
              <a:t>the continuing threat of post-</a:t>
            </a:r>
            <a:r>
              <a:rPr lang="en-US" dirty="0" err="1"/>
              <a:t>Fordist</a:t>
            </a:r>
            <a:r>
              <a:rPr lang="en-US" dirty="0"/>
              <a:t> crisis (jobless growth, structural over-production)</a:t>
            </a:r>
          </a:p>
          <a:p>
            <a:pPr>
              <a:lnSpc>
                <a:spcPct val="90000"/>
              </a:lnSpc>
            </a:pPr>
            <a:r>
              <a:rPr lang="en-AU" dirty="0"/>
              <a:t>Further concerns</a:t>
            </a:r>
          </a:p>
          <a:p>
            <a:pPr lvl="1">
              <a:lnSpc>
                <a:spcPct val="90000"/>
              </a:lnSpc>
            </a:pPr>
            <a:r>
              <a:rPr lang="en-AU" dirty="0"/>
              <a:t>climate change</a:t>
            </a:r>
          </a:p>
          <a:p>
            <a:pPr lvl="1">
              <a:lnSpc>
                <a:spcPct val="90000"/>
              </a:lnSpc>
            </a:pPr>
            <a:r>
              <a:rPr lang="en-AU" dirty="0"/>
              <a:t>peak </a:t>
            </a:r>
            <a:r>
              <a:rPr lang="en-AU" dirty="0" smtClean="0"/>
              <a:t>oil</a:t>
            </a:r>
          </a:p>
          <a:p>
            <a:pPr lvl="1">
              <a:lnSpc>
                <a:spcPct val="90000"/>
              </a:lnSpc>
            </a:pPr>
            <a:r>
              <a:rPr lang="en-AU" dirty="0" smtClean="0"/>
              <a:t>food insecurity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China’s growth</a:t>
            </a:r>
            <a:endParaRPr lang="en-AU" dirty="0"/>
          </a:p>
        </p:txBody>
      </p:sp>
      <p:sp>
        <p:nvSpPr>
          <p:cNvPr id="3" name="Content Placeholder 2"/>
          <p:cNvSpPr>
            <a:spLocks noGrp="1"/>
          </p:cNvSpPr>
          <p:nvPr>
            <p:ph idx="1"/>
          </p:nvPr>
        </p:nvSpPr>
        <p:spPr>
          <a:xfrm>
            <a:off x="457200" y="1600200"/>
            <a:ext cx="8229600" cy="4925144"/>
          </a:xfrm>
        </p:spPr>
        <p:txBody>
          <a:bodyPr>
            <a:normAutofit fontScale="70000" lnSpcReduction="20000"/>
          </a:bodyPr>
          <a:lstStyle/>
          <a:p>
            <a:pPr>
              <a:lnSpc>
                <a:spcPct val="120000"/>
              </a:lnSpc>
              <a:spcBef>
                <a:spcPts val="300"/>
              </a:spcBef>
            </a:pPr>
            <a:r>
              <a:rPr lang="en-AU" dirty="0" smtClean="0"/>
              <a:t>Increasing agricultural productivity (associated with </a:t>
            </a:r>
            <a:r>
              <a:rPr lang="en-US" dirty="0" smtClean="0"/>
              <a:t>new technology) </a:t>
            </a:r>
            <a:r>
              <a:rPr lang="en-AU" dirty="0" smtClean="0"/>
              <a:t>frees up labour and provides cheap food</a:t>
            </a:r>
          </a:p>
          <a:p>
            <a:pPr lvl="1">
              <a:lnSpc>
                <a:spcPct val="120000"/>
              </a:lnSpc>
              <a:spcBef>
                <a:spcPts val="300"/>
              </a:spcBef>
            </a:pPr>
            <a:r>
              <a:rPr lang="en-AU" dirty="0" smtClean="0"/>
              <a:t>cheap labour plus cheap food makes cheap things</a:t>
            </a:r>
          </a:p>
          <a:p>
            <a:pPr lvl="1">
              <a:lnSpc>
                <a:spcPct val="120000"/>
              </a:lnSpc>
              <a:spcBef>
                <a:spcPts val="300"/>
              </a:spcBef>
            </a:pPr>
            <a:r>
              <a:rPr lang="en-AU" dirty="0" smtClean="0"/>
              <a:t>profit from exports directed into investment (roads, houses, universities, factories)</a:t>
            </a:r>
          </a:p>
          <a:p>
            <a:pPr lvl="1">
              <a:lnSpc>
                <a:spcPct val="120000"/>
              </a:lnSpc>
              <a:spcBef>
                <a:spcPts val="300"/>
              </a:spcBef>
            </a:pPr>
            <a:r>
              <a:rPr lang="en-AU" dirty="0" smtClean="0"/>
              <a:t>wages recycled domestically as consumption (hence more profit, investment and sales)</a:t>
            </a:r>
          </a:p>
          <a:p>
            <a:pPr>
              <a:lnSpc>
                <a:spcPct val="120000"/>
              </a:lnSpc>
              <a:spcBef>
                <a:spcPts val="300"/>
              </a:spcBef>
            </a:pPr>
            <a:r>
              <a:rPr lang="en-AU" dirty="0" smtClean="0"/>
              <a:t>Increasing manufacturing productivity (capital, human resources, technology) frees up labour </a:t>
            </a:r>
          </a:p>
          <a:p>
            <a:pPr lvl="1">
              <a:lnSpc>
                <a:spcPct val="120000"/>
              </a:lnSpc>
              <a:spcBef>
                <a:spcPts val="300"/>
              </a:spcBef>
            </a:pPr>
            <a:r>
              <a:rPr lang="en-AU" dirty="0" smtClean="0"/>
              <a:t>to make and sell more expensive things </a:t>
            </a:r>
          </a:p>
          <a:p>
            <a:pPr lvl="1">
              <a:lnSpc>
                <a:spcPct val="120000"/>
              </a:lnSpc>
              <a:spcBef>
                <a:spcPts val="300"/>
              </a:spcBef>
            </a:pPr>
            <a:r>
              <a:rPr lang="en-AU" dirty="0" smtClean="0"/>
              <a:t>profits &amp; taxes redirected from investment to social security leads to more household expenditure</a:t>
            </a:r>
          </a:p>
          <a:p>
            <a:pPr lvl="1">
              <a:lnSpc>
                <a:spcPct val="120000"/>
              </a:lnSpc>
              <a:spcBef>
                <a:spcPts val="300"/>
              </a:spcBef>
            </a:pPr>
            <a:r>
              <a:rPr lang="en-AU" dirty="0" smtClean="0"/>
              <a:t>domestic economy (higher wages, increased social security)</a:t>
            </a:r>
          </a:p>
          <a:p>
            <a:pPr lvl="1">
              <a:lnSpc>
                <a:spcPct val="120000"/>
              </a:lnSpc>
              <a:spcBef>
                <a:spcPts val="300"/>
              </a:spcBef>
            </a:pPr>
            <a:r>
              <a:rPr lang="en-AU" dirty="0" smtClean="0"/>
              <a:t>reduced profits from trade balanced by growing domestic economy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71438"/>
            <a:ext cx="8362950" cy="1196975"/>
          </a:xfrm>
        </p:spPr>
        <p:txBody>
          <a:bodyPr>
            <a:normAutofit fontScale="90000"/>
          </a:bodyPr>
          <a:lstStyle/>
          <a:p>
            <a:r>
              <a:rPr lang="en-AU" sz="4000"/>
              <a:t>The threat of ‘over-production’ (and ‘post-Fordist’ crisis)</a:t>
            </a:r>
          </a:p>
        </p:txBody>
      </p:sp>
      <p:sp>
        <p:nvSpPr>
          <p:cNvPr id="116739" name="Rectangle 3"/>
          <p:cNvSpPr>
            <a:spLocks noGrp="1" noChangeArrowheads="1"/>
          </p:cNvSpPr>
          <p:nvPr>
            <p:ph idx="1"/>
          </p:nvPr>
        </p:nvSpPr>
        <p:spPr>
          <a:xfrm>
            <a:off x="684213" y="1700213"/>
            <a:ext cx="8137525" cy="4392612"/>
          </a:xfrm>
        </p:spPr>
        <p:txBody>
          <a:bodyPr/>
          <a:lstStyle/>
          <a:p>
            <a:pPr>
              <a:lnSpc>
                <a:spcPct val="90000"/>
              </a:lnSpc>
            </a:pPr>
            <a:r>
              <a:rPr lang="en-AU" sz="2400"/>
              <a:t>Where expanding (capital intensive) productive capacity (with stagnating employment growth) exceeds ‘demand’ owing to</a:t>
            </a:r>
          </a:p>
          <a:p>
            <a:pPr lvl="1">
              <a:lnSpc>
                <a:spcPct val="90000"/>
              </a:lnSpc>
            </a:pPr>
            <a:r>
              <a:rPr lang="en-AU" sz="2000"/>
              <a:t>saturated (‘mature’) markets and/or</a:t>
            </a:r>
          </a:p>
          <a:p>
            <a:pPr lvl="1">
              <a:lnSpc>
                <a:spcPct val="90000"/>
              </a:lnSpc>
            </a:pPr>
            <a:r>
              <a:rPr lang="en-AU" sz="2000"/>
              <a:t>markets with real needs but limited purchasing capacity </a:t>
            </a:r>
          </a:p>
          <a:p>
            <a:pPr>
              <a:lnSpc>
                <a:spcPct val="90000"/>
              </a:lnSpc>
            </a:pPr>
            <a:r>
              <a:rPr lang="en-AU" sz="2400"/>
              <a:t>‘Compensatory’ mechanisms which exacerbate the damage from ‘over-production’</a:t>
            </a:r>
          </a:p>
          <a:p>
            <a:pPr lvl="1">
              <a:lnSpc>
                <a:spcPct val="90000"/>
              </a:lnSpc>
            </a:pPr>
            <a:r>
              <a:rPr lang="en-AU" sz="2000"/>
              <a:t>understood in the corporate world in terms of reduced profitability </a:t>
            </a:r>
          </a:p>
          <a:p>
            <a:pPr lvl="1">
              <a:lnSpc>
                <a:spcPct val="90000"/>
              </a:lnSpc>
            </a:pPr>
            <a:r>
              <a:rPr lang="en-AU" sz="2000"/>
              <a:t>understood in the policy world as falling growth rates</a:t>
            </a:r>
          </a:p>
          <a:p>
            <a:pPr lvl="1">
              <a:lnSpc>
                <a:spcPct val="90000"/>
              </a:lnSpc>
            </a:pPr>
            <a:r>
              <a:rPr lang="en-AU" sz="2000"/>
              <a:t>eliciting a range of corporate strategies and policy responses</a:t>
            </a:r>
          </a:p>
          <a:p>
            <a:pPr lvl="1">
              <a:lnSpc>
                <a:spcPct val="90000"/>
              </a:lnSpc>
            </a:pPr>
            <a:r>
              <a:rPr lang="en-AU" sz="2000"/>
              <a:t>many of which exacerbate the risk of crisis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AU" sz="4000" smtClean="0"/>
              <a:t>Declining growth: compensatory system responses</a:t>
            </a:r>
          </a:p>
        </p:txBody>
      </p:sp>
      <p:sp>
        <p:nvSpPr>
          <p:cNvPr id="17411" name="Rectangle 3"/>
          <p:cNvSpPr>
            <a:spLocks noGrp="1" noRot="1" noChangeArrowheads="1"/>
          </p:cNvSpPr>
          <p:nvPr>
            <p:ph idx="1"/>
          </p:nvPr>
        </p:nvSpPr>
        <p:spPr>
          <a:xfrm>
            <a:off x="684213" y="1555750"/>
            <a:ext cx="8280400" cy="4968875"/>
          </a:xfrm>
        </p:spPr>
        <p:txBody>
          <a:bodyPr/>
          <a:lstStyle/>
          <a:p>
            <a:pPr eaLnBrk="1" hangingPunct="1">
              <a:lnSpc>
                <a:spcPct val="90000"/>
              </a:lnSpc>
            </a:pPr>
            <a:r>
              <a:rPr lang="en-AU" smtClean="0"/>
              <a:t>Diversion of investment</a:t>
            </a:r>
            <a:r>
              <a:rPr lang="zh-CN" altLang="en-AU" smtClean="0"/>
              <a:t> </a:t>
            </a:r>
            <a:r>
              <a:rPr lang="en-AU" altLang="zh-CN" smtClean="0"/>
              <a:t>into </a:t>
            </a:r>
            <a:r>
              <a:rPr lang="en-AU" smtClean="0"/>
              <a:t>the financial sector (profit from trade and production flows into financial sector investment)</a:t>
            </a:r>
          </a:p>
          <a:p>
            <a:pPr eaLnBrk="1" hangingPunct="1">
              <a:lnSpc>
                <a:spcPct val="90000"/>
              </a:lnSpc>
            </a:pPr>
            <a:r>
              <a:rPr lang="en-AU" smtClean="0"/>
              <a:t>Private consumption supported through increasing private debt (recycling profit as consumption)</a:t>
            </a:r>
          </a:p>
          <a:p>
            <a:pPr eaLnBrk="1" hangingPunct="1">
              <a:lnSpc>
                <a:spcPct val="90000"/>
              </a:lnSpc>
            </a:pPr>
            <a:r>
              <a:rPr lang="en-AU" smtClean="0"/>
              <a:t>Corporate rationalisation (including M&amp;As, closures and bankruptcies) financed through corporate debt</a:t>
            </a:r>
          </a:p>
          <a:p>
            <a:pPr eaLnBrk="1" hangingPunct="1">
              <a:lnSpc>
                <a:spcPct val="90000"/>
              </a:lnSpc>
            </a:pPr>
            <a:r>
              <a:rPr lang="en-AU" smtClean="0"/>
              <a:t>Increase size and power of financial sector</a:t>
            </a:r>
          </a:p>
        </p:txBody>
      </p:sp>
      <p:sp>
        <p:nvSpPr>
          <p:cNvPr id="4" name="Slide Number Placeholder 4"/>
          <p:cNvSpPr>
            <a:spLocks noGrp="1"/>
          </p:cNvSpPr>
          <p:nvPr>
            <p:ph type="sldNum" sz="quarter" idx="12"/>
          </p:nvPr>
        </p:nvSpPr>
        <p:spPr/>
        <p:txBody>
          <a:bodyPr/>
          <a:lstStyle/>
          <a:p>
            <a:pPr>
              <a:defRPr/>
            </a:pPr>
            <a:fld id="{C563C4E6-C868-4DB6-BB04-A3D0D6E5D553}"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07950" y="115888"/>
            <a:ext cx="8964613" cy="1225550"/>
          </a:xfrm>
        </p:spPr>
        <p:txBody>
          <a:bodyPr>
            <a:normAutofit fontScale="90000"/>
          </a:bodyPr>
          <a:lstStyle/>
          <a:p>
            <a:r>
              <a:rPr lang="en-AU" sz="4000"/>
              <a:t>Reduced profitability: compensatory corporate strategies</a:t>
            </a:r>
          </a:p>
        </p:txBody>
      </p:sp>
      <p:sp>
        <p:nvSpPr>
          <p:cNvPr id="120835" name="Rectangle 3"/>
          <p:cNvSpPr>
            <a:spLocks noGrp="1" noChangeArrowheads="1"/>
          </p:cNvSpPr>
          <p:nvPr>
            <p:ph idx="1"/>
          </p:nvPr>
        </p:nvSpPr>
        <p:spPr>
          <a:xfrm>
            <a:off x="468313" y="1484313"/>
            <a:ext cx="8280400" cy="4824412"/>
          </a:xfrm>
        </p:spPr>
        <p:txBody>
          <a:bodyPr/>
          <a:lstStyle/>
          <a:p>
            <a:pPr>
              <a:lnSpc>
                <a:spcPct val="80000"/>
              </a:lnSpc>
            </a:pPr>
            <a:r>
              <a:rPr lang="en-AU" sz="2600"/>
              <a:t>New markets, new products and better marketing (incl commodification of family and community)</a:t>
            </a:r>
          </a:p>
          <a:p>
            <a:pPr>
              <a:lnSpc>
                <a:spcPct val="80000"/>
              </a:lnSpc>
            </a:pPr>
            <a:r>
              <a:rPr lang="en-AU" sz="2600"/>
              <a:t>Externalise costs (including to labour and to the environment)</a:t>
            </a:r>
          </a:p>
          <a:p>
            <a:pPr>
              <a:lnSpc>
                <a:spcPct val="80000"/>
              </a:lnSpc>
            </a:pPr>
            <a:r>
              <a:rPr lang="en-AU" sz="2600"/>
              <a:t>Increase market power (and capacity to increase prices) </a:t>
            </a:r>
          </a:p>
          <a:p>
            <a:pPr>
              <a:lnSpc>
                <a:spcPct val="80000"/>
              </a:lnSpc>
            </a:pPr>
            <a:r>
              <a:rPr lang="en-AU" sz="2600"/>
              <a:t>Consolidate production and increase market share through mergers and acquisitions* </a:t>
            </a:r>
          </a:p>
          <a:p>
            <a:pPr>
              <a:lnSpc>
                <a:spcPct val="80000"/>
              </a:lnSpc>
            </a:pPr>
            <a:r>
              <a:rPr lang="en-AU" sz="2600"/>
              <a:t>Reduce wages (union busting, relocation)*</a:t>
            </a:r>
          </a:p>
          <a:p>
            <a:pPr>
              <a:lnSpc>
                <a:spcPct val="80000"/>
              </a:lnSpc>
            </a:pPr>
            <a:r>
              <a:rPr lang="en-AU" sz="2600"/>
              <a:t>Replace well paid labour with technology*</a:t>
            </a:r>
          </a:p>
          <a:p>
            <a:pPr>
              <a:lnSpc>
                <a:spcPct val="80000"/>
              </a:lnSpc>
            </a:pPr>
            <a:r>
              <a:rPr lang="en-AU" sz="2600">
                <a:solidFill>
                  <a:srgbClr val="FF3300"/>
                </a:solidFill>
              </a:rPr>
              <a:t>*These strategies will further reduce demand (reduce the role of employment in recycling wages into consumption)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normAutofit fontScale="90000"/>
          </a:bodyPr>
          <a:lstStyle/>
          <a:p>
            <a:r>
              <a:rPr lang="en-AU" sz="4000"/>
              <a:t>Slowing growth: compensatory policy responses</a:t>
            </a:r>
          </a:p>
        </p:txBody>
      </p:sp>
      <p:sp>
        <p:nvSpPr>
          <p:cNvPr id="124931" name="Rectangle 3"/>
          <p:cNvSpPr>
            <a:spLocks noGrp="1" noChangeArrowheads="1"/>
          </p:cNvSpPr>
          <p:nvPr>
            <p:ph idx="1"/>
          </p:nvPr>
        </p:nvSpPr>
        <p:spPr>
          <a:xfrm>
            <a:off x="301625" y="1738313"/>
            <a:ext cx="8540750" cy="4498975"/>
          </a:xfrm>
        </p:spPr>
        <p:txBody>
          <a:bodyPr/>
          <a:lstStyle/>
          <a:p>
            <a:pPr>
              <a:lnSpc>
                <a:spcPct val="80000"/>
              </a:lnSpc>
            </a:pPr>
            <a:r>
              <a:rPr lang="en-AU" sz="2400"/>
              <a:t>Outsource and privatise public sector service provision (new market opportunities)</a:t>
            </a:r>
          </a:p>
          <a:p>
            <a:pPr>
              <a:lnSpc>
                <a:spcPct val="80000"/>
              </a:lnSpc>
            </a:pPr>
            <a:r>
              <a:rPr lang="en-AU" sz="2400"/>
              <a:t>Deregulate environmental controls (converting natural capital into recurrent revenue) </a:t>
            </a:r>
          </a:p>
          <a:p>
            <a:pPr>
              <a:lnSpc>
                <a:spcPct val="80000"/>
              </a:lnSpc>
            </a:pPr>
            <a:r>
              <a:rPr lang="en-AU" sz="2400"/>
              <a:t>Force repayment of debt from TW countries*</a:t>
            </a:r>
          </a:p>
          <a:p>
            <a:pPr>
              <a:lnSpc>
                <a:spcPct val="80000"/>
              </a:lnSpc>
            </a:pPr>
            <a:r>
              <a:rPr lang="en-AU" sz="2400"/>
              <a:t>Force TW countries to open their markets and economies (under the slogan of free trade and open markets)*</a:t>
            </a:r>
          </a:p>
          <a:p>
            <a:pPr>
              <a:lnSpc>
                <a:spcPct val="80000"/>
              </a:lnSpc>
            </a:pPr>
            <a:r>
              <a:rPr lang="en-AU" sz="2400"/>
              <a:t>Cut taxes (in particular, reduce corporate and executive tax burden) to compete for new investment*</a:t>
            </a:r>
          </a:p>
          <a:p>
            <a:pPr>
              <a:lnSpc>
                <a:spcPct val="80000"/>
              </a:lnSpc>
            </a:pPr>
            <a:r>
              <a:rPr lang="en-AU" sz="2400"/>
              <a:t>Labour market deregulation (union busting) to reduce labour costs*</a:t>
            </a:r>
          </a:p>
          <a:p>
            <a:pPr>
              <a:lnSpc>
                <a:spcPct val="80000"/>
              </a:lnSpc>
            </a:pPr>
            <a:r>
              <a:rPr lang="en-AU" sz="2400">
                <a:solidFill>
                  <a:srgbClr val="FF3300"/>
                </a:solidFill>
              </a:rPr>
              <a:t>*These strategies further reduce demand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4213" y="188913"/>
            <a:ext cx="7920037" cy="1152525"/>
          </a:xfrm>
        </p:spPr>
        <p:txBody>
          <a:bodyPr/>
          <a:lstStyle/>
          <a:p>
            <a:r>
              <a:rPr lang="en-AU"/>
              <a:t>Corporate and policy responses</a:t>
            </a:r>
          </a:p>
        </p:txBody>
      </p:sp>
      <p:sp>
        <p:nvSpPr>
          <p:cNvPr id="126979" name="Rectangle 3"/>
          <p:cNvSpPr>
            <a:spLocks noGrp="1" noChangeArrowheads="1"/>
          </p:cNvSpPr>
          <p:nvPr>
            <p:ph idx="1"/>
          </p:nvPr>
        </p:nvSpPr>
        <p:spPr>
          <a:xfrm>
            <a:off x="720725" y="1628775"/>
            <a:ext cx="8027988" cy="4608513"/>
          </a:xfrm>
        </p:spPr>
        <p:txBody>
          <a:bodyPr/>
          <a:lstStyle/>
          <a:p>
            <a:pPr>
              <a:lnSpc>
                <a:spcPct val="80000"/>
              </a:lnSpc>
            </a:pPr>
            <a:r>
              <a:rPr lang="en-AU" sz="2400"/>
              <a:t>Exacerbate the over-hang of productive capacity over effective demand</a:t>
            </a:r>
          </a:p>
          <a:p>
            <a:pPr>
              <a:lnSpc>
                <a:spcPct val="80000"/>
              </a:lnSpc>
            </a:pPr>
            <a:r>
              <a:rPr lang="en-AU" sz="2400"/>
              <a:t>Postpone the crisis for the rich world (and rich classes)</a:t>
            </a:r>
          </a:p>
          <a:p>
            <a:pPr lvl="1">
              <a:lnSpc>
                <a:spcPct val="80000"/>
              </a:lnSpc>
            </a:pPr>
            <a:r>
              <a:rPr lang="en-AU" sz="2000"/>
              <a:t>but exclude poor classes and countries from participation in global economy</a:t>
            </a:r>
          </a:p>
          <a:p>
            <a:pPr>
              <a:lnSpc>
                <a:spcPct val="80000"/>
              </a:lnSpc>
            </a:pPr>
            <a:r>
              <a:rPr lang="en-AU" sz="2400"/>
              <a:t>Other unintended adverse consequences</a:t>
            </a:r>
          </a:p>
          <a:p>
            <a:pPr lvl="1">
              <a:lnSpc>
                <a:spcPct val="80000"/>
              </a:lnSpc>
            </a:pPr>
            <a:r>
              <a:rPr lang="en-AU" sz="2000"/>
              <a:t>destabilise global environment</a:t>
            </a:r>
          </a:p>
          <a:p>
            <a:pPr lvl="1">
              <a:lnSpc>
                <a:spcPct val="80000"/>
              </a:lnSpc>
            </a:pPr>
            <a:r>
              <a:rPr lang="en-AU" sz="2000"/>
              <a:t>increase unemployment and inequality</a:t>
            </a:r>
          </a:p>
          <a:p>
            <a:pPr lvl="1">
              <a:lnSpc>
                <a:spcPct val="80000"/>
              </a:lnSpc>
            </a:pPr>
            <a:r>
              <a:rPr lang="en-AU" sz="2000"/>
              <a:t>weaken family and community</a:t>
            </a:r>
          </a:p>
          <a:p>
            <a:pPr lvl="1">
              <a:lnSpc>
                <a:spcPct val="80000"/>
              </a:lnSpc>
            </a:pPr>
            <a:r>
              <a:rPr lang="en-AU" sz="2000"/>
              <a:t>decay social infrastructure</a:t>
            </a:r>
          </a:p>
          <a:p>
            <a:pPr lvl="1">
              <a:lnSpc>
                <a:spcPct val="80000"/>
              </a:lnSpc>
            </a:pPr>
            <a:r>
              <a:rPr lang="en-AU" sz="2000"/>
              <a:t>transfer value from South to North</a:t>
            </a:r>
          </a:p>
          <a:p>
            <a:pPr lvl="1">
              <a:lnSpc>
                <a:spcPct val="80000"/>
              </a:lnSpc>
            </a:pPr>
            <a:r>
              <a:rPr lang="en-AU" sz="2000"/>
              <a:t>two worlds stratification (unified global bourgeoisie but fragmented global proletariat)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r>
              <a:rPr lang="en-AU"/>
              <a:t>Global Recession</a:t>
            </a:r>
            <a:endParaRPr lang="en-US"/>
          </a:p>
        </p:txBody>
      </p:sp>
      <p:sp>
        <p:nvSpPr>
          <p:cNvPr id="269315" name="Rectangle 3"/>
          <p:cNvSpPr>
            <a:spLocks noGrp="1" noChangeArrowheads="1"/>
          </p:cNvSpPr>
          <p:nvPr>
            <p:ph idx="1"/>
          </p:nvPr>
        </p:nvSpPr>
        <p:spPr>
          <a:xfrm>
            <a:off x="1692275" y="1844675"/>
            <a:ext cx="5627688" cy="3124200"/>
          </a:xfrm>
        </p:spPr>
        <p:txBody>
          <a:bodyPr/>
          <a:lstStyle/>
          <a:p>
            <a:pPr>
              <a:lnSpc>
                <a:spcPct val="90000"/>
              </a:lnSpc>
            </a:pPr>
            <a:r>
              <a:rPr lang="en-AU" dirty="0"/>
              <a:t>Sub-prime mortgage crisis?</a:t>
            </a:r>
          </a:p>
          <a:p>
            <a:pPr>
              <a:lnSpc>
                <a:spcPct val="90000"/>
              </a:lnSpc>
            </a:pPr>
            <a:r>
              <a:rPr lang="en-AU" dirty="0"/>
              <a:t>Asset bubbles?</a:t>
            </a:r>
          </a:p>
          <a:p>
            <a:pPr>
              <a:lnSpc>
                <a:spcPct val="90000"/>
              </a:lnSpc>
            </a:pPr>
            <a:r>
              <a:rPr lang="en-AU" dirty="0"/>
              <a:t>Collateralised debt obligations</a:t>
            </a:r>
            <a:endParaRPr lang="en-US" dirty="0"/>
          </a:p>
          <a:p>
            <a:pPr>
              <a:lnSpc>
                <a:spcPct val="90000"/>
              </a:lnSpc>
            </a:pPr>
            <a:r>
              <a:rPr lang="en-AU" dirty="0"/>
              <a:t>Toxic </a:t>
            </a:r>
            <a:r>
              <a:rPr lang="en-AU" dirty="0" smtClean="0"/>
              <a:t>debt?</a:t>
            </a:r>
          </a:p>
          <a:p>
            <a:pPr>
              <a:lnSpc>
                <a:spcPct val="90000"/>
              </a:lnSpc>
            </a:pPr>
            <a:r>
              <a:rPr lang="en-AU" dirty="0" smtClean="0"/>
              <a:t>Sovereign debt?</a:t>
            </a:r>
            <a:endParaRPr lang="en-AU" dirty="0"/>
          </a:p>
        </p:txBody>
      </p:sp>
      <p:sp>
        <p:nvSpPr>
          <p:cNvPr id="269316" name="Text Box 4"/>
          <p:cNvSpPr txBox="1">
            <a:spLocks noChangeArrowheads="1"/>
          </p:cNvSpPr>
          <p:nvPr/>
        </p:nvSpPr>
        <p:spPr bwMode="auto">
          <a:xfrm>
            <a:off x="827088" y="5661025"/>
            <a:ext cx="7777162" cy="366713"/>
          </a:xfrm>
          <a:prstGeom prst="rect">
            <a:avLst/>
          </a:prstGeom>
          <a:noFill/>
          <a:ln w="9525">
            <a:noFill/>
            <a:miter lim="800000"/>
            <a:headEnd/>
            <a:tailEnd/>
          </a:ln>
          <a:effectLst/>
        </p:spPr>
        <p:txBody>
          <a:bodyPr>
            <a:spAutoFit/>
          </a:bodyPr>
          <a:lstStyle/>
          <a:p>
            <a:pPr algn="ctr">
              <a:spcBef>
                <a:spcPct val="20000"/>
              </a:spcBef>
              <a:buFontTx/>
              <a:buChar char="•"/>
            </a:pPr>
            <a:r>
              <a:rPr lang="en-AU"/>
              <a:t>What’s it all about?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457200" y="116632"/>
            <a:ext cx="8229600" cy="1143000"/>
          </a:xfrm>
        </p:spPr>
        <p:txBody>
          <a:bodyPr>
            <a:normAutofit fontScale="90000"/>
          </a:bodyPr>
          <a:lstStyle/>
          <a:p>
            <a:r>
              <a:rPr lang="en-US" sz="3600" dirty="0"/>
              <a:t>So what prevents the crisis from engulfing the economy globally?</a:t>
            </a:r>
          </a:p>
        </p:txBody>
      </p:sp>
      <p:sp>
        <p:nvSpPr>
          <p:cNvPr id="171011" name="Rectangle 3"/>
          <p:cNvSpPr>
            <a:spLocks noGrp="1" noChangeArrowheads="1"/>
          </p:cNvSpPr>
          <p:nvPr>
            <p:ph idx="1"/>
          </p:nvPr>
        </p:nvSpPr>
        <p:spPr>
          <a:xfrm>
            <a:off x="457200" y="1484784"/>
            <a:ext cx="8229600" cy="4641379"/>
          </a:xfrm>
        </p:spPr>
        <p:txBody>
          <a:bodyPr>
            <a:noAutofit/>
          </a:bodyPr>
          <a:lstStyle/>
          <a:p>
            <a:pPr>
              <a:lnSpc>
                <a:spcPct val="80000"/>
              </a:lnSpc>
            </a:pPr>
            <a:r>
              <a:rPr lang="en-US" sz="2400" dirty="0"/>
              <a:t>The situation is already critical for millions of poorer people (in rich and poor countries)</a:t>
            </a:r>
          </a:p>
          <a:p>
            <a:pPr lvl="1">
              <a:lnSpc>
                <a:spcPct val="80000"/>
              </a:lnSpc>
            </a:pPr>
            <a:r>
              <a:rPr lang="en-US" sz="2000" dirty="0"/>
              <a:t>trading regime which enforces the flow of value from poor to rich countries</a:t>
            </a:r>
          </a:p>
          <a:p>
            <a:pPr lvl="1">
              <a:lnSpc>
                <a:spcPct val="80000"/>
              </a:lnSpc>
            </a:pPr>
            <a:r>
              <a:rPr lang="en-AU" sz="2000" dirty="0"/>
              <a:t>policy regime enforces the divide between those who participate in the new global economy and those who are excluded</a:t>
            </a:r>
          </a:p>
          <a:p>
            <a:pPr lvl="1">
              <a:lnSpc>
                <a:spcPct val="80000"/>
              </a:lnSpc>
            </a:pPr>
            <a:r>
              <a:rPr lang="en-AU" sz="2000" dirty="0"/>
              <a:t>for these latter groups the crisis has already arrived</a:t>
            </a:r>
            <a:endParaRPr lang="en-US" sz="2000" dirty="0"/>
          </a:p>
          <a:p>
            <a:pPr>
              <a:lnSpc>
                <a:spcPct val="80000"/>
              </a:lnSpc>
            </a:pPr>
            <a:r>
              <a:rPr lang="en-US" sz="2400" dirty="0"/>
              <a:t>However, continued growth globally (albeit slower) is supported through</a:t>
            </a:r>
          </a:p>
          <a:p>
            <a:pPr lvl="1">
              <a:lnSpc>
                <a:spcPct val="80000"/>
              </a:lnSpc>
            </a:pPr>
            <a:r>
              <a:rPr lang="en-AU" sz="2000" dirty="0"/>
              <a:t>growth in China and India</a:t>
            </a:r>
          </a:p>
          <a:p>
            <a:pPr lvl="1">
              <a:lnSpc>
                <a:spcPct val="80000"/>
              </a:lnSpc>
            </a:pPr>
            <a:r>
              <a:rPr lang="en-AU" sz="2000" dirty="0" err="1"/>
              <a:t>commodification</a:t>
            </a:r>
            <a:r>
              <a:rPr lang="en-AU" sz="2000" dirty="0"/>
              <a:t> of family, community, government functions (including health care)</a:t>
            </a:r>
          </a:p>
          <a:p>
            <a:pPr lvl="1">
              <a:lnSpc>
                <a:spcPct val="80000"/>
              </a:lnSpc>
            </a:pPr>
            <a:r>
              <a:rPr lang="en-AU" sz="2000" dirty="0"/>
              <a:t>unsustainable exploitation of environmental ‘services’</a:t>
            </a:r>
          </a:p>
          <a:p>
            <a:pPr lvl="1">
              <a:lnSpc>
                <a:spcPct val="80000"/>
              </a:lnSpc>
            </a:pPr>
            <a:r>
              <a:rPr lang="en-AU" sz="2000" dirty="0"/>
              <a:t>intensified transfer of value from periphery to centre (from South to North)</a:t>
            </a:r>
          </a:p>
          <a:p>
            <a:pPr lvl="1">
              <a:lnSpc>
                <a:spcPct val="80000"/>
              </a:lnSpc>
            </a:pPr>
            <a:r>
              <a:rPr lang="en-AU" sz="2000" dirty="0"/>
              <a:t>role of debt in sustaining demand (recycling capital as consumption)</a:t>
            </a:r>
          </a:p>
          <a:p>
            <a:pPr lvl="1">
              <a:lnSpc>
                <a:spcPct val="80000"/>
              </a:lnSpc>
            </a:pPr>
            <a:r>
              <a:rPr lang="en-AU" sz="2000" dirty="0"/>
              <a:t>global support for US consumption (supporting an over-valued dollar)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normAutofit fontScale="90000"/>
          </a:bodyPr>
          <a:lstStyle/>
          <a:p>
            <a:r>
              <a:rPr lang="en-AU" sz="4000"/>
              <a:t>Capital recycled as consumption through debt</a:t>
            </a:r>
          </a:p>
        </p:txBody>
      </p:sp>
      <p:sp>
        <p:nvSpPr>
          <p:cNvPr id="122883" name="Rectangle 3"/>
          <p:cNvSpPr>
            <a:spLocks noGrp="1" noChangeArrowheads="1"/>
          </p:cNvSpPr>
          <p:nvPr>
            <p:ph idx="1"/>
          </p:nvPr>
        </p:nvSpPr>
        <p:spPr>
          <a:xfrm>
            <a:off x="539552" y="1700808"/>
            <a:ext cx="7993261" cy="4968552"/>
          </a:xfrm>
        </p:spPr>
        <p:txBody>
          <a:bodyPr>
            <a:normAutofit/>
          </a:bodyPr>
          <a:lstStyle/>
          <a:p>
            <a:pPr>
              <a:lnSpc>
                <a:spcPct val="80000"/>
              </a:lnSpc>
            </a:pPr>
            <a:r>
              <a:rPr lang="en-AU" sz="2400" dirty="0"/>
              <a:t>Profits and savings redirected as loans:</a:t>
            </a:r>
          </a:p>
          <a:p>
            <a:pPr lvl="1">
              <a:lnSpc>
                <a:spcPct val="80000"/>
              </a:lnSpc>
            </a:pPr>
            <a:r>
              <a:rPr lang="en-AU" sz="2000" dirty="0"/>
              <a:t>corporate rationalisation (in particular mergers and acquisitions) financed through corporate debt </a:t>
            </a:r>
          </a:p>
          <a:p>
            <a:pPr lvl="1">
              <a:lnSpc>
                <a:spcPct val="80000"/>
              </a:lnSpc>
            </a:pPr>
            <a:r>
              <a:rPr lang="en-AU" sz="2000" dirty="0"/>
              <a:t>household consumption supported through increasing debt (recycling profit and savings as consumption</a:t>
            </a:r>
            <a:r>
              <a:rPr lang="en-AU" sz="2000" dirty="0" smtClean="0"/>
              <a:t>)</a:t>
            </a:r>
          </a:p>
          <a:p>
            <a:pPr lvl="1">
              <a:lnSpc>
                <a:spcPct val="80000"/>
              </a:lnSpc>
            </a:pPr>
            <a:r>
              <a:rPr lang="en-AU" sz="2000" dirty="0" smtClean="0"/>
              <a:t>fiscal shortfalls (spending less revenue) funded through debt </a:t>
            </a:r>
            <a:endParaRPr lang="en-AU" sz="2000" dirty="0"/>
          </a:p>
          <a:p>
            <a:pPr>
              <a:lnSpc>
                <a:spcPct val="80000"/>
              </a:lnSpc>
            </a:pPr>
            <a:r>
              <a:rPr lang="en-AU" sz="2400" dirty="0"/>
              <a:t>Increasing size, wealth, turnover and power of the financial sector (banks, insurance, etc):</a:t>
            </a:r>
          </a:p>
          <a:p>
            <a:pPr lvl="1">
              <a:lnSpc>
                <a:spcPct val="80000"/>
              </a:lnSpc>
            </a:pPr>
            <a:r>
              <a:rPr lang="en-AU" sz="2000" dirty="0"/>
              <a:t>slowing growth so business redirects profit into financial sector (as portfolio investment and speculation) rather than into new direct investment</a:t>
            </a:r>
          </a:p>
          <a:p>
            <a:pPr lvl="1">
              <a:lnSpc>
                <a:spcPct val="80000"/>
              </a:lnSpc>
            </a:pPr>
            <a:r>
              <a:rPr lang="en-AU" sz="2000" dirty="0"/>
              <a:t>new financial derivatives increase risky lending and speculation </a:t>
            </a:r>
          </a:p>
          <a:p>
            <a:pPr lvl="1">
              <a:lnSpc>
                <a:spcPct val="80000"/>
              </a:lnSpc>
            </a:pPr>
            <a:r>
              <a:rPr lang="en-AU" sz="2000" dirty="0"/>
              <a:t>bidding up of asset values on borrowed or non-existent money (asset bubbles) feeds consumption expenditure (wealth effect)</a:t>
            </a:r>
          </a:p>
          <a:p>
            <a:pPr lvl="1">
              <a:lnSpc>
                <a:spcPct val="80000"/>
              </a:lnSpc>
            </a:pPr>
            <a:r>
              <a:rPr lang="en-AU" sz="2000" dirty="0"/>
              <a:t>privatisation of pensions (superannuation) redirects billions from tax into savings held by private financial institutions (lent on for asset speculation and consumption)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457200" y="188913"/>
            <a:ext cx="8229600" cy="1143000"/>
          </a:xfrm>
        </p:spPr>
        <p:txBody>
          <a:bodyPr/>
          <a:lstStyle/>
          <a:p>
            <a:r>
              <a:rPr lang="en-AU" sz="4000"/>
              <a:t>Global support for US consumption</a:t>
            </a:r>
            <a:endParaRPr lang="en-US" sz="4000"/>
          </a:p>
        </p:txBody>
      </p:sp>
      <p:sp>
        <p:nvSpPr>
          <p:cNvPr id="223235" name="Rectangle 3"/>
          <p:cNvSpPr>
            <a:spLocks noGrp="1" noChangeArrowheads="1"/>
          </p:cNvSpPr>
          <p:nvPr>
            <p:ph idx="1"/>
          </p:nvPr>
        </p:nvSpPr>
        <p:spPr>
          <a:xfrm>
            <a:off x="301625" y="1484313"/>
            <a:ext cx="8540750" cy="5040312"/>
          </a:xfrm>
        </p:spPr>
        <p:txBody>
          <a:bodyPr/>
          <a:lstStyle/>
          <a:p>
            <a:r>
              <a:rPr lang="en-AU" sz="2400" dirty="0"/>
              <a:t>US trade deficit</a:t>
            </a:r>
          </a:p>
          <a:p>
            <a:pPr lvl="1"/>
            <a:r>
              <a:rPr lang="en-AU" sz="2000" dirty="0"/>
              <a:t>imports exceed exports</a:t>
            </a:r>
          </a:p>
          <a:p>
            <a:pPr lvl="1"/>
            <a:r>
              <a:rPr lang="en-AU" sz="2000" dirty="0"/>
              <a:t>US traders need to buy more foreign currency than they earn </a:t>
            </a:r>
          </a:p>
          <a:p>
            <a:pPr lvl="1"/>
            <a:r>
              <a:rPr lang="en-AU" sz="2000" dirty="0"/>
              <a:t>‘should’ lead to fall in value of dollar making US exports cheaper and imports more expensive</a:t>
            </a:r>
          </a:p>
          <a:p>
            <a:r>
              <a:rPr lang="en-AU" sz="2400" dirty="0"/>
              <a:t>But China, OPEC and other corporations and countries lend to the US (by buying US govt bonds) have</a:t>
            </a:r>
          </a:p>
          <a:p>
            <a:pPr lvl="1"/>
            <a:r>
              <a:rPr lang="en-AU" sz="2000" dirty="0"/>
              <a:t>kept the price of USD high</a:t>
            </a:r>
          </a:p>
          <a:p>
            <a:pPr lvl="1"/>
            <a:r>
              <a:rPr lang="en-AU" sz="2000" dirty="0"/>
              <a:t>kept US consumption spending high (and inflation low)</a:t>
            </a:r>
          </a:p>
          <a:p>
            <a:pPr lvl="1"/>
            <a:r>
              <a:rPr lang="en-AU" sz="2000" dirty="0"/>
              <a:t>kept the global economy ticking over</a:t>
            </a:r>
          </a:p>
          <a:p>
            <a:r>
              <a:rPr lang="en-AU" sz="2400" dirty="0"/>
              <a:t>Up until the ‘sub prime mortgage’ crisis...</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normAutofit fontScale="90000"/>
          </a:bodyPr>
          <a:lstStyle/>
          <a:p>
            <a:r>
              <a:rPr lang="en-AU" sz="4000"/>
              <a:t>Continuing transfer of value from periphery to centre (S </a:t>
            </a:r>
            <a:r>
              <a:rPr lang="en-AU" sz="3200">
                <a:sym typeface="Wingdings" pitchFamily="2" charset="2"/>
              </a:rPr>
              <a:t></a:t>
            </a:r>
            <a:r>
              <a:rPr lang="en-AU" sz="4000"/>
              <a:t> N)</a:t>
            </a:r>
            <a:endParaRPr lang="en-US" sz="4000"/>
          </a:p>
        </p:txBody>
      </p:sp>
      <p:sp>
        <p:nvSpPr>
          <p:cNvPr id="224259" name="Rectangle 3"/>
          <p:cNvSpPr>
            <a:spLocks noGrp="1" noChangeArrowheads="1"/>
          </p:cNvSpPr>
          <p:nvPr>
            <p:ph idx="1"/>
          </p:nvPr>
        </p:nvSpPr>
        <p:spPr/>
        <p:txBody>
          <a:bodyPr>
            <a:normAutofit lnSpcReduction="10000"/>
          </a:bodyPr>
          <a:lstStyle/>
          <a:p>
            <a:pPr>
              <a:lnSpc>
                <a:spcPct val="90000"/>
              </a:lnSpc>
            </a:pPr>
            <a:r>
              <a:rPr lang="en-AU" sz="2400"/>
              <a:t>Debt repayment</a:t>
            </a:r>
          </a:p>
          <a:p>
            <a:pPr lvl="1">
              <a:lnSpc>
                <a:spcPct val="90000"/>
              </a:lnSpc>
            </a:pPr>
            <a:r>
              <a:rPr lang="en-AU" sz="2000"/>
              <a:t>role of IMF (and SAP / PRSP) as the enforcer</a:t>
            </a:r>
          </a:p>
          <a:p>
            <a:pPr>
              <a:lnSpc>
                <a:spcPct val="90000"/>
              </a:lnSpc>
            </a:pPr>
            <a:r>
              <a:rPr lang="en-AU" sz="2400"/>
              <a:t>Maintaining high dollar reserves (at low interest) as ‘insurance’ against currency crisis means cost of capital (for real investment) is higher</a:t>
            </a:r>
          </a:p>
          <a:p>
            <a:pPr>
              <a:lnSpc>
                <a:spcPct val="90000"/>
              </a:lnSpc>
            </a:pPr>
            <a:r>
              <a:rPr lang="en-AU" sz="2400"/>
              <a:t>Brain drain</a:t>
            </a:r>
          </a:p>
          <a:p>
            <a:pPr>
              <a:lnSpc>
                <a:spcPct val="90000"/>
              </a:lnSpc>
            </a:pPr>
            <a:r>
              <a:rPr lang="en-AU" sz="2400"/>
              <a:t>Tax evasion</a:t>
            </a:r>
          </a:p>
          <a:p>
            <a:pPr>
              <a:lnSpc>
                <a:spcPct val="90000"/>
              </a:lnSpc>
            </a:pPr>
            <a:r>
              <a:rPr lang="en-AU" sz="2400"/>
              <a:t>Unfair trade</a:t>
            </a:r>
          </a:p>
          <a:p>
            <a:pPr lvl="1">
              <a:lnSpc>
                <a:spcPct val="90000"/>
              </a:lnSpc>
            </a:pPr>
            <a:r>
              <a:rPr lang="en-AU" sz="2000"/>
              <a:t>‘free trade’ in manufactured goods</a:t>
            </a:r>
          </a:p>
          <a:p>
            <a:pPr lvl="1">
              <a:lnSpc>
                <a:spcPct val="90000"/>
              </a:lnSpc>
            </a:pPr>
            <a:r>
              <a:rPr lang="en-AU" sz="2000"/>
              <a:t>protectionism for IP and agriculture </a:t>
            </a:r>
          </a:p>
          <a:p>
            <a:pPr lvl="1">
              <a:lnSpc>
                <a:spcPct val="90000"/>
              </a:lnSpc>
            </a:pPr>
            <a:r>
              <a:rPr lang="en-AU" sz="2000"/>
              <a:t>barriers to free trade in people</a:t>
            </a:r>
            <a:endParaRPr lang="en-US" sz="2000"/>
          </a:p>
          <a:p>
            <a:pPr>
              <a:lnSpc>
                <a:spcPct val="90000"/>
              </a:lnSpc>
            </a:pPr>
            <a:r>
              <a:rPr lang="en-AU" sz="2400"/>
              <a:t>Declining terms of trade</a:t>
            </a:r>
          </a:p>
          <a:p>
            <a:pPr lvl="1">
              <a:lnSpc>
                <a:spcPct val="90000"/>
              </a:lnSpc>
            </a:pPr>
            <a:r>
              <a:rPr lang="en-AU" sz="2000"/>
              <a:t>commodities vs manufactures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AU" sz="4000"/>
              <a:t>The ‘Sub-prime Mortgage Crisis’</a:t>
            </a:r>
            <a:endParaRPr lang="en-US" sz="4000"/>
          </a:p>
        </p:txBody>
      </p:sp>
      <p:sp>
        <p:nvSpPr>
          <p:cNvPr id="257027" name="Rectangle 3"/>
          <p:cNvSpPr>
            <a:spLocks noGrp="1" noChangeArrowheads="1"/>
          </p:cNvSpPr>
          <p:nvPr>
            <p:ph idx="1"/>
          </p:nvPr>
        </p:nvSpPr>
        <p:spPr>
          <a:xfrm>
            <a:off x="457200" y="1916113"/>
            <a:ext cx="8229600" cy="4210050"/>
          </a:xfrm>
        </p:spPr>
        <p:txBody>
          <a:bodyPr>
            <a:normAutofit/>
          </a:bodyPr>
          <a:lstStyle/>
          <a:p>
            <a:pPr>
              <a:lnSpc>
                <a:spcPct val="80000"/>
              </a:lnSpc>
            </a:pPr>
            <a:r>
              <a:rPr lang="en-AU" sz="2000" dirty="0"/>
              <a:t>Asset bubbles burst; ‘wealth’ becomes ‘debt’</a:t>
            </a:r>
          </a:p>
          <a:p>
            <a:pPr>
              <a:lnSpc>
                <a:spcPct val="80000"/>
              </a:lnSpc>
            </a:pPr>
            <a:r>
              <a:rPr lang="en-AU" sz="2000" dirty="0"/>
              <a:t>Extensive use of doubtful collateral (securitised debt) to support borrowing revealed</a:t>
            </a:r>
          </a:p>
          <a:p>
            <a:pPr>
              <a:lnSpc>
                <a:spcPct val="80000"/>
              </a:lnSpc>
            </a:pPr>
            <a:r>
              <a:rPr lang="en-AU" sz="2000" dirty="0"/>
              <a:t>Credit squeeze: banks globally withhold credit because of their exposure to doubtful loans</a:t>
            </a:r>
          </a:p>
          <a:p>
            <a:pPr>
              <a:lnSpc>
                <a:spcPct val="80000"/>
              </a:lnSpc>
            </a:pPr>
            <a:r>
              <a:rPr lang="en-AU" sz="2000" dirty="0"/>
              <a:t>Consumption contracts (credit dries up; saving preferred because of threat of recession) </a:t>
            </a:r>
          </a:p>
          <a:p>
            <a:pPr>
              <a:lnSpc>
                <a:spcPct val="80000"/>
              </a:lnSpc>
            </a:pPr>
            <a:r>
              <a:rPr lang="en-AU" sz="2000" dirty="0"/>
              <a:t>Production and employment contract because credit dries up and consumption slows</a:t>
            </a:r>
          </a:p>
          <a:p>
            <a:pPr>
              <a:lnSpc>
                <a:spcPct val="80000"/>
              </a:lnSpc>
            </a:pPr>
            <a:r>
              <a:rPr lang="en-AU" sz="2000" dirty="0"/>
              <a:t>Global recession looms because of significance of US market to exporters globally</a:t>
            </a:r>
            <a:endParaRPr lang="en-US" sz="2000" dirty="0"/>
          </a:p>
          <a:p>
            <a:pPr>
              <a:lnSpc>
                <a:spcPct val="80000"/>
              </a:lnSpc>
            </a:pPr>
            <a:r>
              <a:rPr lang="en-AU" sz="2000" dirty="0"/>
              <a:t>Risk of foreign holders of US bonds selling off or stopping buying bonds (buy oil futures instead or spend on crisis) </a:t>
            </a:r>
          </a:p>
          <a:p>
            <a:pPr>
              <a:lnSpc>
                <a:spcPct val="80000"/>
              </a:lnSpc>
            </a:pPr>
            <a:r>
              <a:rPr lang="en-AU" sz="2000" dirty="0"/>
              <a:t>Risk of USD </a:t>
            </a:r>
            <a:r>
              <a:rPr lang="en-AU" sz="2000" dirty="0" smtClean="0"/>
              <a:t>falling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European sovereign debt crisis</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Europe (especially Germany) strong export achievement</a:t>
            </a:r>
          </a:p>
          <a:p>
            <a:pPr lvl="1"/>
            <a:r>
              <a:rPr lang="en-AU" dirty="0" smtClean="0"/>
              <a:t>export surplus stored in US government bonds</a:t>
            </a:r>
          </a:p>
          <a:p>
            <a:pPr lvl="1"/>
            <a:r>
              <a:rPr lang="en-AU" dirty="0" smtClean="0"/>
              <a:t>euro strong</a:t>
            </a:r>
          </a:p>
          <a:p>
            <a:pPr lvl="1"/>
            <a:r>
              <a:rPr lang="en-AU" dirty="0" smtClean="0"/>
              <a:t>financial system flush with cash</a:t>
            </a:r>
            <a:endParaRPr lang="en-AU" dirty="0" smtClean="0"/>
          </a:p>
          <a:p>
            <a:pPr lvl="1"/>
            <a:r>
              <a:rPr lang="en-AU" dirty="0" smtClean="0"/>
              <a:t>household, corporate and government debt </a:t>
            </a:r>
          </a:p>
          <a:p>
            <a:pPr lvl="1"/>
            <a:r>
              <a:rPr lang="en-AU" dirty="0" smtClean="0"/>
              <a:t>asset inflation (bubbles)</a:t>
            </a:r>
          </a:p>
          <a:p>
            <a:r>
              <a:rPr lang="en-AU" dirty="0" smtClean="0"/>
              <a:t>Sub-prime mortgage crisis </a:t>
            </a:r>
          </a:p>
          <a:p>
            <a:pPr lvl="1"/>
            <a:r>
              <a:rPr lang="en-AU" dirty="0" smtClean="0"/>
              <a:t>credit freeze</a:t>
            </a:r>
          </a:p>
          <a:p>
            <a:pPr lvl="1"/>
            <a:r>
              <a:rPr lang="en-AU" dirty="0" smtClean="0"/>
              <a:t>debt retrieval</a:t>
            </a:r>
          </a:p>
          <a:p>
            <a:pPr lvl="1"/>
            <a:r>
              <a:rPr lang="en-AU" dirty="0" smtClean="0"/>
              <a:t>banks in trouble</a:t>
            </a:r>
          </a:p>
          <a:p>
            <a:pPr lvl="1"/>
            <a:r>
              <a:rPr lang="en-AU" dirty="0" smtClean="0"/>
              <a:t>bail outs conditional upon austerity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en-AU" sz="4000"/>
              <a:t>Some doubtful recovery strategies</a:t>
            </a:r>
            <a:endParaRPr lang="en-US" sz="4000"/>
          </a:p>
        </p:txBody>
      </p:sp>
      <p:sp>
        <p:nvSpPr>
          <p:cNvPr id="273411" name="Rectangle 3"/>
          <p:cNvSpPr>
            <a:spLocks noGrp="1" noChangeArrowheads="1"/>
          </p:cNvSpPr>
          <p:nvPr>
            <p:ph idx="1"/>
          </p:nvPr>
        </p:nvSpPr>
        <p:spPr/>
        <p:txBody>
          <a:bodyPr>
            <a:normAutofit/>
          </a:bodyPr>
          <a:lstStyle/>
          <a:p>
            <a:pPr>
              <a:lnSpc>
                <a:spcPct val="90000"/>
              </a:lnSpc>
            </a:pPr>
            <a:r>
              <a:rPr lang="en-AU" sz="2400" dirty="0"/>
              <a:t>Save the banks (nationalise bad debt)</a:t>
            </a:r>
          </a:p>
          <a:p>
            <a:pPr>
              <a:lnSpc>
                <a:spcPct val="90000"/>
              </a:lnSpc>
            </a:pPr>
            <a:r>
              <a:rPr lang="en-AU" sz="2400" dirty="0"/>
              <a:t>Boost consumer spending</a:t>
            </a:r>
          </a:p>
          <a:p>
            <a:pPr>
              <a:lnSpc>
                <a:spcPct val="90000"/>
              </a:lnSpc>
            </a:pPr>
            <a:r>
              <a:rPr lang="en-AU" sz="2400" dirty="0"/>
              <a:t>New financial regulation</a:t>
            </a:r>
          </a:p>
          <a:p>
            <a:pPr lvl="1">
              <a:lnSpc>
                <a:spcPct val="90000"/>
              </a:lnSpc>
            </a:pPr>
            <a:r>
              <a:rPr lang="en-AU" sz="2000" dirty="0"/>
              <a:t>but who will hold the US accountable for its economic policies?</a:t>
            </a:r>
          </a:p>
          <a:p>
            <a:pPr lvl="1">
              <a:lnSpc>
                <a:spcPct val="90000"/>
              </a:lnSpc>
            </a:pPr>
            <a:r>
              <a:rPr lang="en-AU" sz="2000" dirty="0"/>
              <a:t>policing of global tax evasion?</a:t>
            </a:r>
          </a:p>
          <a:p>
            <a:pPr>
              <a:lnSpc>
                <a:spcPct val="80000"/>
              </a:lnSpc>
            </a:pPr>
            <a:r>
              <a:rPr lang="en-AU" sz="2400" dirty="0" smtClean="0"/>
              <a:t>Massive government expenditure to refloat the economy</a:t>
            </a:r>
          </a:p>
          <a:p>
            <a:pPr lvl="1">
              <a:lnSpc>
                <a:spcPct val="80000"/>
              </a:lnSpc>
            </a:pPr>
            <a:r>
              <a:rPr lang="en-AU" sz="1800" dirty="0" smtClean="0"/>
              <a:t>borrowed  - private debt becomes sovereign debt</a:t>
            </a:r>
          </a:p>
          <a:p>
            <a:pPr lvl="1">
              <a:lnSpc>
                <a:spcPct val="80000"/>
              </a:lnSpc>
            </a:pPr>
            <a:r>
              <a:rPr lang="en-AU" sz="1800" dirty="0" smtClean="0"/>
              <a:t>printed – risk of inflation (return to global stagflation)</a:t>
            </a:r>
          </a:p>
          <a:p>
            <a:pPr>
              <a:lnSpc>
                <a:spcPct val="90000"/>
              </a:lnSpc>
            </a:pPr>
            <a:r>
              <a:rPr lang="en-AU" sz="2400" dirty="0" smtClean="0"/>
              <a:t>(</a:t>
            </a:r>
            <a:r>
              <a:rPr lang="en-AU" sz="2400" dirty="0"/>
              <a:t>Defer action on climate change?)</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AU"/>
              <a:t>New questions to be asked</a:t>
            </a:r>
            <a:endParaRPr lang="en-US"/>
          </a:p>
        </p:txBody>
      </p:sp>
      <p:sp>
        <p:nvSpPr>
          <p:cNvPr id="271363" name="Rectangle 3"/>
          <p:cNvSpPr>
            <a:spLocks noGrp="1" noChangeArrowheads="1"/>
          </p:cNvSpPr>
          <p:nvPr>
            <p:ph idx="1"/>
          </p:nvPr>
        </p:nvSpPr>
        <p:spPr/>
        <p:txBody>
          <a:bodyPr/>
          <a:lstStyle/>
          <a:p>
            <a:r>
              <a:rPr lang="en-AU" sz="2800" dirty="0"/>
              <a:t>‘</a:t>
            </a:r>
            <a:r>
              <a:rPr lang="en-AU" sz="2800" dirty="0" err="1"/>
              <a:t>Neoliberalism</a:t>
            </a:r>
            <a:r>
              <a:rPr lang="en-AU" sz="2800" dirty="0"/>
              <a:t>’?</a:t>
            </a:r>
          </a:p>
          <a:p>
            <a:pPr lvl="1"/>
            <a:r>
              <a:rPr lang="en-AU" sz="2400" dirty="0"/>
              <a:t>unregulated capitalism?</a:t>
            </a:r>
          </a:p>
          <a:p>
            <a:pPr lvl="1"/>
            <a:r>
              <a:rPr lang="en-AU" sz="2400" dirty="0"/>
              <a:t>small government?</a:t>
            </a:r>
          </a:p>
          <a:p>
            <a:pPr lvl="1"/>
            <a:r>
              <a:rPr lang="en-AU" sz="2400" dirty="0"/>
              <a:t>aggregate benefit of blind rational </a:t>
            </a:r>
            <a:r>
              <a:rPr lang="en-AU" sz="2400" dirty="0" err="1"/>
              <a:t>indivualistic</a:t>
            </a:r>
            <a:r>
              <a:rPr lang="en-AU" sz="2400" dirty="0"/>
              <a:t> material greed and selfishness?</a:t>
            </a:r>
          </a:p>
          <a:p>
            <a:r>
              <a:rPr lang="en-AU" sz="2800" dirty="0"/>
              <a:t>‘Free’ trade?</a:t>
            </a:r>
          </a:p>
          <a:p>
            <a:r>
              <a:rPr lang="en-AU" sz="2800" dirty="0"/>
              <a:t>Never-ending growth in material consumption?</a:t>
            </a:r>
          </a:p>
          <a:p>
            <a:r>
              <a:rPr lang="en-AU" sz="2800" dirty="0"/>
              <a:t>Possibilities for human solidarity?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982663" y="188913"/>
            <a:ext cx="7334250" cy="1295400"/>
          </a:xfrm>
        </p:spPr>
        <p:txBody>
          <a:bodyPr>
            <a:normAutofit fontScale="90000"/>
          </a:bodyPr>
          <a:lstStyle/>
          <a:p>
            <a:r>
              <a:rPr lang="en-AU" sz="4000"/>
              <a:t>‘Free’ trade - the key to growth and development?</a:t>
            </a:r>
            <a:endParaRPr lang="en-AU"/>
          </a:p>
        </p:txBody>
      </p:sp>
      <p:sp>
        <p:nvSpPr>
          <p:cNvPr id="133123" name="Rectangle 3"/>
          <p:cNvSpPr>
            <a:spLocks noGrp="1" noChangeArrowheads="1"/>
          </p:cNvSpPr>
          <p:nvPr>
            <p:ph idx="1"/>
          </p:nvPr>
        </p:nvSpPr>
        <p:spPr>
          <a:xfrm>
            <a:off x="457200" y="1809750"/>
            <a:ext cx="8291513" cy="4427538"/>
          </a:xfrm>
        </p:spPr>
        <p:txBody>
          <a:bodyPr/>
          <a:lstStyle/>
          <a:p>
            <a:pPr>
              <a:lnSpc>
                <a:spcPct val="90000"/>
              </a:lnSpc>
            </a:pPr>
            <a:r>
              <a:rPr lang="en-AU" sz="2400" dirty="0"/>
              <a:t>‘Free’ trade - a </a:t>
            </a:r>
            <a:r>
              <a:rPr lang="en-AU" sz="2400" dirty="0" err="1"/>
              <a:t>slithy</a:t>
            </a:r>
            <a:r>
              <a:rPr lang="en-AU" sz="2400" dirty="0"/>
              <a:t> slogan obscuring countries’ and corporations’ </a:t>
            </a:r>
            <a:r>
              <a:rPr lang="en-AU" sz="2400" dirty="0" err="1"/>
              <a:t>manoevering</a:t>
            </a:r>
            <a:r>
              <a:rPr lang="en-AU" sz="2400" dirty="0"/>
              <a:t> for advantage</a:t>
            </a:r>
          </a:p>
          <a:p>
            <a:pPr>
              <a:lnSpc>
                <a:spcPct val="90000"/>
              </a:lnSpc>
            </a:pPr>
            <a:r>
              <a:rPr lang="en-AU" sz="2400" dirty="0"/>
              <a:t>Regulatory framework defining ‘free’ trade discriminates in favour of the rich North</a:t>
            </a:r>
          </a:p>
          <a:p>
            <a:pPr>
              <a:lnSpc>
                <a:spcPct val="90000"/>
              </a:lnSpc>
            </a:pPr>
            <a:r>
              <a:rPr lang="en-AU" sz="2400" dirty="0"/>
              <a:t>Globalised </a:t>
            </a:r>
            <a:r>
              <a:rPr lang="en-AU" sz="2400" dirty="0" smtClean="0"/>
              <a:t>‘free’ </a:t>
            </a:r>
            <a:r>
              <a:rPr lang="en-AU" sz="2400" dirty="0"/>
              <a:t>trade risks exacerbating the crisis of overproduction</a:t>
            </a:r>
          </a:p>
          <a:p>
            <a:pPr>
              <a:lnSpc>
                <a:spcPct val="90000"/>
              </a:lnSpc>
            </a:pPr>
            <a:r>
              <a:rPr lang="en-AU" sz="2400" dirty="0"/>
              <a:t>Protectionism, can have important benefits as well as drawbacks</a:t>
            </a:r>
          </a:p>
          <a:p>
            <a:pPr>
              <a:lnSpc>
                <a:spcPct val="90000"/>
              </a:lnSpc>
            </a:pPr>
            <a:r>
              <a:rPr lang="en-US" sz="2400" dirty="0" err="1"/>
              <a:t>Amin</a:t>
            </a:r>
            <a:r>
              <a:rPr lang="en-US" sz="2400" dirty="0" smtClean="0"/>
              <a:t>: calls for a </a:t>
            </a:r>
            <a:r>
              <a:rPr lang="en-US" sz="2400" dirty="0"/>
              <a:t>global regime in which national self-sufficiency and regional (south </a:t>
            </a:r>
            <a:r>
              <a:rPr lang="en-US" sz="2400" dirty="0" err="1"/>
              <a:t>south</a:t>
            </a:r>
            <a:r>
              <a:rPr lang="en-US" sz="2400" dirty="0"/>
              <a:t>) trade are supported (looking for a </a:t>
            </a:r>
            <a:r>
              <a:rPr lang="en-US" sz="2400" dirty="0" err="1"/>
              <a:t>Fordist</a:t>
            </a:r>
            <a:r>
              <a:rPr lang="en-US" sz="2400" dirty="0"/>
              <a:t> balance)</a:t>
            </a:r>
            <a:endParaRPr lang="en-AU"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1042988" y="260350"/>
            <a:ext cx="7072312" cy="1252538"/>
          </a:xfrm>
        </p:spPr>
        <p:txBody>
          <a:bodyPr rtlCol="0">
            <a:normAutofit fontScale="90000"/>
          </a:bodyPr>
          <a:lstStyle/>
          <a:p>
            <a:pPr eaLnBrk="1" fontAlgn="auto" hangingPunct="1">
              <a:spcAft>
                <a:spcPts val="0"/>
              </a:spcAft>
              <a:defRPr/>
            </a:pPr>
            <a:r>
              <a:rPr lang="en-AU" sz="4000" smtClean="0"/>
              <a:t>“It’s all too big; I can’t grasp it; leave it to the economists”</a:t>
            </a:r>
            <a:endParaRPr lang="en-AU" smtClean="0"/>
          </a:p>
        </p:txBody>
      </p:sp>
      <p:sp>
        <p:nvSpPr>
          <p:cNvPr id="6147" name="Rectangle 3"/>
          <p:cNvSpPr>
            <a:spLocks noGrp="1" noRot="1" noChangeArrowheads="1"/>
          </p:cNvSpPr>
          <p:nvPr>
            <p:ph idx="1"/>
          </p:nvPr>
        </p:nvSpPr>
        <p:spPr>
          <a:xfrm>
            <a:off x="533400" y="1752600"/>
            <a:ext cx="8077200" cy="4876800"/>
          </a:xfrm>
        </p:spPr>
        <p:txBody>
          <a:bodyPr/>
          <a:lstStyle/>
          <a:p>
            <a:pPr eaLnBrk="1" hangingPunct="1">
              <a:lnSpc>
                <a:spcPct val="90000"/>
              </a:lnSpc>
            </a:pPr>
            <a:r>
              <a:rPr lang="en-AU" sz="2800" smtClean="0"/>
              <a:t>It is </a:t>
            </a:r>
            <a:r>
              <a:rPr lang="en-AU" sz="2800" i="1" smtClean="0"/>
              <a:t>impossible</a:t>
            </a:r>
            <a:r>
              <a:rPr lang="en-AU" sz="2800" smtClean="0"/>
              <a:t> to present a comprehensive objective account of the world economy</a:t>
            </a:r>
          </a:p>
          <a:p>
            <a:pPr lvl="1" eaLnBrk="1" hangingPunct="1">
              <a:lnSpc>
                <a:spcPct val="90000"/>
              </a:lnSpc>
            </a:pPr>
            <a:r>
              <a:rPr lang="en-AU" sz="2400" smtClean="0"/>
              <a:t>partly because there is too much data to be included and the relationships are very complex</a:t>
            </a:r>
          </a:p>
          <a:p>
            <a:pPr lvl="1" eaLnBrk="1" hangingPunct="1">
              <a:lnSpc>
                <a:spcPct val="90000"/>
              </a:lnSpc>
            </a:pPr>
            <a:r>
              <a:rPr lang="en-AU" sz="2400" smtClean="0"/>
              <a:t>partly because we are present as protagonists in the field of analysis and our purposes are irrevocably present in our descriptions, explanations and strategies</a:t>
            </a:r>
          </a:p>
          <a:p>
            <a:pPr eaLnBrk="1" hangingPunct="1">
              <a:lnSpc>
                <a:spcPct val="90000"/>
              </a:lnSpc>
            </a:pPr>
            <a:r>
              <a:rPr lang="en-AU" sz="2800" smtClean="0"/>
              <a:t>Instead we build a library of partial stories</a:t>
            </a:r>
          </a:p>
          <a:p>
            <a:pPr lvl="1" eaLnBrk="1" hangingPunct="1">
              <a:lnSpc>
                <a:spcPct val="90000"/>
              </a:lnSpc>
            </a:pPr>
            <a:r>
              <a:rPr lang="en-AU" sz="2400" smtClean="0"/>
              <a:t>which we weave together into larger analyses and strategies</a:t>
            </a:r>
          </a:p>
          <a:p>
            <a:pPr lvl="1" eaLnBrk="1" hangingPunct="1">
              <a:lnSpc>
                <a:spcPct val="90000"/>
              </a:lnSpc>
            </a:pPr>
            <a:r>
              <a:rPr lang="en-AU" sz="2400" smtClean="0"/>
              <a:t>according to particular circumstances and purposes</a:t>
            </a:r>
          </a:p>
        </p:txBody>
      </p:sp>
      <p:sp>
        <p:nvSpPr>
          <p:cNvPr id="4" name="Slide Number Placeholder 4"/>
          <p:cNvSpPr>
            <a:spLocks noGrp="1"/>
          </p:cNvSpPr>
          <p:nvPr>
            <p:ph type="sldNum" sz="quarter" idx="12"/>
          </p:nvPr>
        </p:nvSpPr>
        <p:spPr/>
        <p:txBody>
          <a:bodyPr/>
          <a:lstStyle/>
          <a:p>
            <a:pPr>
              <a:defRPr/>
            </a:pPr>
            <a:fld id="{E6E7459E-E467-4704-AB5A-FB9B770043A8}" type="slidenum">
              <a:rPr lang="en-US"/>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1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14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rtlCol="0">
            <a:normAutofit fontScale="90000"/>
          </a:bodyPr>
          <a:lstStyle/>
          <a:p>
            <a:pPr eaLnBrk="1" fontAlgn="auto" hangingPunct="1">
              <a:spcAft>
                <a:spcPts val="0"/>
              </a:spcAft>
              <a:defRPr/>
            </a:pPr>
            <a:r>
              <a:rPr lang="en-AU" smtClean="0"/>
              <a:t>Partial stories about the global economy</a:t>
            </a:r>
          </a:p>
        </p:txBody>
      </p:sp>
      <p:sp>
        <p:nvSpPr>
          <p:cNvPr id="8195" name="Rectangle 3"/>
          <p:cNvSpPr>
            <a:spLocks noGrp="1" noRot="1" noChangeArrowheads="1"/>
          </p:cNvSpPr>
          <p:nvPr>
            <p:ph idx="1"/>
          </p:nvPr>
        </p:nvSpPr>
        <p:spPr/>
        <p:txBody>
          <a:bodyPr/>
          <a:lstStyle/>
          <a:p>
            <a:pPr eaLnBrk="1" hangingPunct="1"/>
            <a:r>
              <a:rPr lang="en-AU" dirty="0" smtClean="0"/>
              <a:t>Partial stories</a:t>
            </a:r>
          </a:p>
          <a:p>
            <a:pPr lvl="1" eaLnBrk="1" hangingPunct="1"/>
            <a:r>
              <a:rPr lang="en-AU" dirty="0" smtClean="0"/>
              <a:t>descriptive (organising what we know ...)</a:t>
            </a:r>
          </a:p>
          <a:p>
            <a:pPr lvl="1"/>
            <a:r>
              <a:rPr lang="en-AU" dirty="0" smtClean="0"/>
              <a:t>interpretive (making sense of ...)</a:t>
            </a:r>
          </a:p>
          <a:p>
            <a:pPr lvl="1" eaLnBrk="1" hangingPunct="1"/>
            <a:r>
              <a:rPr lang="en-AU" dirty="0" smtClean="0"/>
              <a:t>strategic (what we might do ...)</a:t>
            </a:r>
          </a:p>
          <a:p>
            <a:pPr eaLnBrk="1" hangingPunct="1"/>
            <a:r>
              <a:rPr lang="en-AU" dirty="0" smtClean="0"/>
              <a:t>Using these partial stories as building blocks for local stories specific to</a:t>
            </a:r>
          </a:p>
          <a:p>
            <a:pPr lvl="1" eaLnBrk="1" hangingPunct="1"/>
            <a:r>
              <a:rPr lang="en-AU" dirty="0" smtClean="0"/>
              <a:t>time &amp; place</a:t>
            </a:r>
          </a:p>
          <a:p>
            <a:pPr lvl="1" eaLnBrk="1" hangingPunct="1"/>
            <a:r>
              <a:rPr lang="en-AU" dirty="0" smtClean="0"/>
              <a:t>person &amp; purpose</a:t>
            </a:r>
          </a:p>
        </p:txBody>
      </p:sp>
      <p:sp>
        <p:nvSpPr>
          <p:cNvPr id="4" name="Slide Number Placeholder 4"/>
          <p:cNvSpPr>
            <a:spLocks noGrp="1"/>
          </p:cNvSpPr>
          <p:nvPr>
            <p:ph type="sldNum" sz="quarter" idx="12"/>
          </p:nvPr>
        </p:nvSpPr>
        <p:spPr/>
        <p:txBody>
          <a:bodyPr/>
          <a:lstStyle/>
          <a:p>
            <a:pPr>
              <a:defRPr/>
            </a:pPr>
            <a:fld id="{D93DE990-B684-4B79-A118-68231B7E736B}"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755650" y="188912"/>
            <a:ext cx="7847013" cy="1151855"/>
          </a:xfrm>
        </p:spPr>
        <p:txBody>
          <a:bodyPr>
            <a:normAutofit fontScale="90000"/>
          </a:bodyPr>
          <a:lstStyle/>
          <a:p>
            <a:pPr eaLnBrk="1" hangingPunct="1"/>
            <a:r>
              <a:rPr lang="en-AU" sz="4000" dirty="0" smtClean="0"/>
              <a:t>Some (</a:t>
            </a:r>
            <a:r>
              <a:rPr lang="en-AU" sz="4000" dirty="0" smtClean="0"/>
              <a:t>descriptive/analytic) </a:t>
            </a:r>
            <a:r>
              <a:rPr lang="en-AU" sz="4000" dirty="0" smtClean="0"/>
              <a:t>partial stories</a:t>
            </a:r>
            <a:endParaRPr lang="en-AU" dirty="0" smtClean="0"/>
          </a:p>
        </p:txBody>
      </p:sp>
      <p:sp>
        <p:nvSpPr>
          <p:cNvPr id="8195" name="Rectangle 3"/>
          <p:cNvSpPr>
            <a:spLocks noGrp="1" noRot="1" noChangeArrowheads="1"/>
          </p:cNvSpPr>
          <p:nvPr>
            <p:ph idx="1"/>
          </p:nvPr>
        </p:nvSpPr>
        <p:spPr>
          <a:xfrm>
            <a:off x="611188" y="1556791"/>
            <a:ext cx="8208962" cy="4751933"/>
          </a:xfrm>
        </p:spPr>
        <p:txBody>
          <a:bodyPr rtlCol="0">
            <a:normAutofit lnSpcReduction="10000"/>
          </a:bodyPr>
          <a:lstStyle/>
          <a:p>
            <a:pPr eaLnBrk="1" fontAlgn="auto" hangingPunct="1">
              <a:lnSpc>
                <a:spcPct val="90000"/>
              </a:lnSpc>
              <a:spcAft>
                <a:spcPts val="0"/>
              </a:spcAft>
              <a:buFont typeface="Arial" pitchFamily="34" charset="0"/>
              <a:buChar char="•"/>
              <a:defRPr/>
            </a:pPr>
            <a:r>
              <a:rPr lang="en-AU" sz="2400" dirty="0" smtClean="0"/>
              <a:t>OPEC, monetarism and the debt trap, structural adjustment, the re-invention of the IMF and WB</a:t>
            </a:r>
          </a:p>
          <a:p>
            <a:pPr eaLnBrk="1" fontAlgn="auto" hangingPunct="1">
              <a:lnSpc>
                <a:spcPct val="90000"/>
              </a:lnSpc>
              <a:spcAft>
                <a:spcPts val="0"/>
              </a:spcAft>
              <a:buFont typeface="Arial" pitchFamily="34" charset="0"/>
              <a:buChar char="•"/>
              <a:defRPr/>
            </a:pPr>
            <a:r>
              <a:rPr lang="en-AU" sz="2400" dirty="0" smtClean="0"/>
              <a:t>Fluctuating levels of development assistance in relation to global events and concerns</a:t>
            </a:r>
          </a:p>
          <a:p>
            <a:pPr eaLnBrk="1" fontAlgn="auto" hangingPunct="1">
              <a:lnSpc>
                <a:spcPct val="90000"/>
              </a:lnSpc>
              <a:spcAft>
                <a:spcPts val="0"/>
              </a:spcAft>
              <a:buFont typeface="Arial" pitchFamily="34" charset="0"/>
              <a:buChar char="•"/>
              <a:defRPr/>
            </a:pPr>
            <a:r>
              <a:rPr lang="en-AU" sz="2400" dirty="0" smtClean="0"/>
              <a:t>The rise and rise of trade liberalisation (</a:t>
            </a:r>
            <a:r>
              <a:rPr lang="en-AU" sz="2400" dirty="0" err="1" smtClean="0"/>
              <a:t>Marakech</a:t>
            </a:r>
            <a:r>
              <a:rPr lang="en-AU" sz="2400" dirty="0" smtClean="0"/>
              <a:t> 1994 and WTO from 1995)</a:t>
            </a:r>
          </a:p>
          <a:p>
            <a:pPr eaLnBrk="1" fontAlgn="auto" hangingPunct="1">
              <a:lnSpc>
                <a:spcPct val="90000"/>
              </a:lnSpc>
              <a:spcAft>
                <a:spcPts val="0"/>
              </a:spcAft>
              <a:buFont typeface="Arial" pitchFamily="34" charset="0"/>
              <a:buChar char="•"/>
              <a:defRPr/>
            </a:pPr>
            <a:r>
              <a:rPr lang="en-AU" sz="2400" dirty="0" smtClean="0"/>
              <a:t>Ballooning private, corporate and national debt and the growth of the financial sector</a:t>
            </a:r>
          </a:p>
          <a:p>
            <a:pPr eaLnBrk="1" fontAlgn="auto" hangingPunct="1">
              <a:lnSpc>
                <a:spcPct val="90000"/>
              </a:lnSpc>
              <a:spcAft>
                <a:spcPts val="0"/>
              </a:spcAft>
              <a:buFont typeface="Arial" pitchFamily="34" charset="0"/>
              <a:buChar char="•"/>
              <a:defRPr/>
            </a:pPr>
            <a:r>
              <a:rPr lang="en-AU" sz="2400" dirty="0" smtClean="0"/>
              <a:t>Speculation and the 1997 Asian collapse, the role of the IMF and the triumph of Dr Mahathir </a:t>
            </a:r>
            <a:br>
              <a:rPr lang="en-AU" sz="2400" dirty="0" smtClean="0"/>
            </a:br>
            <a:r>
              <a:rPr lang="en-AU" sz="2400" dirty="0" smtClean="0">
                <a:hlinkClick r:id="rId3" action="ppaction://hlinkfile"/>
              </a:rPr>
              <a:t>&lt;http://www.mainichi.co.jp/english/mahathir/14.html&gt;</a:t>
            </a:r>
            <a:endParaRPr lang="en-AU" sz="2400" dirty="0" smtClean="0"/>
          </a:p>
          <a:p>
            <a:pPr eaLnBrk="1" fontAlgn="auto" hangingPunct="1">
              <a:lnSpc>
                <a:spcPct val="90000"/>
              </a:lnSpc>
              <a:spcAft>
                <a:spcPts val="0"/>
              </a:spcAft>
              <a:buFont typeface="Arial" pitchFamily="34" charset="0"/>
              <a:buChar char="•"/>
              <a:defRPr/>
            </a:pPr>
            <a:r>
              <a:rPr lang="en-AU" sz="2400" dirty="0" smtClean="0"/>
              <a:t>US trade deficit</a:t>
            </a:r>
            <a:r>
              <a:rPr lang="en-AU" altLang="zh-CN" sz="2400" dirty="0" smtClean="0"/>
              <a:t> and the value of the </a:t>
            </a:r>
            <a:r>
              <a:rPr lang="en-AU" sz="2400" dirty="0" smtClean="0"/>
              <a:t>US dollar</a:t>
            </a:r>
          </a:p>
          <a:p>
            <a:pPr eaLnBrk="1" fontAlgn="auto" hangingPunct="1">
              <a:lnSpc>
                <a:spcPct val="90000"/>
              </a:lnSpc>
              <a:spcAft>
                <a:spcPts val="0"/>
              </a:spcAft>
              <a:buFont typeface="Arial" pitchFamily="34" charset="0"/>
              <a:buChar char="•"/>
              <a:defRPr/>
            </a:pPr>
            <a:r>
              <a:rPr lang="en-AU" sz="2400" dirty="0" smtClean="0"/>
              <a:t>Sub-prime mortgage crisis of the USA 2008</a:t>
            </a:r>
          </a:p>
          <a:p>
            <a:pPr eaLnBrk="1" fontAlgn="auto" hangingPunct="1">
              <a:lnSpc>
                <a:spcPct val="90000"/>
              </a:lnSpc>
              <a:spcAft>
                <a:spcPts val="0"/>
              </a:spcAft>
              <a:buFont typeface="Arial" pitchFamily="34" charset="0"/>
              <a:buChar char="•"/>
              <a:defRPr/>
            </a:pPr>
            <a:r>
              <a:rPr lang="en-AU" sz="2400" dirty="0" smtClean="0"/>
              <a:t>Sovereign debt crisis of the </a:t>
            </a:r>
            <a:r>
              <a:rPr lang="en-AU" sz="2400" dirty="0" err="1" smtClean="0"/>
              <a:t>Eurozone</a:t>
            </a:r>
            <a:endParaRPr lang="en-AU" sz="2400" dirty="0" smtClean="0"/>
          </a:p>
        </p:txBody>
      </p:sp>
      <p:sp>
        <p:nvSpPr>
          <p:cNvPr id="4" name="Slide Number Placeholder 4"/>
          <p:cNvSpPr>
            <a:spLocks noGrp="1"/>
          </p:cNvSpPr>
          <p:nvPr>
            <p:ph type="sldNum" sz="quarter" idx="12"/>
          </p:nvPr>
        </p:nvSpPr>
        <p:spPr/>
        <p:txBody>
          <a:bodyPr/>
          <a:lstStyle/>
          <a:p>
            <a:pPr>
              <a:defRPr/>
            </a:pPr>
            <a:fld id="{33E5297B-9738-45A0-AD20-059D86D14386}"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1676400" y="84138"/>
            <a:ext cx="6629400" cy="1112837"/>
          </a:xfrm>
        </p:spPr>
        <p:txBody>
          <a:bodyPr rtlCol="0">
            <a:normAutofit fontScale="90000"/>
          </a:bodyPr>
          <a:lstStyle/>
          <a:p>
            <a:pPr eaLnBrk="1" fontAlgn="auto" hangingPunct="1">
              <a:spcAft>
                <a:spcPts val="0"/>
              </a:spcAft>
              <a:defRPr/>
            </a:pPr>
            <a:r>
              <a:rPr lang="en-AU" sz="4000" dirty="0" smtClean="0"/>
              <a:t>Some interpretive </a:t>
            </a:r>
            <a:r>
              <a:rPr lang="en-AU" sz="4000" dirty="0" smtClean="0"/>
              <a:t>/ </a:t>
            </a:r>
            <a:r>
              <a:rPr lang="en-AU" sz="4000" dirty="0" smtClean="0"/>
              <a:t>explanatory partial stories</a:t>
            </a:r>
            <a:endParaRPr lang="en-AU" dirty="0" smtClean="0"/>
          </a:p>
        </p:txBody>
      </p:sp>
      <p:sp>
        <p:nvSpPr>
          <p:cNvPr id="10243" name="Rectangle 3"/>
          <p:cNvSpPr>
            <a:spLocks noGrp="1" noRot="1" noChangeArrowheads="1"/>
          </p:cNvSpPr>
          <p:nvPr>
            <p:ph idx="1"/>
          </p:nvPr>
        </p:nvSpPr>
        <p:spPr>
          <a:xfrm>
            <a:off x="762000" y="1341438"/>
            <a:ext cx="7842250" cy="5183187"/>
          </a:xfrm>
        </p:spPr>
        <p:txBody>
          <a:bodyPr/>
          <a:lstStyle/>
          <a:p>
            <a:pPr eaLnBrk="1" hangingPunct="1"/>
            <a:r>
              <a:rPr lang="en-AU" dirty="0" smtClean="0"/>
              <a:t>Big picture structural analyses</a:t>
            </a:r>
          </a:p>
          <a:p>
            <a:pPr lvl="1" eaLnBrk="1" hangingPunct="1"/>
            <a:r>
              <a:rPr lang="en-AU" dirty="0" smtClean="0"/>
              <a:t>‘growth is good / trickle down’ paradigm</a:t>
            </a:r>
          </a:p>
          <a:p>
            <a:pPr lvl="1" eaLnBrk="1" hangingPunct="1"/>
            <a:r>
              <a:rPr lang="en-AU" dirty="0" smtClean="0"/>
              <a:t>threat of a ‘crisis of over-production’</a:t>
            </a:r>
          </a:p>
          <a:p>
            <a:pPr eaLnBrk="1" hangingPunct="1"/>
            <a:r>
              <a:rPr lang="en-AU" dirty="0" smtClean="0"/>
              <a:t>Explaining rich world acquiescence to widening polarisation</a:t>
            </a:r>
          </a:p>
          <a:p>
            <a:pPr lvl="1" eaLnBrk="1" hangingPunct="1"/>
            <a:r>
              <a:rPr lang="en-AU" dirty="0" smtClean="0"/>
              <a:t>manufacture of consent (propaganda, economic insecurity and political populism)</a:t>
            </a:r>
          </a:p>
          <a:p>
            <a:pPr lvl="1" eaLnBrk="1" hangingPunct="1"/>
            <a:r>
              <a:rPr lang="en-AU" dirty="0" smtClean="0"/>
              <a:t>complexity, confusion and impotence</a:t>
            </a:r>
          </a:p>
          <a:p>
            <a:pPr lvl="1" eaLnBrk="1" hangingPunct="1"/>
            <a:r>
              <a:rPr lang="en-AU" dirty="0" smtClean="0"/>
              <a:t>mutual dependence on current economic configuration</a:t>
            </a:r>
          </a:p>
        </p:txBody>
      </p:sp>
      <p:sp>
        <p:nvSpPr>
          <p:cNvPr id="4" name="Slide Number Placeholder 4"/>
          <p:cNvSpPr>
            <a:spLocks noGrp="1"/>
          </p:cNvSpPr>
          <p:nvPr>
            <p:ph type="sldNum" sz="quarter" idx="12"/>
          </p:nvPr>
        </p:nvSpPr>
        <p:spPr/>
        <p:txBody>
          <a:bodyPr/>
          <a:lstStyle/>
          <a:p>
            <a:pPr>
              <a:defRPr/>
            </a:pPr>
            <a:fld id="{3193CED5-C43D-42D6-8FAC-0C50B610D136}"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1116013" y="341313"/>
            <a:ext cx="6861175" cy="914400"/>
          </a:xfrm>
        </p:spPr>
        <p:txBody>
          <a:bodyPr/>
          <a:lstStyle/>
          <a:p>
            <a:pPr eaLnBrk="1" hangingPunct="1"/>
            <a:r>
              <a:rPr lang="en-AU" smtClean="0"/>
              <a:t>Strategic (partial) stories</a:t>
            </a:r>
          </a:p>
        </p:txBody>
      </p:sp>
      <p:sp>
        <p:nvSpPr>
          <p:cNvPr id="22531" name="Rectangle 3"/>
          <p:cNvSpPr>
            <a:spLocks noGrp="1" noRot="1" noChangeArrowheads="1"/>
          </p:cNvSpPr>
          <p:nvPr>
            <p:ph idx="1"/>
          </p:nvPr>
        </p:nvSpPr>
        <p:spPr>
          <a:xfrm>
            <a:off x="1296988" y="1676400"/>
            <a:ext cx="7235825" cy="4489450"/>
          </a:xfrm>
        </p:spPr>
        <p:txBody>
          <a:bodyPr/>
          <a:lstStyle/>
          <a:p>
            <a:pPr eaLnBrk="1" hangingPunct="1"/>
            <a:r>
              <a:rPr lang="en-AU" smtClean="0"/>
              <a:t>Promoting (fair) trade as a pathway to development</a:t>
            </a:r>
          </a:p>
          <a:p>
            <a:pPr eaLnBrk="1" hangingPunct="1"/>
            <a:r>
              <a:rPr lang="en-AU" smtClean="0"/>
              <a:t>Reform of development assistance</a:t>
            </a:r>
          </a:p>
          <a:p>
            <a:pPr eaLnBrk="1" hangingPunct="1"/>
            <a:r>
              <a:rPr lang="en-AU" smtClean="0"/>
              <a:t>Reform of global economic regulation</a:t>
            </a:r>
          </a:p>
          <a:p>
            <a:pPr eaLnBrk="1" hangingPunct="1"/>
            <a:r>
              <a:rPr lang="en-AU" smtClean="0"/>
              <a:t>Development education</a:t>
            </a:r>
          </a:p>
          <a:p>
            <a:pPr eaLnBrk="1" hangingPunct="1"/>
            <a:r>
              <a:rPr lang="en-AU" smtClean="0"/>
              <a:t>Building (globalising) social movements for reform</a:t>
            </a:r>
          </a:p>
        </p:txBody>
      </p:sp>
      <p:sp>
        <p:nvSpPr>
          <p:cNvPr id="4" name="Slide Number Placeholder 4"/>
          <p:cNvSpPr>
            <a:spLocks noGrp="1"/>
          </p:cNvSpPr>
          <p:nvPr>
            <p:ph type="sldNum" sz="quarter" idx="12"/>
          </p:nvPr>
        </p:nvSpPr>
        <p:spPr/>
        <p:txBody>
          <a:bodyPr/>
          <a:lstStyle/>
          <a:p>
            <a:pPr>
              <a:defRPr/>
            </a:pPr>
            <a:fld id="{46C10410-1C3B-4995-8D43-FB5041C63333}"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323850" y="260350"/>
            <a:ext cx="8640763" cy="1584325"/>
          </a:xfrm>
        </p:spPr>
        <p:txBody>
          <a:bodyPr/>
          <a:lstStyle/>
          <a:p>
            <a:r>
              <a:rPr lang="en-AU" sz="4000"/>
              <a:t>Macroeconomics as story telling</a:t>
            </a:r>
            <a:r>
              <a:rPr lang="en-US" sz="4000"/>
              <a:t>: a story about the global economy since WW2</a:t>
            </a:r>
          </a:p>
        </p:txBody>
      </p:sp>
      <p:sp>
        <p:nvSpPr>
          <p:cNvPr id="150531" name="Rectangle 3"/>
          <p:cNvSpPr>
            <a:spLocks noGrp="1" noChangeArrowheads="1"/>
          </p:cNvSpPr>
          <p:nvPr>
            <p:ph idx="1"/>
          </p:nvPr>
        </p:nvSpPr>
        <p:spPr>
          <a:xfrm>
            <a:off x="1352550" y="2276475"/>
            <a:ext cx="6891338" cy="3889375"/>
          </a:xfrm>
        </p:spPr>
        <p:txBody>
          <a:bodyPr>
            <a:normAutofit fontScale="92500" lnSpcReduction="10000"/>
          </a:bodyPr>
          <a:lstStyle/>
          <a:p>
            <a:pPr>
              <a:lnSpc>
                <a:spcPct val="90000"/>
              </a:lnSpc>
            </a:pPr>
            <a:r>
              <a:rPr lang="en-US" sz="2400" dirty="0"/>
              <a:t>1945-1975:  the ‘long boom’ (and trickle down)</a:t>
            </a:r>
          </a:p>
          <a:p>
            <a:pPr>
              <a:lnSpc>
                <a:spcPct val="90000"/>
              </a:lnSpc>
            </a:pPr>
            <a:r>
              <a:rPr lang="en-US" sz="2400" dirty="0"/>
              <a:t>1975-8</a:t>
            </a:r>
            <a:r>
              <a:rPr lang="en-US" altLang="zh-CN" sz="2400" dirty="0">
                <a:ea typeface="宋体" charset="-122"/>
              </a:rPr>
              <a:t>5</a:t>
            </a:r>
            <a:r>
              <a:rPr lang="en-US" sz="2400" dirty="0"/>
              <a:t>:  stagflation</a:t>
            </a:r>
          </a:p>
          <a:p>
            <a:pPr>
              <a:lnSpc>
                <a:spcPct val="90000"/>
              </a:lnSpc>
            </a:pPr>
            <a:r>
              <a:rPr lang="en-US" sz="2400" dirty="0"/>
              <a:t>19</a:t>
            </a:r>
            <a:r>
              <a:rPr lang="en-US" altLang="zh-CN" sz="2400" dirty="0">
                <a:ea typeface="宋体" charset="-122"/>
              </a:rPr>
              <a:t>75 onwards</a:t>
            </a:r>
            <a:endParaRPr lang="en-US" sz="2400" dirty="0"/>
          </a:p>
          <a:p>
            <a:pPr lvl="1">
              <a:lnSpc>
                <a:spcPct val="90000"/>
              </a:lnSpc>
            </a:pPr>
            <a:r>
              <a:rPr lang="en-US" sz="2000" dirty="0"/>
              <a:t>looming threat of ‘over-production’ (post </a:t>
            </a:r>
            <a:r>
              <a:rPr lang="en-US" sz="2000" dirty="0" err="1"/>
              <a:t>Fordist</a:t>
            </a:r>
            <a:r>
              <a:rPr lang="en-US" sz="2000" dirty="0"/>
              <a:t> crisis</a:t>
            </a:r>
            <a:r>
              <a:rPr lang="en-US" sz="2000" dirty="0" smtClean="0"/>
              <a:t>)</a:t>
            </a:r>
            <a:endParaRPr lang="en-US" altLang="zh-CN" sz="2000" dirty="0" smtClean="0">
              <a:ea typeface="宋体" charset="-122"/>
            </a:endParaRPr>
          </a:p>
          <a:p>
            <a:pPr lvl="1">
              <a:lnSpc>
                <a:spcPct val="90000"/>
              </a:lnSpc>
            </a:pPr>
            <a:r>
              <a:rPr lang="en-US" altLang="zh-CN" sz="2000" dirty="0" smtClean="0">
                <a:ea typeface="宋体" charset="-122"/>
              </a:rPr>
              <a:t>rise </a:t>
            </a:r>
            <a:r>
              <a:rPr lang="en-US" altLang="zh-CN" sz="2000" dirty="0">
                <a:ea typeface="宋体" charset="-122"/>
              </a:rPr>
              <a:t>of </a:t>
            </a:r>
            <a:r>
              <a:rPr lang="en-US" altLang="zh-CN" sz="2000" dirty="0" err="1">
                <a:ea typeface="宋体" charset="-122"/>
              </a:rPr>
              <a:t>neoliberalism</a:t>
            </a:r>
            <a:endParaRPr lang="en-US" altLang="zh-CN" sz="2000" dirty="0">
              <a:ea typeface="宋体" charset="-122"/>
            </a:endParaRPr>
          </a:p>
          <a:p>
            <a:pPr lvl="1">
              <a:lnSpc>
                <a:spcPct val="90000"/>
              </a:lnSpc>
            </a:pPr>
            <a:r>
              <a:rPr lang="en-AU" altLang="zh-CN" sz="2000" dirty="0">
                <a:ea typeface="宋体" charset="-122"/>
              </a:rPr>
              <a:t>continuing dynamic of the </a:t>
            </a:r>
            <a:r>
              <a:rPr lang="en-AU" altLang="zh-CN" sz="2000" dirty="0">
                <a:latin typeface="Arial"/>
                <a:ea typeface="宋体" charset="-122"/>
              </a:rPr>
              <a:t>‘</a:t>
            </a:r>
            <a:r>
              <a:rPr lang="en-AU" altLang="zh-CN" sz="2000" dirty="0">
                <a:ea typeface="宋体" charset="-122"/>
              </a:rPr>
              <a:t>long boom</a:t>
            </a:r>
            <a:r>
              <a:rPr lang="en-AU" altLang="zh-CN" sz="2000" dirty="0">
                <a:latin typeface="Arial"/>
                <a:ea typeface="宋体" charset="-122"/>
              </a:rPr>
              <a:t>’</a:t>
            </a:r>
            <a:r>
              <a:rPr lang="en-AU" altLang="zh-CN" sz="2000" dirty="0">
                <a:ea typeface="宋体" charset="-122"/>
              </a:rPr>
              <a:t> (in China particularly)</a:t>
            </a:r>
            <a:endParaRPr lang="en-US" altLang="zh-CN" sz="2000" dirty="0">
              <a:ea typeface="宋体" charset="-122"/>
            </a:endParaRPr>
          </a:p>
          <a:p>
            <a:pPr>
              <a:lnSpc>
                <a:spcPct val="90000"/>
              </a:lnSpc>
            </a:pPr>
            <a:r>
              <a:rPr lang="en-AU" sz="2400" dirty="0"/>
              <a:t>2007-09:</a:t>
            </a:r>
          </a:p>
          <a:p>
            <a:pPr lvl="1">
              <a:lnSpc>
                <a:spcPct val="90000"/>
              </a:lnSpc>
            </a:pPr>
            <a:r>
              <a:rPr lang="en-AU" sz="2000" dirty="0"/>
              <a:t>US sub-prime mortgage crisis</a:t>
            </a:r>
          </a:p>
          <a:p>
            <a:pPr lvl="1">
              <a:lnSpc>
                <a:spcPct val="90000"/>
              </a:lnSpc>
            </a:pPr>
            <a:r>
              <a:rPr lang="en-AU" sz="2000" dirty="0"/>
              <a:t>global </a:t>
            </a:r>
            <a:r>
              <a:rPr lang="en-AU" sz="2000" dirty="0" smtClean="0"/>
              <a:t>recession</a:t>
            </a:r>
          </a:p>
          <a:p>
            <a:pPr>
              <a:lnSpc>
                <a:spcPct val="90000"/>
              </a:lnSpc>
            </a:pPr>
            <a:r>
              <a:rPr lang="en-AU" sz="2400" dirty="0" smtClean="0"/>
              <a:t>2010-11</a:t>
            </a:r>
          </a:p>
          <a:p>
            <a:pPr lvl="1">
              <a:lnSpc>
                <a:spcPct val="90000"/>
              </a:lnSpc>
            </a:pPr>
            <a:r>
              <a:rPr lang="en-AU" sz="2000" dirty="0"/>
              <a:t>s</a:t>
            </a:r>
            <a:r>
              <a:rPr lang="en-AU" sz="2000" dirty="0" smtClean="0"/>
              <a:t>overeign debt crisis in Europe</a:t>
            </a:r>
          </a:p>
          <a:p>
            <a:pPr lvl="1">
              <a:lnSpc>
                <a:spcPct val="90000"/>
              </a:lnSpc>
            </a:pPr>
            <a:r>
              <a:rPr lang="en-AU" sz="2000" dirty="0" smtClean="0"/>
              <a:t>global recession</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457200" y="115888"/>
            <a:ext cx="8229600" cy="922337"/>
          </a:xfrm>
        </p:spPr>
        <p:txBody>
          <a:bodyPr/>
          <a:lstStyle/>
          <a:p>
            <a:r>
              <a:rPr lang="en-US"/>
              <a:t>The long boom (1945-1975)</a:t>
            </a:r>
          </a:p>
        </p:txBody>
      </p:sp>
      <p:sp>
        <p:nvSpPr>
          <p:cNvPr id="149507" name="Rectangle 3"/>
          <p:cNvSpPr>
            <a:spLocks noGrp="1" noChangeArrowheads="1"/>
          </p:cNvSpPr>
          <p:nvPr>
            <p:ph idx="1"/>
          </p:nvPr>
        </p:nvSpPr>
        <p:spPr>
          <a:xfrm>
            <a:off x="519113" y="1268413"/>
            <a:ext cx="8229600" cy="5329237"/>
          </a:xfrm>
        </p:spPr>
        <p:txBody>
          <a:bodyPr/>
          <a:lstStyle/>
          <a:p>
            <a:pPr>
              <a:lnSpc>
                <a:spcPct val="80000"/>
              </a:lnSpc>
            </a:pPr>
            <a:r>
              <a:rPr lang="en-US" sz="2800" dirty="0"/>
              <a:t>The post-WW2 environment</a:t>
            </a:r>
          </a:p>
          <a:p>
            <a:pPr lvl="1">
              <a:lnSpc>
                <a:spcPct val="80000"/>
              </a:lnSpc>
            </a:pPr>
            <a:r>
              <a:rPr lang="en-US" sz="2400" dirty="0"/>
              <a:t>need for reconstruction (huge demand)</a:t>
            </a:r>
          </a:p>
          <a:p>
            <a:pPr lvl="1">
              <a:lnSpc>
                <a:spcPct val="80000"/>
              </a:lnSpc>
            </a:pPr>
            <a:r>
              <a:rPr lang="en-US" sz="2400" dirty="0"/>
              <a:t>increasing productivity (motor vehicles and cheap oil)</a:t>
            </a:r>
          </a:p>
          <a:p>
            <a:pPr>
              <a:lnSpc>
                <a:spcPct val="80000"/>
              </a:lnSpc>
            </a:pPr>
            <a:r>
              <a:rPr lang="en-US" sz="2800" dirty="0"/>
              <a:t>The boom</a:t>
            </a:r>
          </a:p>
          <a:p>
            <a:pPr lvl="1">
              <a:lnSpc>
                <a:spcPct val="80000"/>
              </a:lnSpc>
            </a:pPr>
            <a:r>
              <a:rPr lang="en-US" sz="2400" dirty="0" smtClean="0"/>
              <a:t>capital, </a:t>
            </a:r>
            <a:r>
              <a:rPr lang="en-US" sz="2400" dirty="0" err="1" smtClean="0"/>
              <a:t>labour</a:t>
            </a:r>
            <a:r>
              <a:rPr lang="en-US" sz="2400" dirty="0" smtClean="0"/>
              <a:t> and technology brought </a:t>
            </a:r>
            <a:r>
              <a:rPr lang="en-US" sz="2400" dirty="0"/>
              <a:t>together to make things and services that people need and are able to pay for</a:t>
            </a:r>
          </a:p>
          <a:p>
            <a:pPr lvl="1">
              <a:lnSpc>
                <a:spcPct val="80000"/>
              </a:lnSpc>
            </a:pPr>
            <a:r>
              <a:rPr lang="en-AU" sz="2400" dirty="0"/>
              <a:t>increasing productivity (associated with </a:t>
            </a:r>
            <a:r>
              <a:rPr lang="en-US" sz="2400" dirty="0"/>
              <a:t>new technology) </a:t>
            </a:r>
            <a:r>
              <a:rPr lang="en-AU" sz="2400" dirty="0"/>
              <a:t>frees up labour to make new things and to recycle wages as consumption (hence more profit, investment and sales)</a:t>
            </a:r>
          </a:p>
          <a:p>
            <a:pPr lvl="1">
              <a:lnSpc>
                <a:spcPct val="80000"/>
              </a:lnSpc>
            </a:pPr>
            <a:r>
              <a:rPr lang="en-AU" sz="2400" dirty="0"/>
              <a:t>some ‘trickle down’ to the poor (associated with Keynesian policies) and to the Third World (benefiting from trade opportunities associated with rapid growth)</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11029</TotalTime>
  <Words>7835</Words>
  <Application>Microsoft Office PowerPoint</Application>
  <PresentationFormat>On-screen Show (4:3)</PresentationFormat>
  <Paragraphs>535</Paragraphs>
  <Slides>28</Slides>
  <Notes>25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global economy: a brief history</vt:lpstr>
      <vt:lpstr>Global Recession</vt:lpstr>
      <vt:lpstr>“It’s all too big; I can’t grasp it; leave it to the economists”</vt:lpstr>
      <vt:lpstr>Partial stories about the global economy</vt:lpstr>
      <vt:lpstr>Some (descriptive/analytic) partial stories</vt:lpstr>
      <vt:lpstr>Some interpretive / explanatory partial stories</vt:lpstr>
      <vt:lpstr>Strategic (partial) stories</vt:lpstr>
      <vt:lpstr>Macroeconomics as story telling: a story about the global economy since WW2</vt:lpstr>
      <vt:lpstr>The long boom (1945-1975)</vt:lpstr>
      <vt:lpstr>1975-85 - Stagflation and the failure of Keynesianism</vt:lpstr>
      <vt:lpstr>Ascendancy of monetarism</vt:lpstr>
      <vt:lpstr>The Debt Trap</vt:lpstr>
      <vt:lpstr>From 1980 to now</vt:lpstr>
      <vt:lpstr>China’s growth</vt:lpstr>
      <vt:lpstr>The threat of ‘over-production’ (and ‘post-Fordist’ crisis)</vt:lpstr>
      <vt:lpstr>Declining growth: compensatory system responses</vt:lpstr>
      <vt:lpstr>Reduced profitability: compensatory corporate strategies</vt:lpstr>
      <vt:lpstr>Slowing growth: compensatory policy responses</vt:lpstr>
      <vt:lpstr>Corporate and policy responses</vt:lpstr>
      <vt:lpstr>So what prevents the crisis from engulfing the economy globally?</vt:lpstr>
      <vt:lpstr>Capital recycled as consumption through debt</vt:lpstr>
      <vt:lpstr>Global support for US consumption</vt:lpstr>
      <vt:lpstr>Continuing transfer of value from periphery to centre (S  N)</vt:lpstr>
      <vt:lpstr>The ‘Sub-prime Mortgage Crisis’</vt:lpstr>
      <vt:lpstr>European sovereign debt crisis</vt:lpstr>
      <vt:lpstr>Some doubtful recovery strategies</vt:lpstr>
      <vt:lpstr>New questions to be asked</vt:lpstr>
      <vt:lpstr>‘Free’ trade - the key to growth and development?</vt:lpstr>
    </vt:vector>
  </TitlesOfParts>
  <Company>La Trobe Univeristy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economy</dc:title>
  <dc:subject>IPO</dc:subject>
  <dc:creator>DGLegge</dc:creator>
  <dc:description>A brief history of the global economy post WWII.</dc:description>
  <cp:lastModifiedBy>DGLegge</cp:lastModifiedBy>
  <cp:revision>149</cp:revision>
  <dcterms:created xsi:type="dcterms:W3CDTF">2004-01-01T07:52:49Z</dcterms:created>
  <dcterms:modified xsi:type="dcterms:W3CDTF">2012-06-26T05:09:30Z</dcterms:modified>
  <cp:category>Revised for IPO (Copenhagen, 2012)</cp:category>
</cp:coreProperties>
</file>