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4"/>
  </p:notesMasterIdLst>
  <p:handoutMasterIdLst>
    <p:handoutMasterId r:id="rId15"/>
  </p:handoutMasterIdLst>
  <p:sldIdLst>
    <p:sldId id="256" r:id="rId2"/>
    <p:sldId id="326" r:id="rId3"/>
    <p:sldId id="358" r:id="rId4"/>
    <p:sldId id="359" r:id="rId5"/>
    <p:sldId id="356" r:id="rId6"/>
    <p:sldId id="357" r:id="rId7"/>
    <p:sldId id="355" r:id="rId8"/>
    <p:sldId id="319" r:id="rId9"/>
    <p:sldId id="277" r:id="rId10"/>
    <p:sldId id="278" r:id="rId11"/>
    <p:sldId id="332" r:id="rId12"/>
    <p:sldId id="335" r:id="rId13"/>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Century Gothic" pitchFamily="34" charset="0"/>
        <a:ea typeface="+mn-ea"/>
        <a:cs typeface="+mn-cs"/>
      </a:defRPr>
    </a:lvl1pPr>
    <a:lvl2pPr marL="457200" algn="l" rtl="0" fontAlgn="base">
      <a:spcBef>
        <a:spcPct val="0"/>
      </a:spcBef>
      <a:spcAft>
        <a:spcPct val="0"/>
      </a:spcAft>
      <a:defRPr kern="1200">
        <a:solidFill>
          <a:schemeClr val="tx1"/>
        </a:solidFill>
        <a:latin typeface="Century Gothic" pitchFamily="34" charset="0"/>
        <a:ea typeface="+mn-ea"/>
        <a:cs typeface="+mn-cs"/>
      </a:defRPr>
    </a:lvl2pPr>
    <a:lvl3pPr marL="914400" algn="l" rtl="0" fontAlgn="base">
      <a:spcBef>
        <a:spcPct val="0"/>
      </a:spcBef>
      <a:spcAft>
        <a:spcPct val="0"/>
      </a:spcAft>
      <a:defRPr kern="1200">
        <a:solidFill>
          <a:schemeClr val="tx1"/>
        </a:solidFill>
        <a:latin typeface="Century Gothic" pitchFamily="34" charset="0"/>
        <a:ea typeface="+mn-ea"/>
        <a:cs typeface="+mn-cs"/>
      </a:defRPr>
    </a:lvl3pPr>
    <a:lvl4pPr marL="1371600" algn="l" rtl="0" fontAlgn="base">
      <a:spcBef>
        <a:spcPct val="0"/>
      </a:spcBef>
      <a:spcAft>
        <a:spcPct val="0"/>
      </a:spcAft>
      <a:defRPr kern="1200">
        <a:solidFill>
          <a:schemeClr val="tx1"/>
        </a:solidFill>
        <a:latin typeface="Century Gothic" pitchFamily="34" charset="0"/>
        <a:ea typeface="+mn-ea"/>
        <a:cs typeface="+mn-cs"/>
      </a:defRPr>
    </a:lvl4pPr>
    <a:lvl5pPr marL="1828800" algn="l" rtl="0" fontAlgn="base">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9999"/>
    <a:srgbClr val="99FF99"/>
    <a:srgbClr val="009900"/>
    <a:srgbClr val="CCFFCC"/>
    <a:srgbClr val="FFCCCC"/>
    <a:srgbClr val="FF99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5622" autoAdjust="0"/>
    <p:restoredTop sz="67372" autoAdjust="0"/>
  </p:normalViewPr>
  <p:slideViewPr>
    <p:cSldViewPr>
      <p:cViewPr varScale="1">
        <p:scale>
          <a:sx n="62" d="100"/>
          <a:sy n="62" d="100"/>
        </p:scale>
        <p:origin x="-84" y="-7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299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smtClean="0">
                <a:latin typeface="Arial" charset="0"/>
              </a:defRPr>
            </a:lvl1pPr>
          </a:lstStyle>
          <a:p>
            <a:pPr>
              <a:defRPr/>
            </a:pPr>
            <a:endParaRPr lang="en-US"/>
          </a:p>
        </p:txBody>
      </p:sp>
      <p:sp>
        <p:nvSpPr>
          <p:cNvPr id="212995"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smtClean="0">
                <a:latin typeface="Arial" charset="0"/>
              </a:defRPr>
            </a:lvl1pPr>
          </a:lstStyle>
          <a:p>
            <a:pPr>
              <a:defRPr/>
            </a:pPr>
            <a:endParaRPr lang="en-US"/>
          </a:p>
        </p:txBody>
      </p:sp>
      <p:sp>
        <p:nvSpPr>
          <p:cNvPr id="212996"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smtClean="0">
                <a:latin typeface="Arial" charset="0"/>
              </a:defRPr>
            </a:lvl1pPr>
          </a:lstStyle>
          <a:p>
            <a:pPr>
              <a:defRPr/>
            </a:pPr>
            <a:endParaRPr lang="en-US"/>
          </a:p>
        </p:txBody>
      </p:sp>
      <p:sp>
        <p:nvSpPr>
          <p:cNvPr id="212997"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smtClean="0">
                <a:latin typeface="Arial" charset="0"/>
              </a:defRPr>
            </a:lvl1pPr>
          </a:lstStyle>
          <a:p>
            <a:pPr>
              <a:defRPr/>
            </a:pPr>
            <a:fld id="{D486D59E-A609-4D07-B3AB-7A9FAB5413F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smtClean="0">
                <a:latin typeface="Arial" charset="0"/>
              </a:defRPr>
            </a:lvl1pPr>
          </a:lstStyle>
          <a:p>
            <a:pPr>
              <a:defRPr/>
            </a:pPr>
            <a:endParaRPr lang="en-US"/>
          </a:p>
        </p:txBody>
      </p:sp>
      <p:sp>
        <p:nvSpPr>
          <p:cNvPr id="5123"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smtClean="0">
                <a:latin typeface="Arial"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smtClean="0">
                <a:latin typeface="Arial" charset="0"/>
              </a:defRPr>
            </a:lvl1pPr>
          </a:lstStyle>
          <a:p>
            <a:pPr>
              <a:defRPr/>
            </a:pPr>
            <a:endParaRPr lang="en-US"/>
          </a:p>
        </p:txBody>
      </p:sp>
      <p:sp>
        <p:nvSpPr>
          <p:cNvPr id="5127"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smtClean="0">
                <a:latin typeface="Arial" charset="0"/>
              </a:defRPr>
            </a:lvl1pPr>
          </a:lstStyle>
          <a:p>
            <a:pPr>
              <a:defRPr/>
            </a:pPr>
            <a:fld id="{C1E81752-96D6-4D2E-A28E-6C42EF93C92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4ADAB108-D211-4923-9BE6-126291043C4A}" type="slidenum">
              <a:rPr lang="en-US"/>
              <a:pPr/>
              <a:t>1</a:t>
            </a:fld>
            <a:endParaRPr 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r>
              <a:rPr lang="en-US" smtClean="0"/>
              <a:t>Pathways to better health are shaped by patterns of economic development and likewise, the health status of populations is one of the factors which affect economic development.  </a:t>
            </a:r>
          </a:p>
          <a:p>
            <a:pPr eaLnBrk="1" hangingPunct="1"/>
            <a:endParaRPr lang="en-US" smtClean="0"/>
          </a:p>
          <a:p>
            <a:pPr eaLnBrk="1" hangingPunct="1"/>
            <a:r>
              <a:rPr lang="en-US" smtClean="0"/>
              <a:t>Policies for better health need to be framed with an understanding of the ways in which economic relationship and dynamics affect people’s opportunities for health and similarly policies for economic development need to be framed with a recognition of the ways in which different choices can determine the health chances of communities.</a:t>
            </a:r>
          </a:p>
          <a:p>
            <a:pPr eaLnBrk="1" hangingPunct="1"/>
            <a:endParaRPr lang="en-US" smtClean="0"/>
          </a:p>
          <a:p>
            <a:pPr eaLnBrk="1" hangingPunct="1"/>
            <a:r>
              <a:rPr lang="en-US" smtClean="0"/>
              <a:t>The exact character of these relationships is fiercely contested because a great deal is at stake and while the issues are complex in themselves the conflicting interpretations and claims generate an overlay of confusion which makes it much more difficult to form a clear picture of these relationships for the purpose of developing policies which might contribute positively to economic and to health goals.  </a:t>
            </a:r>
          </a:p>
          <a:p>
            <a:pPr eaLnBrk="1" hangingPunct="1"/>
            <a:endParaRPr lang="en-US" smtClean="0"/>
          </a:p>
          <a:p>
            <a:pPr eaLnBrk="1" hangingPunct="1"/>
            <a:r>
              <a:rPr lang="en-US" smtClean="0"/>
              <a:t>Next</a:t>
            </a:r>
          </a:p>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FF6967ED-6697-4DAD-B069-64F77E5238B0}" type="slidenum">
              <a:rPr lang="en-US"/>
              <a:pPr/>
              <a:t>10</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lnSpc>
                <a:spcPct val="90000"/>
              </a:lnSpc>
            </a:pPr>
            <a:r>
              <a:rPr lang="en-US" b="1" smtClean="0"/>
              <a:t>2001-2004</a:t>
            </a:r>
          </a:p>
          <a:p>
            <a:pPr eaLnBrk="1" hangingPunct="1">
              <a:lnSpc>
                <a:spcPct val="90000"/>
              </a:lnSpc>
            </a:pPr>
            <a:endParaRPr lang="en-US" smtClean="0"/>
          </a:p>
          <a:p>
            <a:pPr eaLnBrk="1" hangingPunct="1">
              <a:lnSpc>
                <a:spcPct val="90000"/>
              </a:lnSpc>
            </a:pPr>
            <a:r>
              <a:rPr lang="en-US" i="1" smtClean="0"/>
              <a:t>CMH Report</a:t>
            </a:r>
          </a:p>
          <a:p>
            <a:pPr eaLnBrk="1" hangingPunct="1">
              <a:lnSpc>
                <a:spcPct val="90000"/>
              </a:lnSpc>
            </a:pPr>
            <a:endParaRPr lang="en-US" i="1" smtClean="0"/>
          </a:p>
          <a:p>
            <a:pPr eaLnBrk="1" hangingPunct="1">
              <a:lnSpc>
                <a:spcPct val="90000"/>
              </a:lnSpc>
            </a:pPr>
            <a:r>
              <a:rPr lang="en-US" smtClean="0"/>
              <a:t>During the early 1990s World Bank lending for health projects far eclipsed funding made available through the WHO.  As the premier giver of money for health system development the Bank was also becoming as the premier authority on health policy.  WHO (under Brundtland) adopted the ‘if you can’t beat them join them’ adage and engaged the Bank in a number of partnerships and collaborations. </a:t>
            </a:r>
          </a:p>
          <a:p>
            <a:pPr eaLnBrk="1" hangingPunct="1">
              <a:lnSpc>
                <a:spcPct val="90000"/>
              </a:lnSpc>
            </a:pPr>
            <a:endParaRPr lang="en-US" smtClean="0"/>
          </a:p>
          <a:p>
            <a:pPr eaLnBrk="1" hangingPunct="1">
              <a:lnSpc>
                <a:spcPct val="90000"/>
              </a:lnSpc>
            </a:pPr>
            <a:r>
              <a:rPr lang="en-US" smtClean="0"/>
              <a:t>In 2000 Brundtland (with support from the World Bank and Gates) commissioned a report on Macroeconomics and Health.  The terms of reference given to the Commission were all about demonstrating how important population health is as an input to economic development. Presumably the theory was that the IMF might be persuaded to more health friendly policies if they understood that health contributes to economic development.  (This further presumes that the IMF includes amongst its purposes economic development rather than simply debt repayment and economic integration.)  Or perhaps that the ministers for finance of the rich countries might be persuaded to donate more money to the WHO and the various global funds it was sponsoring if they realised that health is an input to economic development.  (Of course, in the light of the theory of post-Fordist structural over-production, the ministers of finance might have good reason for not encouraging the economic development of Third World countries.)  </a:t>
            </a:r>
          </a:p>
          <a:p>
            <a:pPr eaLnBrk="1" hangingPunct="1">
              <a:lnSpc>
                <a:spcPct val="90000"/>
              </a:lnSpc>
            </a:pPr>
            <a:endParaRPr lang="en-US" smtClean="0"/>
          </a:p>
          <a:p>
            <a:pPr eaLnBrk="1" hangingPunct="1">
              <a:lnSpc>
                <a:spcPct val="90000"/>
              </a:lnSpc>
            </a:pPr>
            <a:r>
              <a:rPr lang="en-US" smtClean="0"/>
              <a:t>In its June 2001 report the Commission (CMH) repeated the virtuous cycle theory from the World Bank’s 1993 report (health contributes to growth contributes to health).  It also repeated the focus on specific interventions which had characterised the 1993 report although overlaid with a new jargon, that of ‘scaling up’.  The Commission clearly recognised the criticisms of previous vertical programs and intervention-focused reports about the need for comprehensive health system development and presented a new concept, namely ‘close to client’ (or CTC) health system development.  How the (presumably comprehensive) CTC model was to interface with the vertical implementation of the selected interventions was nowhere clarified.  </a:t>
            </a:r>
          </a:p>
          <a:p>
            <a:pPr eaLnBrk="1" hangingPunct="1">
              <a:lnSpc>
                <a:spcPct val="90000"/>
              </a:lnSpc>
            </a:pPr>
            <a:endParaRPr lang="en-US" smtClean="0"/>
          </a:p>
          <a:p>
            <a:pPr eaLnBrk="1" hangingPunct="1">
              <a:lnSpc>
                <a:spcPct val="90000"/>
              </a:lnSpc>
            </a:pPr>
            <a:r>
              <a:rPr lang="en-US" smtClean="0"/>
              <a:t>The Commission says nothing about why poor countries can’t afford to develop comprehensive health systems themselves.  It says nothing about the transfer of value from the South to the North associated with repayment of debt, declining terms of trade and a trading regime with structured discrimination against poor countries.  </a:t>
            </a:r>
          </a:p>
          <a:p>
            <a:pPr eaLnBrk="1" hangingPunct="1">
              <a:lnSpc>
                <a:spcPct val="90000"/>
              </a:lnSpc>
            </a:pPr>
            <a:endParaRPr lang="en-US" smtClean="0"/>
          </a:p>
          <a:p>
            <a:pPr eaLnBrk="1" hangingPunct="1">
              <a:lnSpc>
                <a:spcPct val="90000"/>
              </a:lnSpc>
            </a:pPr>
            <a:r>
              <a:rPr lang="en-US" smtClean="0"/>
              <a:t>The Commission proposes that the funding for the ‘scaling up’ of the selected interventions will come from aid from the rich countries (and discounts from pharmaceutical corporations); ‘crumbs off the rich man’s table’ (Ravi Narayan).  The Commission proposes that these funds will be managed through the Global Fund for AIDS, TB and Malaria and will be disbursed through a process based on the WB/IMF PRSP process. </a:t>
            </a:r>
          </a:p>
          <a:p>
            <a:pPr eaLnBrk="1" hangingPunct="1">
              <a:lnSpc>
                <a:spcPct val="90000"/>
              </a:lnSpc>
            </a:pPr>
            <a:endParaRPr lang="en-US" smtClean="0"/>
          </a:p>
          <a:p>
            <a:pPr eaLnBrk="1" hangingPunct="1">
              <a:lnSpc>
                <a:spcPct val="90000"/>
              </a:lnSpc>
            </a:pPr>
            <a:r>
              <a:rPr lang="en-US" smtClean="0"/>
              <a:t>Why should the rich countries increase their official development assistance to the very ambitious levels foreshadowed by the CMH?  The basic argument of the report is not about health and economic development; it is about health and social stability.  In some very prescient passages the authors of the report warn the leaders of the G8 and the leaders of the global corporates that ‘globalisation is on trial’ and warns against violence and insurrection if the immiseration and alienation of millions of Third World peoples is not arrested. </a:t>
            </a:r>
          </a:p>
          <a:p>
            <a:pPr eaLnBrk="1" hangingPunct="1">
              <a:lnSpc>
                <a:spcPct val="90000"/>
              </a:lnSpc>
            </a:pPr>
            <a:endParaRPr lang="en-US" smtClean="0"/>
          </a:p>
          <a:p>
            <a:pPr eaLnBrk="1" hangingPunct="1">
              <a:lnSpc>
                <a:spcPct val="90000"/>
              </a:lnSpc>
            </a:pPr>
            <a:r>
              <a:rPr lang="en-US" smtClean="0"/>
              <a:t>Three months later came the bombings of the World Trade Centre and the Pentagon in Washington.  Disappointingly, rather than funding the Global Fund as recommended by the CMH, the US launched a War on Terrorism, starting with Afghanistan and Iraq but threatening to invade a long list of ‘rogue states’.  It is now history that the US found the invasion of Iraq much more costly than they had first anticipated which appears to have curbed its pre-emptive unilateralism, at least in the short term. </a:t>
            </a:r>
          </a:p>
          <a:p>
            <a:pPr eaLnBrk="1" hangingPunct="1">
              <a:lnSpc>
                <a:spcPct val="90000"/>
              </a:lnSpc>
            </a:pPr>
            <a:endParaRPr lang="en-US" smtClean="0"/>
          </a:p>
          <a:p>
            <a:pPr eaLnBrk="1" hangingPunct="1">
              <a:lnSpc>
                <a:spcPct val="90000"/>
              </a:lnSpc>
            </a:pPr>
            <a:r>
              <a:rPr lang="en-US" smtClean="0"/>
              <a:t>The CMH can be read at many levels.  At the level of institutional politics there was clearly a degree of manoevering between WHO and the Bank with the Bank endorsing the technical leadership of WHO in return for the WHO endorsing the Bank’s economic pre-eminence.  Among the individuals contributing to the work of the Commission there may have been some who were beguiled by the vision of disbursing billions of dollars to cure the world’s ills.  However, against an analysis which problematises the legitimacy of the contemporary regime of economic governance the report of the CMH clearly follows precedent in denying (through silence) the role of the contemporary regime in the continued impoverishment and calling on self-interested charity as the principal pathway to succour for the poor.  In this respect the report may be represented as the WHO lending its authority to legitimate (perhaps re-legitimate) the contemporary global regime of economic governance on behalf of the Bank and the Fund.  Again the vertical interventionist approach and the promise that it offers of practicable improvements in health plays an important role in this legitimation strategy. </a:t>
            </a:r>
          </a:p>
          <a:p>
            <a:pPr eaLnBrk="1" hangingPunct="1">
              <a:lnSpc>
                <a:spcPct val="90000"/>
              </a:lnSpc>
            </a:pPr>
            <a:endParaRPr lang="en-US" smtClean="0"/>
          </a:p>
          <a:p>
            <a:pPr eaLnBrk="1" hangingPunct="1">
              <a:lnSpc>
                <a:spcPct val="90000"/>
              </a:lnSpc>
            </a:pPr>
            <a:r>
              <a:rPr lang="en-US" i="1" smtClean="0"/>
              <a:t>Big pharma and access to drugs</a:t>
            </a:r>
          </a:p>
          <a:p>
            <a:pPr eaLnBrk="1" hangingPunct="1">
              <a:lnSpc>
                <a:spcPct val="90000"/>
              </a:lnSpc>
            </a:pPr>
            <a:endParaRPr lang="en-US" i="1" smtClean="0"/>
          </a:p>
          <a:p>
            <a:pPr eaLnBrk="1" hangingPunct="1">
              <a:lnSpc>
                <a:spcPct val="90000"/>
              </a:lnSpc>
            </a:pPr>
            <a:r>
              <a:rPr lang="en-US" smtClean="0"/>
              <a:t>We leave the CMH at this point and return to the issue of access to drugs.   We have already noted the defeat of big pharma in South Africa in April 2001 and the role of the TAC in South African and MSF and others leading a global social movement committed to ensuring access to anti-retrovirals for AIDS patients in poor countries.  However, even as big pharma was buckling in Johannesburg, the Government of Norway was hosting (April 2001) a meeting which included WHO, UNICEF, the World Bank, the global pharmaceutical giants and a small group of NGOs to discuss strategies to deal with access by poor countries to expensive drugs generally.  The meeting considered all options including compulsory licensing but adopted the more conservative pharma-friendly option of differential pricing.  </a:t>
            </a:r>
            <a:r>
              <a:rPr lang="en-US" sz="700" smtClean="0"/>
              <a:t>This position was to be expected from the World Bank but from the WHO it was disappointing; perhaps a warning to those who might have expected more.  </a:t>
            </a:r>
          </a:p>
          <a:p>
            <a:pPr eaLnBrk="1" hangingPunct="1">
              <a:lnSpc>
                <a:spcPct val="90000"/>
              </a:lnSpc>
            </a:pPr>
            <a:endParaRPr lang="en-US" sz="700" smtClean="0"/>
          </a:p>
          <a:p>
            <a:pPr eaLnBrk="1" hangingPunct="1">
              <a:lnSpc>
                <a:spcPct val="90000"/>
              </a:lnSpc>
            </a:pPr>
            <a:r>
              <a:rPr lang="en-US" sz="700" smtClean="0"/>
              <a:t>The conservatism of this position (differential pricing) was underlined seven months later when the WTO Ministerial Council meeting in November 2001 in Doha adopted the Doha Statement on TRIPS and Public Health.  The principle underlying this statement was that public health should take priority over trade rules.  The Statement affirmed the legitimacy of compulsory licensing and addressed also the barriers facing small countries who would not be able to use compulsory licensing to meet their own needs because they did not have a domestic generics industry.   The Doha meeting commissioned a process which was to work out the detailed rules and arrangements under which poor countries could use compulsory licensing for domestic or export purposes (for small countries without their own generic industry).  The US has fought a complex rearguard action against implementing these provisions and continues to do so. </a:t>
            </a:r>
          </a:p>
          <a:p>
            <a:pPr eaLnBrk="1" hangingPunct="1">
              <a:lnSpc>
                <a:spcPct val="90000"/>
              </a:lnSpc>
            </a:pPr>
            <a:endParaRPr lang="en-US" sz="700" smtClean="0"/>
          </a:p>
          <a:p>
            <a:pPr eaLnBrk="1" hangingPunct="1">
              <a:lnSpc>
                <a:spcPct val="80000"/>
              </a:lnSpc>
            </a:pPr>
            <a:r>
              <a:rPr lang="en-US" sz="700" smtClean="0"/>
              <a:t>Nevertheless the writing was on the wall with regard to the WTO as a compliant vehicle for US economic policy and the alternative strategy of multiple bilateral and regional ‘free trade’ agreements was being implemented at the same time.  In Oct 2002 Bristol Myers Squib was defeated in a long running case about the Thai Government’s right to manufacture DDI for local consumption.  After a decade of continuing pressure on Thailand the USTR announced in 2000 that the US accepted Thailand’s right to produce DDI within the terms of its own intellectual property laws.  However, in Oct 2003 negotiations between Thailand and the US towards a US Thai FTA commenced with compulsory licensing, data access and extended IPRs on the table. </a:t>
            </a:r>
          </a:p>
          <a:p>
            <a:pPr eaLnBrk="1" hangingPunct="1">
              <a:lnSpc>
                <a:spcPct val="80000"/>
              </a:lnSpc>
            </a:pPr>
            <a:endParaRPr lang="en-US" sz="700" smtClean="0"/>
          </a:p>
          <a:p>
            <a:pPr eaLnBrk="1" hangingPunct="1">
              <a:lnSpc>
                <a:spcPct val="80000"/>
              </a:lnSpc>
            </a:pPr>
            <a:r>
              <a:rPr lang="en-US" sz="700" smtClean="0"/>
              <a:t>We have already noted how the Cancun meeting of the WTO ended in stalemate in November 2003 with a deadlock over agriculture and the so-called ‘Singapore issues’.  Part of the significance of the Cancun meeting was that the the G21+China stood up to the G8 in demanding reform of agriculture. However, the stalemate at Cancun also led to a further turn by the US to rely more on bilateral and regional FTAs instead of the multilateral forum of WTO.  Even here however, there are limits to US power and at a meeting in Miami in January 2004 to negotiate a free trade of the Americas agreement the US preferred model was defeated by Latin America (leading to so-called FTAA lite). </a:t>
            </a:r>
          </a:p>
          <a:p>
            <a:pPr eaLnBrk="1" hangingPunct="1">
              <a:lnSpc>
                <a:spcPct val="80000"/>
              </a:lnSpc>
            </a:pPr>
            <a:endParaRPr lang="en-US" sz="700" smtClean="0"/>
          </a:p>
          <a:p>
            <a:pPr eaLnBrk="1" hangingPunct="1">
              <a:lnSpc>
                <a:spcPct val="80000"/>
              </a:lnSpc>
            </a:pPr>
            <a:r>
              <a:rPr lang="en-US" sz="700" i="1" smtClean="0"/>
              <a:t>US pre-emptive unilateralism and the need to maintain confidence in the US dollar</a:t>
            </a:r>
          </a:p>
          <a:p>
            <a:pPr eaLnBrk="1" hangingPunct="1">
              <a:lnSpc>
                <a:spcPct val="80000"/>
              </a:lnSpc>
            </a:pPr>
            <a:endParaRPr lang="en-US" sz="700" i="1" smtClean="0"/>
          </a:p>
          <a:p>
            <a:pPr eaLnBrk="1" hangingPunct="1">
              <a:lnSpc>
                <a:spcPct val="80000"/>
              </a:lnSpc>
            </a:pPr>
            <a:r>
              <a:rPr lang="en-US" sz="700" smtClean="0"/>
              <a:t>The Iraqi resistance to the US-led invasion appears to have had a sobering impact on US pre-emptive unilateralism and (at the time of writing) further military adventures look slightly less likely.  </a:t>
            </a:r>
          </a:p>
          <a:p>
            <a:pPr eaLnBrk="1" hangingPunct="1">
              <a:lnSpc>
                <a:spcPct val="80000"/>
              </a:lnSpc>
            </a:pPr>
            <a:endParaRPr lang="en-US" sz="700" smtClean="0"/>
          </a:p>
          <a:p>
            <a:pPr eaLnBrk="1" hangingPunct="1">
              <a:lnSpc>
                <a:spcPct val="80000"/>
              </a:lnSpc>
            </a:pPr>
            <a:r>
              <a:rPr lang="en-US" sz="700" smtClean="0"/>
              <a:t>It may be useful to inquire more deeply into US pre-emptive unilateralism.  At one level we can interpret it simply as the predictable behaviour of a superpower with unchallenged hegemony; seeking to discipline unruly states which resist its authority and/or deny free access to US capital. This interpretation is quite consistent with the invasion of Iraq (to ensure a secure access to Iraqi oil) and the bullying of Thailand over IPRs in the context of ‘free trade’ treaty negotiations.</a:t>
            </a:r>
          </a:p>
          <a:p>
            <a:pPr eaLnBrk="1" hangingPunct="1">
              <a:lnSpc>
                <a:spcPct val="80000"/>
              </a:lnSpc>
            </a:pPr>
            <a:endParaRPr lang="en-US" sz="700" smtClean="0"/>
          </a:p>
          <a:p>
            <a:pPr eaLnBrk="1" hangingPunct="1">
              <a:lnSpc>
                <a:spcPct val="80000"/>
              </a:lnSpc>
            </a:pPr>
            <a:r>
              <a:rPr lang="en-US" sz="700" smtClean="0"/>
              <a:t>However, it is important to keep in mind the financial dimensions of US foreign policy.  We have pointed out earlier that the continuing health of the US economy is dependent in part on borrowed dollars; dollars which are borrowed from the circulating pool of international dollars which is maintained because large trading corporations and countries choose to keep their trade surpluses in dollars.  This pool of international dollars depends on the confidence of the rest of the world in the US dollar as a store of value.</a:t>
            </a:r>
          </a:p>
          <a:p>
            <a:pPr eaLnBrk="1" hangingPunct="1">
              <a:lnSpc>
                <a:spcPct val="80000"/>
              </a:lnSpc>
            </a:pPr>
            <a:endParaRPr lang="en-US" sz="700" smtClean="0"/>
          </a:p>
          <a:p>
            <a:pPr eaLnBrk="1" hangingPunct="1">
              <a:lnSpc>
                <a:spcPct val="80000"/>
              </a:lnSpc>
            </a:pPr>
            <a:r>
              <a:rPr lang="en-US" sz="700" smtClean="0"/>
              <a:t>In January 2004 the IMF issued a report which was critical of US twin deficits, the budget deficit and the trade deficit.  The budget deficit represents the US government spending more than it receives in revenue and therefore borrowing to do so.  Money borrowed by the US government feeds the US economy through wages, contracts and purchases.  While there is a huge pool of floating international dollars from which to borrow there is no interest rate risk associated with such massive federal borrowings.   The trade deficit represents the US economy buying more from the outside world than it sells to the outside world.   Any other country which bought more than they sold would need to sell their own currency to buy foreign currency in order to pay for the excess (the trade deficit).  Because of the unique status of the US dollar there are no such disciplines limiting US trade.  US traders can borrow from the international pool of dollars to pay for their deficit without any impact on the  exchange rate (while the rest of the world’s traders are happy to keep their surplus in US dollars).  </a:t>
            </a:r>
          </a:p>
          <a:p>
            <a:pPr eaLnBrk="1" hangingPunct="1">
              <a:lnSpc>
                <a:spcPct val="80000"/>
              </a:lnSpc>
            </a:pPr>
            <a:endParaRPr lang="en-US" sz="700" smtClean="0"/>
          </a:p>
          <a:p>
            <a:pPr eaLnBrk="1" hangingPunct="1">
              <a:lnSpc>
                <a:spcPct val="80000"/>
              </a:lnSpc>
            </a:pPr>
            <a:r>
              <a:rPr lang="en-US" sz="700" smtClean="0"/>
              <a:t>From the point of view of the theory of post-Fordist (structural) overproduction the borrowing by the US government and by US traders feeds largely into consumption expenditure (the budget deficit feeds consumption expenditure directly; borrowing to support the trade deficit keeps the prices of imports relatively low).  This is a key mechanism for deferring the crisis of over-production and given the size of the US economy it represents a major bulwark against the threat being realised.  Given the size of the US market for other trading nations it is of critical importance that the US continue to borrow in order to buy. </a:t>
            </a:r>
          </a:p>
          <a:p>
            <a:pPr eaLnBrk="1" hangingPunct="1">
              <a:lnSpc>
                <a:spcPct val="80000"/>
              </a:lnSpc>
            </a:pPr>
            <a:endParaRPr lang="en-US" sz="700" smtClean="0"/>
          </a:p>
          <a:p>
            <a:pPr eaLnBrk="1" hangingPunct="1">
              <a:lnSpc>
                <a:spcPct val="80000"/>
              </a:lnSpc>
            </a:pPr>
            <a:r>
              <a:rPr lang="en-US" sz="700" smtClean="0"/>
              <a:t>Two questions arise from this picture.  Where is the money coming from?  What would happen if the traders and trading nations lost confidence in the dollar as a store of value?  </a:t>
            </a:r>
          </a:p>
          <a:p>
            <a:pPr eaLnBrk="1" hangingPunct="1">
              <a:lnSpc>
                <a:spcPct val="80000"/>
              </a:lnSpc>
            </a:pPr>
            <a:endParaRPr lang="en-US" sz="700" smtClean="0"/>
          </a:p>
          <a:p>
            <a:pPr eaLnBrk="1" hangingPunct="1">
              <a:lnSpc>
                <a:spcPct val="80000"/>
              </a:lnSpc>
            </a:pPr>
            <a:r>
              <a:rPr lang="en-US" sz="700" smtClean="0"/>
              <a:t>The money which is being borrowed by the US government and by US traders from the international pool of dollars can be seen, at its simplest, as coming from the profits of traders based outside the US who are selling into the US market.  Rather than re-investing their profits in the country of production they are lending them to the banks who are on lending them (in the scenario sketched above) to the US government and US traders.  In this scenario the threat of over-production (relative to buying power) is managed by not investing in building additional productive capacity but by converting capital accumulated off-shore into debt powered consumption in the US.  These are profits which have been generated through the labour and ingenuity of business people, farmers and workers in other countries including in many developing countries.  In the latter case these are profits which are urgently needed in the countries of origin to create the industrial base and public sector infrastructure which may be understood as ‘economic development’.  But if governments judge that reduced taxation is the higher priority and if investors judge that they will get a better return by buying shares in banks than by creating new productive capacity then the funds will be available for lending to the US to support continued consumption expenditure. </a:t>
            </a:r>
          </a:p>
          <a:p>
            <a:pPr eaLnBrk="1" hangingPunct="1">
              <a:lnSpc>
                <a:spcPct val="80000"/>
              </a:lnSpc>
            </a:pPr>
            <a:endParaRPr lang="en-US" sz="700" smtClean="0"/>
          </a:p>
          <a:p>
            <a:pPr eaLnBrk="1" hangingPunct="1">
              <a:lnSpc>
                <a:spcPct val="80000"/>
              </a:lnSpc>
            </a:pPr>
            <a:r>
              <a:rPr lang="en-US" sz="700" smtClean="0"/>
              <a:t>It is a house of cards which depends on the confidence of traders around the world in the strength of the US economy.  If these traders anticipated a fall in the value of the dollar and decided to keep more of their reserves in euros or yen and therefore sell off some of their dollars the value of the dollar would certainly fall.  From this would flow several consequences.   The price of US exports would fall and the cost of imports into the US would rise.  This would lead to inflation in the US but would benefit US exporters.  As foreign traders shift their surplus out of dollars there might appear to be limits to the pool of international dollars from which the US government and US traders are borrowing.  In this case interest rates will rise globally as US borrowers compete with other borrowers from a shrinking pool of international dollars.  Increasing interest rates will increase the cost of borrowing for everyone, for real investors, for takeovers and for consumption.  Banks and other corporations which are over committed could collapse with consequences which are difficult to conceive.  </a:t>
            </a:r>
          </a:p>
          <a:p>
            <a:pPr eaLnBrk="1" hangingPunct="1">
              <a:lnSpc>
                <a:spcPct val="80000"/>
              </a:lnSpc>
            </a:pPr>
            <a:endParaRPr lang="en-US" sz="700" smtClean="0"/>
          </a:p>
          <a:p>
            <a:pPr eaLnBrk="1" hangingPunct="1">
              <a:lnSpc>
                <a:spcPct val="80000"/>
              </a:lnSpc>
            </a:pPr>
            <a:r>
              <a:rPr lang="en-US" sz="700" smtClean="0"/>
              <a:t>While the world is bemused by the rhetoric of efficiency and free trade poor people will continue to pay for overconsumption in the rich world and the global system will become more unstable.  Samir Amin has pointed out that there are alternatives to the worship of efficiency and globalised productivity.  Countries and regions could decide to prioritise families, communities, cultures and regions over efficiency and pay a slightly higher cost for these values. Countries and regions could decide to preserve local economies in which some of the elements of the Fordist balance are restored: people with jobs are able to buy the products of their labour. </a:t>
            </a:r>
          </a:p>
          <a:p>
            <a:pPr eaLnBrk="1" hangingPunct="1">
              <a:lnSpc>
                <a:spcPct val="80000"/>
              </a:lnSpc>
            </a:pPr>
            <a:endParaRPr lang="en-US" sz="700" smtClean="0"/>
          </a:p>
          <a:p>
            <a:pPr eaLnBrk="1" hangingPunct="1">
              <a:lnSpc>
                <a:spcPct val="90000"/>
              </a:lnSpc>
            </a:pPr>
            <a:r>
              <a:rPr lang="en-US" smtClean="0"/>
              <a:t>Next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E6F75AFD-1155-40B5-B20B-5E9E1B779B61}" type="slidenum">
              <a:rPr lang="en-US"/>
              <a:pPr/>
              <a:t>11</a:t>
            </a:fld>
            <a:endParaRPr lang="en-US"/>
          </a:p>
        </p:txBody>
      </p:sp>
      <p:sp>
        <p:nvSpPr>
          <p:cNvPr id="20483" name="Rectangle 2"/>
          <p:cNvSpPr>
            <a:spLocks noGrp="1" noRot="1" noChangeAspect="1" noChangeArrowheads="1" noTextEdit="1"/>
          </p:cNvSpPr>
          <p:nvPr>
            <p:ph type="sldImg"/>
          </p:nvPr>
        </p:nvSpPr>
        <p:spPr>
          <a:solidFill>
            <a:srgbClr val="FFFFFF"/>
          </a:solidFill>
          <a:ln/>
        </p:spPr>
      </p:sp>
      <p:sp>
        <p:nvSpPr>
          <p:cNvPr id="20484" name="Rectangle 3"/>
          <p:cNvSpPr>
            <a:spLocks noGrp="1" noChangeArrowheads="1"/>
          </p:cNvSpPr>
          <p:nvPr>
            <p:ph type="body" idx="1"/>
          </p:nvPr>
        </p:nvSpPr>
        <p:spPr>
          <a:solidFill>
            <a:srgbClr val="FFFFFF"/>
          </a:solidFill>
          <a:ln>
            <a:solidFill>
              <a:srgbClr val="000000"/>
            </a:solidFill>
          </a:ln>
        </p:spPr>
        <p:txBody>
          <a:bodyPr/>
          <a:lstStyle/>
          <a:p>
            <a:pPr eaLnBrk="1" hangingPunct="1">
              <a:lnSpc>
                <a:spcPct val="80000"/>
              </a:lnSpc>
            </a:pPr>
            <a:r>
              <a:rPr lang="en-US" sz="800" smtClean="0"/>
              <a:t>Where nutrition has been measured it has been shown that structural adjustment is associated with increased levels of under-nutrition.  This provides a relatively straightforward ‘bridging issue’ from economics to health.  </a:t>
            </a:r>
          </a:p>
          <a:p>
            <a:pPr eaLnBrk="1" hangingPunct="1">
              <a:lnSpc>
                <a:spcPct val="80000"/>
              </a:lnSpc>
            </a:pPr>
            <a:endParaRPr lang="en-US" sz="800" smtClean="0"/>
          </a:p>
          <a:p>
            <a:pPr eaLnBrk="1" hangingPunct="1">
              <a:lnSpc>
                <a:spcPct val="80000"/>
              </a:lnSpc>
            </a:pPr>
            <a:r>
              <a:rPr lang="en-US" sz="800" smtClean="0"/>
              <a:t>Likewise the impact of TRIPS on access to drugs for AIDS is relatively straightforward and has introduced many activists to the workings of the WTO.  Similarly the role of GATS in creating new barriers to building comprehensive primary health care systems provides a clear bridge between the economic sphere and the objectives of health development. </a:t>
            </a:r>
          </a:p>
          <a:p>
            <a:pPr eaLnBrk="1" hangingPunct="1">
              <a:lnSpc>
                <a:spcPct val="80000"/>
              </a:lnSpc>
            </a:pPr>
            <a:endParaRPr lang="en-AU" sz="800" smtClean="0"/>
          </a:p>
          <a:p>
            <a:pPr eaLnBrk="1" hangingPunct="1">
              <a:lnSpc>
                <a:spcPct val="80000"/>
              </a:lnSpc>
            </a:pPr>
            <a:r>
              <a:rPr lang="en-US" sz="800" smtClean="0"/>
              <a:t>Trade generally has been given less attention as a determinant of economic and population health.  There is scope for working more closely with the fair trade movement  and in particular arguing for the wider use of the provisions for special and differential treatment of developing countries as a way of accelerating economic development (and health development). </a:t>
            </a:r>
          </a:p>
          <a:p>
            <a:pPr eaLnBrk="1" hangingPunct="1">
              <a:lnSpc>
                <a:spcPct val="80000"/>
              </a:lnSpc>
            </a:pPr>
            <a:endParaRPr lang="en-US" sz="800" smtClean="0"/>
          </a:p>
          <a:p>
            <a:pPr eaLnBrk="1" hangingPunct="1">
              <a:lnSpc>
                <a:spcPct val="80000"/>
              </a:lnSpc>
            </a:pPr>
            <a:r>
              <a:rPr lang="en-US" sz="800" smtClean="0"/>
              <a:t>However, in terms of sheer burden of disease the Agreement on Agriculture (AoA) is probably the single most health-damaging instrument in the whole complex governance structure.  Hundreds of millions of small farmers are being driven off their lands through the swamping of gobal markets by industrialised agriculture (heavily subsidised in the case of Europe, Japan and the US).   Only a small proportion of these small farmers will find jobs in the cities.   The health consequences associated with this loss of livelihood are complex but huge, ranging from under-nutrition, to drug use and violence, AIDS and TB.  PHM needs to build alliances with networks which are more focused in this area including with farmers’ organisations and movements.  We need to find ways of reducing the complexity to its core elements and reducing the change project to clear practical strategies and campaigns.</a:t>
            </a:r>
          </a:p>
          <a:p>
            <a:pPr eaLnBrk="1" hangingPunct="1">
              <a:lnSpc>
                <a:spcPct val="80000"/>
              </a:lnSpc>
            </a:pPr>
            <a:endParaRPr lang="en-US" sz="800" smtClean="0"/>
          </a:p>
          <a:p>
            <a:pPr eaLnBrk="1" hangingPunct="1">
              <a:lnSpc>
                <a:spcPct val="80000"/>
              </a:lnSpc>
            </a:pPr>
            <a:r>
              <a:rPr lang="en-US" sz="800" smtClean="0"/>
              <a:t>One continuing avenue for engagement will be the need to challenge glossy policy reports (such as the 2001 CMH) which deny (by obscuring) the need for alternative economic governance regimes to create the conditions for better health.  The silence of CMH on the structural barriers to health development and its projection of charity as the appropriate solution provide good opportunities for conscientisation. </a:t>
            </a:r>
          </a:p>
          <a:p>
            <a:pPr eaLnBrk="1" hangingPunct="1">
              <a:lnSpc>
                <a:spcPct val="80000"/>
              </a:lnSpc>
            </a:pPr>
            <a:endParaRPr lang="en-US" sz="800" smtClean="0"/>
          </a:p>
          <a:p>
            <a:pPr eaLnBrk="1" hangingPunct="1">
              <a:lnSpc>
                <a:spcPct val="80000"/>
              </a:lnSpc>
            </a:pPr>
            <a:r>
              <a:rPr lang="en-US" sz="800" smtClean="0"/>
              <a:t>Another continuing avenue for engagement will be the on-going debates over vertical programming (including ‘global funds’ and the new interventionism) versus health system capacity-building and comprehensive PHC.  There are real questions about models for health system development which need to be worked through.  However, much of the argument for vertical programming and ‘scaled-up interventions’ is about projecting the possibility that Third World health can be improved, for a relatively modest sum, without changing the economic dynamics of alienation and expropriation. </a:t>
            </a:r>
          </a:p>
          <a:p>
            <a:pPr eaLnBrk="1" hangingPunct="1">
              <a:lnSpc>
                <a:spcPct val="80000"/>
              </a:lnSpc>
            </a:pPr>
            <a:endParaRPr lang="en-US" sz="800" smtClean="0"/>
          </a:p>
          <a:p>
            <a:pPr eaLnBrk="1" hangingPunct="1">
              <a:lnSpc>
                <a:spcPct val="80000"/>
              </a:lnSpc>
            </a:pPr>
            <a:r>
              <a:rPr lang="en-US" sz="900" smtClean="0"/>
              <a:t>Health activists need new ways of projecting the disease burden of poverty, despair, violence, </a:t>
            </a:r>
            <a:r>
              <a:rPr lang="en-US" sz="800" smtClean="0"/>
              <a:t>displacement </a:t>
            </a:r>
            <a:r>
              <a:rPr lang="en-US" sz="900" smtClean="0"/>
              <a:t>and conflict and of the underlying economic relations and structures of economic governance.   It is misleading to represent the disease burden of Third World countries simply in terms of AIDS, TB and malaria without acknowledging the economic context including theft of livelihood (WTO) and structured extortion (IMF).  </a:t>
            </a:r>
          </a:p>
          <a:p>
            <a:pPr eaLnBrk="1" hangingPunct="1">
              <a:lnSpc>
                <a:spcPct val="80000"/>
              </a:lnSpc>
            </a:pPr>
            <a:endParaRPr lang="en-US" sz="900" smtClean="0"/>
          </a:p>
          <a:p>
            <a:pPr eaLnBrk="1" hangingPunct="1">
              <a:lnSpc>
                <a:spcPct val="80000"/>
              </a:lnSpc>
            </a:pPr>
            <a:r>
              <a:rPr lang="en-US" sz="900" smtClean="0"/>
              <a:t>Next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FD5E6CD5-934D-4BC1-A731-93B8FF01CAA7}" type="slidenum">
              <a:rPr lang="en-US"/>
              <a:pPr/>
              <a:t>12</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r>
              <a:rPr lang="en-AU" smtClean="0"/>
              <a:t>In summary: </a:t>
            </a:r>
            <a:r>
              <a:rPr lang="en-US" smtClean="0"/>
              <a:t>Another world is possible!</a:t>
            </a:r>
            <a:endParaRPr lang="en-AU" smtClean="0"/>
          </a:p>
          <a:p>
            <a:pPr eaLnBrk="1" hangingPunct="1"/>
            <a:endParaRPr lang="en-AU" smtClean="0"/>
          </a:p>
          <a:p>
            <a:pPr eaLnBrk="1" hangingPunct="1"/>
            <a:r>
              <a:rPr lang="en-AU" smtClean="0"/>
              <a:t>In this paper we have </a:t>
            </a:r>
          </a:p>
          <a:p>
            <a:pPr lvl="1" eaLnBrk="1" hangingPunct="1"/>
            <a:r>
              <a:rPr lang="en-AU" smtClean="0"/>
              <a:t>reviewed the interplay of economics and health at the global level over the past 60 years</a:t>
            </a:r>
          </a:p>
          <a:p>
            <a:pPr lvl="1" eaLnBrk="1" hangingPunct="1"/>
            <a:r>
              <a:rPr lang="en-AU" smtClean="0"/>
              <a:t>interpreted the interplay of health and economics in relation to a particular story about the global economy over this time</a:t>
            </a:r>
          </a:p>
          <a:p>
            <a:pPr lvl="1" eaLnBrk="1" hangingPunct="1"/>
            <a:r>
              <a:rPr lang="en-AU" smtClean="0"/>
              <a:t>drawn some conclusions about strategy for global health activists and for the Peoples’ Health Movement in particular</a:t>
            </a:r>
          </a:p>
          <a:p>
            <a:pPr eaLnBrk="1" hangingPunct="1"/>
            <a:endParaRPr lang="en-AU" smtClean="0"/>
          </a:p>
          <a:p>
            <a:pPr eaLnBrk="1" hangingPunct="1"/>
            <a:r>
              <a:rPr lang="en-AU" smtClean="0"/>
              <a:t>Two of the conclusions in particular are worth repeating: </a:t>
            </a:r>
          </a:p>
          <a:p>
            <a:pPr lvl="1" eaLnBrk="1" hangingPunct="1"/>
            <a:r>
              <a:rPr lang="en-US" smtClean="0"/>
              <a:t>recognise, celebrate and learn from the successes of the social and popular movements</a:t>
            </a:r>
          </a:p>
          <a:p>
            <a:pPr lvl="1" eaLnBrk="1" hangingPunct="1"/>
            <a:r>
              <a:rPr lang="en-US" smtClean="0"/>
              <a:t>keep global economic injustice at the centre of health needs and health policy discussion</a:t>
            </a:r>
          </a:p>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ED70233A-70B8-48AD-8F22-AD936D9FAAFA}" type="slidenum">
              <a:rPr lang="en-US"/>
              <a:pPr/>
              <a:t>2</a:t>
            </a:fld>
            <a:endParaRPr 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lnSpc>
                <a:spcPct val="80000"/>
              </a:lnSpc>
            </a:pPr>
            <a:r>
              <a:rPr lang="en-US" sz="800" smtClean="0"/>
              <a:t>My purpose in this presentation is to explore the links between global health inequalities and globalisation (which I am using to denote the prevailing regime of global economic governance).  </a:t>
            </a:r>
          </a:p>
          <a:p>
            <a:pPr eaLnBrk="1" hangingPunct="1">
              <a:lnSpc>
                <a:spcPct val="80000"/>
              </a:lnSpc>
            </a:pPr>
            <a:endParaRPr lang="en-US" sz="800" smtClean="0"/>
          </a:p>
          <a:p>
            <a:pPr eaLnBrk="1" hangingPunct="1">
              <a:lnSpc>
                <a:spcPct val="80000"/>
              </a:lnSpc>
            </a:pPr>
            <a:r>
              <a:rPr lang="en-US" sz="800" smtClean="0"/>
              <a:t>I am seeking some clearer ideas about policy directions, a mapping of the major interests and forces at play and perhaps some clearer ideas about strategy for global health activists.</a:t>
            </a:r>
          </a:p>
          <a:p>
            <a:pPr eaLnBrk="1" hangingPunct="1">
              <a:lnSpc>
                <a:spcPct val="80000"/>
              </a:lnSpc>
            </a:pPr>
            <a:endParaRPr lang="en-AU" sz="800" smtClean="0"/>
          </a:p>
          <a:p>
            <a:pPr eaLnBrk="1" hangingPunct="1">
              <a:lnSpc>
                <a:spcPct val="80000"/>
              </a:lnSpc>
            </a:pPr>
            <a:r>
              <a:rPr lang="en-US" sz="800" smtClean="0"/>
              <a:t>I start by identifying and reviewing some key reports, episodes, phases and struggles which were of outstanding significance for global health and for global economic regulation since WW2.  </a:t>
            </a:r>
          </a:p>
          <a:p>
            <a:pPr eaLnBrk="1" hangingPunct="1">
              <a:lnSpc>
                <a:spcPct val="80000"/>
              </a:lnSpc>
            </a:pPr>
            <a:endParaRPr lang="en-US" sz="800" smtClean="0"/>
          </a:p>
          <a:p>
            <a:pPr eaLnBrk="1" hangingPunct="1">
              <a:lnSpc>
                <a:spcPct val="80000"/>
              </a:lnSpc>
            </a:pPr>
            <a:r>
              <a:rPr lang="en-US" sz="800" smtClean="0"/>
              <a:t>I then use the bird’s eye perspective that this kind of historical review provides in order to identify some of the key linkages between health development and the wider debates and struggles regarding global economic and trade regulation.  I take some of the major events in the health development chronology and seek to identify the ways in which contemporary economic changes might have influenced them.  I also take some of the key economic episodes and events and seek to identify the ways in which they have influenced health development.  I also look for episodes or events where health status may have also influenced economic development.  </a:t>
            </a:r>
          </a:p>
          <a:p>
            <a:pPr eaLnBrk="1" hangingPunct="1">
              <a:lnSpc>
                <a:spcPct val="80000"/>
              </a:lnSpc>
            </a:pPr>
            <a:endParaRPr lang="en-US" sz="800" smtClean="0"/>
          </a:p>
          <a:p>
            <a:pPr eaLnBrk="1" hangingPunct="1">
              <a:lnSpc>
                <a:spcPct val="80000"/>
              </a:lnSpc>
            </a:pPr>
            <a:r>
              <a:rPr lang="en-US" sz="800" smtClean="0"/>
              <a:t>My selection of ‘events’ and my analysis of the relations between health development and global economics are organised around a particular interpretation of the political and economic transitions of this period. Because it is complex and will be unfamiliar to many I have outlined this interpretation in some detail.  I hope that doing so will assist readers to follow my discussion and evaluate my conclusions and recommendations.</a:t>
            </a:r>
          </a:p>
          <a:p>
            <a:pPr eaLnBrk="1" hangingPunct="1">
              <a:lnSpc>
                <a:spcPct val="80000"/>
              </a:lnSpc>
            </a:pPr>
            <a:endParaRPr lang="en-AU" sz="800" smtClean="0"/>
          </a:p>
          <a:p>
            <a:pPr eaLnBrk="1" hangingPunct="1">
              <a:lnSpc>
                <a:spcPct val="80000"/>
              </a:lnSpc>
            </a:pPr>
            <a:r>
              <a:rPr lang="en-AU" sz="800" smtClean="0"/>
              <a:t>We shall now turn to the chronology of events and phases and look in more detail at the interplay of economics and health. </a:t>
            </a:r>
            <a:endParaRPr lang="en-US" sz="800" smtClean="0"/>
          </a:p>
          <a:p>
            <a:pPr eaLnBrk="1" hangingPunct="1">
              <a:lnSpc>
                <a:spcPct val="80000"/>
              </a:lnSpc>
            </a:pPr>
            <a:endParaRPr lang="en-US" sz="800" smtClean="0"/>
          </a:p>
          <a:p>
            <a:pPr eaLnBrk="1" hangingPunct="1">
              <a:lnSpc>
                <a:spcPct val="80000"/>
              </a:lnSpc>
            </a:pPr>
            <a:r>
              <a:rPr lang="en-US" sz="800" smtClean="0"/>
              <a:t>Next</a:t>
            </a:r>
          </a:p>
          <a:p>
            <a:pPr eaLnBrk="1" hangingPunct="1">
              <a:lnSpc>
                <a:spcPct val="80000"/>
              </a:lnSpc>
            </a:pPr>
            <a:endParaRPr lang="en-US" sz="800" smtClean="0"/>
          </a:p>
          <a:p>
            <a:pPr eaLnBrk="1" hangingPunct="1">
              <a:lnSpc>
                <a:spcPct val="80000"/>
              </a:lnSpc>
            </a:pPr>
            <a:r>
              <a:rPr lang="en-US" sz="800" smtClean="0"/>
              <a:t>  </a:t>
            </a:r>
          </a:p>
          <a:p>
            <a:pPr eaLnBrk="1" hangingPunct="1">
              <a:lnSpc>
                <a:spcPct val="80000"/>
              </a:lnSpc>
            </a:pPr>
            <a:r>
              <a:rPr lang="en-US" sz="800" smtClean="0"/>
              <a:t>Finally I have sought to pull some themes from this review which might guide policy making in these two areas and which might inform the analyses and strategies of health activists. </a:t>
            </a:r>
          </a:p>
          <a:p>
            <a:pPr eaLnBrk="1" hangingPunct="1">
              <a:lnSpc>
                <a:spcPct val="80000"/>
              </a:lnSpc>
            </a:pPr>
            <a:endParaRPr lang="en-US" sz="800" smtClean="0"/>
          </a:p>
          <a:p>
            <a:pPr eaLnBrk="1" hangingPunct="1">
              <a:lnSpc>
                <a:spcPct val="80000"/>
              </a:lnSpc>
            </a:pPr>
            <a:endParaRPr lang="en-US" sz="8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B39121-8E71-4D8E-860C-2931E7DD811F}" type="slidenum">
              <a:rPr lang="en-US"/>
              <a:pPr/>
              <a:t>3</a:t>
            </a:fld>
            <a:endParaRPr lang="en-US"/>
          </a:p>
        </p:txBody>
      </p:sp>
      <p:sp>
        <p:nvSpPr>
          <p:cNvPr id="229378" name="Rectangle 2"/>
          <p:cNvSpPr>
            <a:spLocks noGrp="1" noRot="1" noChangeAspect="1" noChangeArrowheads="1" noTextEdit="1"/>
          </p:cNvSpPr>
          <p:nvPr>
            <p:ph type="sldImg"/>
          </p:nvPr>
        </p:nvSpPr>
        <p:spPr>
          <a:ln/>
        </p:spPr>
      </p:sp>
      <p:sp>
        <p:nvSpPr>
          <p:cNvPr id="229379" name="Rectangle 3"/>
          <p:cNvSpPr>
            <a:spLocks noGrp="1" noChangeArrowheads="1"/>
          </p:cNvSpPr>
          <p:nvPr>
            <p:ph type="body" idx="1"/>
          </p:nvPr>
        </p:nvSpPr>
        <p:spPr/>
        <p:txBody>
          <a:bodyPr/>
          <a:lstStyle/>
          <a:p>
            <a:r>
              <a:rPr lang="en-AU"/>
              <a:t>Globalisation is a useful term but sometimes asked to carry too many different meanings.  </a:t>
            </a:r>
          </a:p>
          <a:p>
            <a:endParaRPr lang="en-AU"/>
          </a:p>
          <a:p>
            <a:r>
              <a:rPr lang="en-AU"/>
              <a:t>We can discern three different meanings which are commonly assigned to ‘globalisation’.</a:t>
            </a:r>
          </a:p>
          <a:p>
            <a:endParaRPr lang="en-AU"/>
          </a:p>
          <a:p>
            <a:r>
              <a:rPr lang="en-AU"/>
              <a:t>The first of these is the most concrete, the idea of globalisation as the global village, brought closer together by communications and transport.  The main health implications of globalisation as the global village concern problems like communicable disease and the illicit drug trade.</a:t>
            </a:r>
          </a:p>
          <a:p>
            <a:endParaRPr lang="en-AU"/>
          </a:p>
          <a:p>
            <a:r>
              <a:rPr lang="en-AU"/>
              <a:t>Next</a:t>
            </a:r>
          </a:p>
          <a:p>
            <a:endParaRPr lang="en-AU"/>
          </a:p>
          <a:p>
            <a:endParaRPr lang="en-AU"/>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8B6FDD-C8D8-4400-B83F-39D8B68E3840}" type="slidenum">
              <a:rPr lang="en-US"/>
              <a:pPr/>
              <a:t>4</a:t>
            </a:fld>
            <a:endParaRPr lang="en-US"/>
          </a:p>
        </p:txBody>
      </p:sp>
      <p:sp>
        <p:nvSpPr>
          <p:cNvPr id="221186" name="Rectangle 2"/>
          <p:cNvSpPr>
            <a:spLocks noGrp="1" noRot="1" noChangeAspect="1" noChangeArrowheads="1" noTextEdit="1"/>
          </p:cNvSpPr>
          <p:nvPr>
            <p:ph type="sldImg"/>
          </p:nvPr>
        </p:nvSpPr>
        <p:spPr>
          <a:ln/>
        </p:spPr>
      </p:sp>
      <p:sp>
        <p:nvSpPr>
          <p:cNvPr id="221187" name="Rectangle 3"/>
          <p:cNvSpPr>
            <a:spLocks noGrp="1" noChangeArrowheads="1"/>
          </p:cNvSpPr>
          <p:nvPr>
            <p:ph type="body" idx="1"/>
          </p:nvPr>
        </p:nvSpPr>
        <p:spPr/>
        <p:txBody>
          <a:bodyPr/>
          <a:lstStyle/>
          <a:p>
            <a:r>
              <a:rPr lang="en-AU"/>
              <a:t>As a configuration of economic activity globalisation has been accompanied by changing patterns of production and trade, of financial flows and investment, of wealth accumulation and income flows.</a:t>
            </a:r>
          </a:p>
          <a:p>
            <a:endParaRPr lang="en-AU"/>
          </a:p>
          <a:p>
            <a:r>
              <a:rPr lang="en-AU"/>
              <a:t>The intensification of global economic relations have been associated with:</a:t>
            </a:r>
          </a:p>
          <a:p>
            <a:pPr lvl="1">
              <a:buFontTx/>
              <a:buChar char="•"/>
            </a:pPr>
            <a:r>
              <a:rPr lang="en-AU"/>
              <a:t>increasing role of TNCs</a:t>
            </a:r>
          </a:p>
          <a:p>
            <a:pPr lvl="1">
              <a:buFontTx/>
              <a:buChar char="•"/>
            </a:pPr>
            <a:r>
              <a:rPr lang="en-AU"/>
              <a:t>rise in size and power of the financial sector</a:t>
            </a:r>
          </a:p>
          <a:p>
            <a:pPr lvl="1">
              <a:buFontTx/>
              <a:buChar char="•"/>
            </a:pPr>
            <a:r>
              <a:rPr lang="en-AU"/>
              <a:t>changing patterns of production and employment</a:t>
            </a:r>
          </a:p>
          <a:p>
            <a:pPr lvl="1">
              <a:buFontTx/>
              <a:buChar char="•"/>
            </a:pPr>
            <a:r>
              <a:rPr lang="en-AU"/>
              <a:t>the globalising of class (symbolic analysts, production workers, service workers)</a:t>
            </a:r>
          </a:p>
          <a:p>
            <a:pPr lvl="1">
              <a:buFontTx/>
              <a:buChar char="•"/>
            </a:pPr>
            <a:r>
              <a:rPr lang="en-AU"/>
              <a:t>new strategic configurations comprising the metropolis (dominated by US, EU and Japan) and the periphery</a:t>
            </a:r>
          </a:p>
          <a:p>
            <a:endParaRPr lang="en-AU"/>
          </a:p>
          <a:p>
            <a:r>
              <a:rPr lang="en-AU"/>
              <a:t>This changing economic environment undoubtedly has far reaching implications for health which have been alluded to in earlier presentation on the global economy.  </a:t>
            </a:r>
          </a:p>
          <a:p>
            <a:endParaRPr lang="en-AU"/>
          </a:p>
          <a:p>
            <a:r>
              <a:rPr lang="en-AU"/>
              <a:t>However, if our focus is on pathways of change, for better health, we need to understand how this global economic configuration is governed.  Because here the levers of change will be found.</a:t>
            </a:r>
          </a:p>
          <a:p>
            <a:endParaRPr lang="en-AU"/>
          </a:p>
          <a:p>
            <a:r>
              <a:rPr lang="en-AU"/>
              <a:t>Next</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8FB5BE-7741-4E9B-BE58-FF9FE967AEBB}" type="slidenum">
              <a:rPr lang="en-US"/>
              <a:pPr/>
              <a:t>5</a:t>
            </a:fld>
            <a:endParaRPr lang="en-US"/>
          </a:p>
        </p:txBody>
      </p:sp>
      <p:sp>
        <p:nvSpPr>
          <p:cNvPr id="343042" name="Rectangle 2"/>
          <p:cNvSpPr>
            <a:spLocks noGrp="1" noRot="1" noChangeAspect="1" noChangeArrowheads="1" noTextEdit="1"/>
          </p:cNvSpPr>
          <p:nvPr>
            <p:ph type="sldImg"/>
          </p:nvPr>
        </p:nvSpPr>
        <p:spPr>
          <a:ln/>
        </p:spPr>
      </p:sp>
      <p:sp>
        <p:nvSpPr>
          <p:cNvPr id="343043" name="Rectangle 3"/>
          <p:cNvSpPr>
            <a:spLocks noGrp="1" noChangeArrowheads="1"/>
          </p:cNvSpPr>
          <p:nvPr>
            <p:ph type="body" idx="1"/>
          </p:nvPr>
        </p:nvSpPr>
        <p:spPr/>
        <p:txBody>
          <a:bodyPr/>
          <a:lstStyle/>
          <a:p>
            <a:r>
              <a:rPr lang="en-AU" dirty="0"/>
              <a:t>As a configuration of economic activity globalisation has been accompanied by changing patterns of production and trade, of financial flows and investment, of wealth accumulation and income flows.</a:t>
            </a:r>
          </a:p>
          <a:p>
            <a:endParaRPr lang="en-AU" dirty="0"/>
          </a:p>
          <a:p>
            <a:r>
              <a:rPr lang="en-AU" dirty="0"/>
              <a:t>The intensification of global economic relations have been associated with:</a:t>
            </a:r>
          </a:p>
          <a:p>
            <a:pPr lvl="1">
              <a:buFontTx/>
              <a:buChar char="•"/>
            </a:pPr>
            <a:r>
              <a:rPr lang="en-AU" dirty="0"/>
              <a:t>increasing role of TNCs</a:t>
            </a:r>
          </a:p>
          <a:p>
            <a:pPr lvl="1">
              <a:buFontTx/>
              <a:buChar char="•"/>
            </a:pPr>
            <a:r>
              <a:rPr lang="en-AU" dirty="0"/>
              <a:t>rise in size and power of the financial sector</a:t>
            </a:r>
          </a:p>
          <a:p>
            <a:pPr lvl="1">
              <a:buFontTx/>
              <a:buChar char="•"/>
            </a:pPr>
            <a:r>
              <a:rPr lang="en-AU" dirty="0"/>
              <a:t>changing patterns of production and employment</a:t>
            </a:r>
          </a:p>
          <a:p>
            <a:pPr lvl="1">
              <a:buFontTx/>
              <a:buChar char="•"/>
            </a:pPr>
            <a:r>
              <a:rPr lang="en-AU" dirty="0"/>
              <a:t>the globalising of class (symbolic analysts, production workers, service workers)</a:t>
            </a:r>
          </a:p>
          <a:p>
            <a:pPr lvl="1">
              <a:buFontTx/>
              <a:buChar char="•"/>
            </a:pPr>
            <a:r>
              <a:rPr lang="en-AU" dirty="0"/>
              <a:t>new strategic configurations comprising the metropolis (dominated by US, EU and Japan) and the periphery</a:t>
            </a:r>
          </a:p>
          <a:p>
            <a:endParaRPr lang="en-AU" dirty="0"/>
          </a:p>
          <a:p>
            <a:r>
              <a:rPr lang="en-AU" dirty="0"/>
              <a:t>This changing economic environment undoubtedly has far reaching implications for health which have been alluded to in earlier presentation on the global economy.  </a:t>
            </a:r>
          </a:p>
          <a:p>
            <a:endParaRPr lang="en-AU" dirty="0"/>
          </a:p>
          <a:p>
            <a:r>
              <a:rPr lang="en-AU" dirty="0"/>
              <a:t>However, if our focus is on pathways of change, for better health, we need to understand how this global economic configuration is governed.  Because here the levers of change will be found.</a:t>
            </a:r>
          </a:p>
          <a:p>
            <a:endParaRPr lang="en-AU" dirty="0"/>
          </a:p>
          <a:p>
            <a:r>
              <a:rPr lang="en-AU" dirty="0"/>
              <a:t>Next</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F9E8D7-2D84-49F7-BEE0-DC1E94DF33F0}" type="slidenum">
              <a:rPr lang="en-US"/>
              <a:pPr/>
              <a:t>6</a:t>
            </a:fld>
            <a:endParaRPr lang="en-US"/>
          </a:p>
        </p:txBody>
      </p:sp>
      <p:sp>
        <p:nvSpPr>
          <p:cNvPr id="345090" name="Rectangle 2"/>
          <p:cNvSpPr>
            <a:spLocks noGrp="1" noRot="1" noChangeAspect="1" noChangeArrowheads="1" noTextEdit="1"/>
          </p:cNvSpPr>
          <p:nvPr>
            <p:ph type="sldImg"/>
          </p:nvPr>
        </p:nvSpPr>
        <p:spPr>
          <a:ln/>
        </p:spPr>
      </p:sp>
      <p:sp>
        <p:nvSpPr>
          <p:cNvPr id="345091" name="Rectangle 3"/>
          <p:cNvSpPr>
            <a:spLocks noGrp="1" noChangeArrowheads="1"/>
          </p:cNvSpPr>
          <p:nvPr>
            <p:ph type="body" idx="1"/>
          </p:nvPr>
        </p:nvSpPr>
        <p:spPr/>
        <p:txBody>
          <a:bodyPr/>
          <a:lstStyle/>
          <a:p>
            <a:r>
              <a:rPr lang="en-AU"/>
              <a:t>Globalisation as a regime of global economic regulation incorporates a range of processes and structures:</a:t>
            </a:r>
          </a:p>
          <a:p>
            <a:pPr lvl="1">
              <a:buFontTx/>
              <a:buChar char="•"/>
            </a:pPr>
            <a:r>
              <a:rPr lang="en-AU" sz="1300"/>
              <a:t>multilateral Institutions  (UN, WHO, IMF, WB, WTO) and agreements (TRIPS, ICEPR, Comment 14, etc) regional FT agreements (NAFTA, EU, ASEAN)</a:t>
            </a:r>
          </a:p>
          <a:p>
            <a:pPr lvl="1">
              <a:buFontTx/>
              <a:buChar char="•"/>
            </a:pPr>
            <a:r>
              <a:rPr lang="en-AU" sz="1300"/>
              <a:t>Empires, big powers and the ambivalent role of the nation state (accountable to domestic constituency, big power pressures and commercial forces)</a:t>
            </a:r>
          </a:p>
          <a:p>
            <a:pPr lvl="1">
              <a:buFontTx/>
              <a:buChar char="•"/>
            </a:pPr>
            <a:r>
              <a:rPr lang="en-AU" sz="1300"/>
              <a:t>discipline of the markets (financial media, ratings agencies, traders)</a:t>
            </a:r>
          </a:p>
          <a:p>
            <a:pPr lvl="1">
              <a:buFontTx/>
              <a:buChar char="•"/>
            </a:pPr>
            <a:r>
              <a:rPr lang="en-AU" sz="1300"/>
              <a:t>TNCs (and their peak bodies)</a:t>
            </a:r>
          </a:p>
          <a:p>
            <a:pPr lvl="1">
              <a:buFontTx/>
              <a:buChar char="•"/>
            </a:pPr>
            <a:r>
              <a:rPr lang="en-AU" sz="1300"/>
              <a:t>classes, constituencies and social movements</a:t>
            </a:r>
          </a:p>
          <a:p>
            <a:pPr lvl="1">
              <a:buFontTx/>
              <a:buChar char="•"/>
            </a:pPr>
            <a:r>
              <a:rPr lang="en-AU" sz="1300"/>
              <a:t>the domain of </a:t>
            </a:r>
            <a:r>
              <a:rPr lang="en-AU" altLang="zh-CN" sz="1300"/>
              <a:t>Information, knowledges and discourses</a:t>
            </a:r>
            <a:r>
              <a:rPr lang="en-AU" sz="1300"/>
              <a:t> including research, communications and global opinion management</a:t>
            </a:r>
          </a:p>
          <a:p>
            <a:pPr lvl="1">
              <a:buFontTx/>
              <a:buChar char="•"/>
            </a:pPr>
            <a:endParaRPr lang="en-AU" sz="1300"/>
          </a:p>
          <a:p>
            <a:endParaRPr lang="en-AU"/>
          </a:p>
          <a:p>
            <a:r>
              <a:rPr lang="en-AU"/>
              <a:t>Next</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DEA89439-68BD-4015-8173-6BCC04B1A272}" type="slidenum">
              <a:rPr lang="en-US"/>
              <a:pPr/>
              <a:t>7</a:t>
            </a:fld>
            <a:endParaRPr 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r>
              <a:rPr lang="en-US" smtClean="0"/>
              <a:t>In this slide I have listed the key events, episodes, phases, reports and struggles that I have included in this analysis, listed in chronological order.  </a:t>
            </a:r>
          </a:p>
          <a:p>
            <a:pPr eaLnBrk="1" hangingPunct="1"/>
            <a:endParaRPr lang="en-US" smtClean="0"/>
          </a:p>
          <a:p>
            <a:pPr eaLnBrk="1" hangingPunct="1"/>
            <a:r>
              <a:rPr lang="en-US" smtClean="0"/>
              <a:t>My criterion for inclusion was simply that the events and episodes included reflected major transitions and important dynamics of change in relation to global health policy and global economic regulation.  Obviously this list is somewhat arbitrary; there are other events and episodes which could have been included and there may be other events and episodes that might have better ‘represented’ some of these phases and dynamics. You will also see that I have given much more space to recent events than to historically remote events. </a:t>
            </a:r>
          </a:p>
          <a:p>
            <a:pPr eaLnBrk="1" hangingPunct="1"/>
            <a:endParaRPr lang="en-US" smtClean="0"/>
          </a:p>
          <a:p>
            <a:pPr eaLnBrk="1" hangingPunct="1"/>
            <a:r>
              <a:rPr lang="en-US" smtClean="0"/>
              <a:t>My selection of ‘events’ and my analysis of the relations between health and global economics have been organised around a particular interpretation of the political and economic configurations and transitions of this period and this analysis clearly includes many assumptions about health development and economic development with which many might argue.  My discussion and conclusions will therefore be less useful to those who who are not able to share this general interpretation.  </a:t>
            </a:r>
          </a:p>
          <a:p>
            <a:pPr eaLnBrk="1" hangingPunct="1"/>
            <a:endParaRPr lang="en-US" smtClean="0"/>
          </a:p>
          <a:p>
            <a:pPr eaLnBrk="1" hangingPunct="1"/>
            <a:r>
              <a:rPr lang="en-US" smtClean="0"/>
              <a:t>My interpretation of global economic dynamics over the last fifty years has framed my analysis of the links between economic relations and health development.  </a:t>
            </a:r>
          </a:p>
          <a:p>
            <a:pPr eaLnBrk="1" hangingPunct="1"/>
            <a:endParaRPr lang="en-US" smtClean="0"/>
          </a:p>
          <a:p>
            <a:pPr eaLnBrk="1" hangingPunct="1"/>
            <a:r>
              <a:rPr lang="en-US" smtClean="0"/>
              <a:t>Next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5FDC3CAE-34BE-4639-AD79-37031A3E72DE}" type="slidenum">
              <a:rPr lang="en-US"/>
              <a:pPr/>
              <a:t>8</a:t>
            </a:fld>
            <a:endParaRPr 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r>
              <a:rPr lang="en-US" smtClean="0"/>
              <a:t>In the next few slides I have listed the key events, episodes, phases, reports and struggles that I have included in this analysis, listed in chronological order.  </a:t>
            </a:r>
          </a:p>
          <a:p>
            <a:pPr eaLnBrk="1" hangingPunct="1"/>
            <a:endParaRPr lang="en-US" smtClean="0"/>
          </a:p>
          <a:p>
            <a:pPr eaLnBrk="1" hangingPunct="1"/>
            <a:r>
              <a:rPr lang="en-US" smtClean="0"/>
              <a:t>My criterion for inclusion was simply that the events and episodes included reflected major transitions and important dynamics of change in relation to global health policy and global economic regulation.  Obviously this list is somewhat arbitrary; there are other events and episodes which could have been included and there may be other events and episodes that might have better ‘represented’ some of these phases and dynamics. You will also see that I have given much more space to recent events than to historically remote events. </a:t>
            </a:r>
          </a:p>
          <a:p>
            <a:pPr eaLnBrk="1" hangingPunct="1"/>
            <a:endParaRPr lang="en-US" smtClean="0"/>
          </a:p>
          <a:p>
            <a:pPr eaLnBrk="1" hangingPunct="1"/>
            <a:r>
              <a:rPr lang="en-US" smtClean="0"/>
              <a:t>My selection of ‘events’ and my analysis of the relations between health and global economics have been organised around a particular interpretation of the political and economic configurations and transitions of this period and this analysis clearly includes many assumptions about health development and economic development with which many might argue.  My discussion and conclusions will therefore be less useful to those who who are not able to share this general interpretation.  </a:t>
            </a:r>
          </a:p>
          <a:p>
            <a:pPr eaLnBrk="1" hangingPunct="1"/>
            <a:endParaRPr lang="en-US" smtClean="0"/>
          </a:p>
          <a:p>
            <a:pPr eaLnBrk="1" hangingPunct="1"/>
            <a:r>
              <a:rPr lang="en-US" smtClean="0"/>
              <a:t>Because my interpretation of global economic dynamics over the last fifty years has framed my analysis of the links between economic relations and health development and because of the complexity and unfamiliarity of this story for many, I need to take a short digression here to explicate my interpretation of the economic configurations and transformations of the period.  </a:t>
            </a:r>
          </a:p>
          <a:p>
            <a:pPr eaLnBrk="1" hangingPunct="1"/>
            <a:endParaRPr lang="en-US" smtClean="0"/>
          </a:p>
          <a:p>
            <a:pPr eaLnBrk="1" hangingPunct="1"/>
            <a:r>
              <a:rPr lang="en-US" sz="900" b="1" smtClean="0"/>
              <a:t>1944-85</a:t>
            </a:r>
            <a:endParaRPr lang="en-US" b="1" smtClean="0"/>
          </a:p>
          <a:p>
            <a:pPr eaLnBrk="1" hangingPunct="1"/>
            <a:endParaRPr lang="en-US" b="1" smtClean="0"/>
          </a:p>
          <a:p>
            <a:pPr eaLnBrk="1" hangingPunct="1"/>
            <a:r>
              <a:rPr lang="en-US" smtClean="0"/>
              <a:t>We shall start with the period from 1944 to the end of the 1980s and we shall focus first some of the key economic landmarks.  </a:t>
            </a:r>
          </a:p>
          <a:p>
            <a:pPr eaLnBrk="1" hangingPunct="1"/>
            <a:endParaRPr lang="en-US" smtClean="0"/>
          </a:p>
          <a:p>
            <a:pPr eaLnBrk="1" hangingPunct="1"/>
            <a:r>
              <a:rPr lang="en-US" i="1" smtClean="0"/>
              <a:t>Bretton Woods family</a:t>
            </a:r>
          </a:p>
          <a:p>
            <a:pPr eaLnBrk="1" hangingPunct="1"/>
            <a:endParaRPr lang="en-US" i="1" smtClean="0"/>
          </a:p>
          <a:p>
            <a:pPr eaLnBrk="1" hangingPunct="1"/>
            <a:r>
              <a:rPr lang="en-US" smtClean="0"/>
              <a:t>We start by noting the establishment of the IMF and World Bank at the end of the Second World War.  Neither of these organisations were originally designed for the purposes which they assumed in the last quarter of the century.  The IMF was originally established to lend to countries to stabilise their currencies against short term fluctuations in trade balances.  However, this function had been largely assumed by the commercial banks by the end of the 1960s and the IMF was in some ways an organisation in search of a purpose.  However, with the debt trap sprung from the early 1980s it found a new vocation as global financial policeman.  The World Bank, likewise, was originally designed to lend for large infrastructure projects and this was its main function through to the late 1980s when it became progressively more involved in the IMF project of global economic restructuring.  (REF)</a:t>
            </a:r>
          </a:p>
          <a:p>
            <a:pPr eaLnBrk="1" hangingPunct="1"/>
            <a:endParaRPr lang="en-US" smtClean="0"/>
          </a:p>
          <a:p>
            <a:pPr eaLnBrk="1" hangingPunct="1"/>
            <a:r>
              <a:rPr lang="en-US" i="1" smtClean="0"/>
              <a:t>Non-Aligned Movement, UNCTAD, G77 and the NIEO</a:t>
            </a:r>
          </a:p>
          <a:p>
            <a:pPr eaLnBrk="1" hangingPunct="1"/>
            <a:endParaRPr lang="en-US" i="1" smtClean="0"/>
          </a:p>
          <a:p>
            <a:pPr eaLnBrk="1" hangingPunct="1"/>
            <a:r>
              <a:rPr lang="en-US" smtClean="0"/>
              <a:t>The 1950s was dominated by the Cold War but many of the newly independent Third World countries refused to become enfolded into either the Western or the Soviet Blocs and this refusal gave birth to the Non-Aligned Movement at the Bundung Conference of 1955.  Part of the purpose of the Non-Aligned Movement was to argue for pro-development economic policies; for a new regime governing world trade that might actually assist poor countries to achieve economic and social development. (REFS)</a:t>
            </a:r>
          </a:p>
          <a:p>
            <a:pPr eaLnBrk="1" hangingPunct="1"/>
            <a:endParaRPr lang="en-US" smtClean="0"/>
          </a:p>
          <a:p>
            <a:pPr eaLnBrk="1" hangingPunct="1"/>
            <a:r>
              <a:rPr lang="en-US" smtClean="0"/>
              <a:t>As a consequence of the pressure from the NAM the United Nations Conference on Trade and Development (UNCTAD) was formed and it was in the context of the first UNCTAD conference in 1964 that the Group of 77 developing countries (G77) was formed.  The G77 called for a special assembly of the UN in 1974 which called for a New International Economic Order (NIEO). (more details needed about NIEO, REFS)</a:t>
            </a:r>
          </a:p>
          <a:p>
            <a:pPr eaLnBrk="1" hangingPunct="1"/>
            <a:endParaRPr lang="en-US" smtClean="0"/>
          </a:p>
          <a:p>
            <a:pPr eaLnBrk="1" hangingPunct="1"/>
            <a:r>
              <a:rPr lang="en-US" smtClean="0"/>
              <a:t>This was probably the highpoint of the power and influence of the NAM and the G77 because (as we have already seen) the economic environment was changing rapidly and becoming much less supportive of TW development.  </a:t>
            </a:r>
          </a:p>
          <a:p>
            <a:pPr eaLnBrk="1" hangingPunct="1"/>
            <a:endParaRPr lang="en-US" smtClean="0"/>
          </a:p>
          <a:p>
            <a:pPr eaLnBrk="1" hangingPunct="1"/>
            <a:r>
              <a:rPr lang="en-US" i="1" smtClean="0"/>
              <a:t>OPEC price rise, stagflation and rise of monetarism, debt trap</a:t>
            </a:r>
          </a:p>
          <a:p>
            <a:pPr eaLnBrk="1" hangingPunct="1"/>
            <a:endParaRPr lang="en-US" i="1" smtClean="0"/>
          </a:p>
          <a:p>
            <a:pPr eaLnBrk="1" hangingPunct="1"/>
            <a:r>
              <a:rPr lang="en-US" smtClean="0"/>
              <a:t>1973 saw the first OPEC oil price rise and for a few years the commercial banks were pressing very cheap loans on TW countries and TW corporations.  </a:t>
            </a:r>
          </a:p>
          <a:p>
            <a:pPr eaLnBrk="1" hangingPunct="1"/>
            <a:endParaRPr lang="en-US" smtClean="0"/>
          </a:p>
          <a:p>
            <a:pPr eaLnBrk="1" hangingPunct="1"/>
            <a:r>
              <a:rPr lang="en-US" smtClean="0"/>
              <a:t>But the global economy was slowing down.  During the early to mid 1970s the long post war boom came to an end and a much more difficult economic period set in.  During the late 1970s the global economy suffered the twin problems of stagnation and inflation (so-called stagflation), the causes of which and policy responses to which have been discussed earlier.  </a:t>
            </a:r>
          </a:p>
          <a:p>
            <a:pPr eaLnBrk="1" hangingPunct="1"/>
            <a:endParaRPr lang="en-US" smtClean="0"/>
          </a:p>
          <a:p>
            <a:pPr eaLnBrk="1" hangingPunct="1"/>
            <a:r>
              <a:rPr lang="en-US" smtClean="0"/>
              <a:t>With the rise of monetarism and the ‘fight inflation first’ policies of the early 1980s the debt trap was sprung and poorer developing countries were precipitated into recession and unmanageable debt and progressively into the arms of the IMF.  As lender of last resort the IMF imposed tight conditions on rolling over their loans, conditionalities which became known as structural adjustment packages (SAPs).  </a:t>
            </a:r>
          </a:p>
          <a:p>
            <a:pPr eaLnBrk="1" hangingPunct="1"/>
            <a:endParaRPr lang="en-US" smtClean="0"/>
          </a:p>
          <a:p>
            <a:pPr eaLnBrk="1" hangingPunct="1"/>
            <a:r>
              <a:rPr lang="en-US" i="1" smtClean="0"/>
              <a:t>Structural adjustment</a:t>
            </a:r>
          </a:p>
          <a:p>
            <a:pPr eaLnBrk="1" hangingPunct="1"/>
            <a:endParaRPr lang="en-US" i="1" smtClean="0"/>
          </a:p>
          <a:p>
            <a:pPr eaLnBrk="1" hangingPunct="1"/>
            <a:r>
              <a:rPr lang="en-US" smtClean="0"/>
              <a:t>The SAPs of the mid to late 1980s were crude and brutal.  They included: removing import barriers, reorienting agricultural and industry policy from self-sufficiency to export orientation, reducing public spending (reduced services and infrastructure, reduced food subsidies), user charges for public services, currency devaluations (intended to make exports cheaper but also making imports more expensive), labour market deregulation, etc etc. (REFS)</a:t>
            </a:r>
          </a:p>
          <a:p>
            <a:pPr eaLnBrk="1" hangingPunct="1"/>
            <a:endParaRPr lang="en-US" smtClean="0"/>
          </a:p>
          <a:p>
            <a:pPr eaLnBrk="1" hangingPunct="1"/>
            <a:r>
              <a:rPr lang="en-US" smtClean="0"/>
              <a:t>The prime purpose of the SAPs was to enable the client countries to generate the export earnings needed to pay their debts.  While they were packaged in the language of economic development this was not their principal purpose.  Indeed in many ways the SAPs involved a process of de-industrialisation and regression with respect to social and economic development. </a:t>
            </a:r>
          </a:p>
          <a:p>
            <a:pPr eaLnBrk="1" hangingPunct="1"/>
            <a:endParaRPr lang="en-US" smtClean="0"/>
          </a:p>
          <a:p>
            <a:pPr eaLnBrk="1" hangingPunct="1"/>
            <a:r>
              <a:rPr lang="en-US" smtClean="0"/>
              <a:t>In a relatively small number of countries SAPs were associated with economic growth and improvements in health and welfare despite widening inequalities. (REFS) However, in most cases, particularly in Africa, structural adjustment had a very negative impact on health status and on health services. (REFS)</a:t>
            </a:r>
          </a:p>
          <a:p>
            <a:pPr eaLnBrk="1" hangingPunct="1"/>
            <a:endParaRPr lang="en-US" smtClean="0"/>
          </a:p>
          <a:p>
            <a:pPr eaLnBrk="1" hangingPunct="1"/>
            <a:r>
              <a:rPr lang="en-US" smtClean="0"/>
              <a:t>Around the same time that structural adjustment was having its worst impact the AIDS/HIV epidemic broke and by the late 1980s many TW countries were facing a combined burden of debt, economic slowdown, structural adjustment and AIDS/HIV.  </a:t>
            </a:r>
          </a:p>
          <a:p>
            <a:pPr eaLnBrk="1" hangingPunct="1"/>
            <a:endParaRPr lang="en-US" smtClean="0"/>
          </a:p>
          <a:p>
            <a:pPr eaLnBrk="1" hangingPunct="1"/>
            <a:r>
              <a:rPr lang="en-US" smtClean="0"/>
              <a:t>We now turn our attention to some of the salient health events of this same period and we shall highlight: the last case of small pox in 1974; the Alma-Ata conference and Declaration of 1978; and the onset of AIDS in the mid 1980s.</a:t>
            </a:r>
          </a:p>
          <a:p>
            <a:pPr eaLnBrk="1" hangingPunct="1"/>
            <a:endParaRPr lang="en-US" smtClean="0"/>
          </a:p>
          <a:p>
            <a:pPr eaLnBrk="1" hangingPunct="1"/>
            <a:r>
              <a:rPr lang="en-US" i="1" smtClean="0"/>
              <a:t>Small pox eliminated</a:t>
            </a:r>
          </a:p>
          <a:p>
            <a:pPr eaLnBrk="1" hangingPunct="1"/>
            <a:endParaRPr lang="en-US" i="1" smtClean="0"/>
          </a:p>
          <a:p>
            <a:pPr eaLnBrk="1" hangingPunct="1"/>
            <a:r>
              <a:rPr lang="en-US" smtClean="0"/>
              <a:t>The last case of small pox in 1977 was a great victory.  It was achieved primarily through case finding, contact tracing, isolation and vaccination. It was a program that was relatively simple and relatively cheap.  It could be implemented effectively with dedicated teams, even in areas with limited health service infrastructure, and did not require dramatic behavioural change at the level of the individual, family or community.   The eradication of small pox was the paradigm case of narrow top down vertical disease-centred programs which was the dominant paradigm in WHO thinking at the time and which was also supported by the large bilateral donors and the large philanthropies, in particular, Rockefeller.</a:t>
            </a:r>
          </a:p>
          <a:p>
            <a:pPr eaLnBrk="1" hangingPunct="1"/>
            <a:endParaRPr lang="en-US" smtClean="0"/>
          </a:p>
          <a:p>
            <a:pPr eaLnBrk="1" hangingPunct="1"/>
            <a:r>
              <a:rPr lang="en-US" smtClean="0"/>
              <a:t>But not all diseases lend themselves to this approach.  TB, malaria and AIDS are all conditions which are both preventable and treatable but which call for broadly based progams which are integrated within comprehensive health care.  </a:t>
            </a:r>
          </a:p>
          <a:p>
            <a:pPr eaLnBrk="1" hangingPunct="1"/>
            <a:endParaRPr lang="en-US" smtClean="0"/>
          </a:p>
          <a:p>
            <a:pPr eaLnBrk="1" hangingPunct="1"/>
            <a:r>
              <a:rPr lang="en-US" i="1" smtClean="0"/>
              <a:t>Primary health care</a:t>
            </a:r>
          </a:p>
          <a:p>
            <a:pPr eaLnBrk="1" hangingPunct="1"/>
            <a:endParaRPr lang="en-US" i="1" smtClean="0"/>
          </a:p>
          <a:p>
            <a:pPr eaLnBrk="1" hangingPunct="1"/>
            <a:r>
              <a:rPr lang="en-US" smtClean="0"/>
              <a:t>In many countries under colonial rule health service development had been largely restricted to the urban centres.  This pattern was in many cases continued on after decolonisation, leaving the rural majority poorly served.  However, during the 1960s several countries were experimenting with more comprehensive approaches to health care, moving away from hospital and doctor based care in the cities to the provision of basic health services in the rural areas.  There was also new attention given to appropriate workforce strategies and more focus on community mobilisation for prevention.  This approach, which was pioneered in different ways in Indonesia, China and Sri Lanka, became known as primary health care (PHC) and was formally enshrined in and endorsed by the Alma-Ata Conference and Declaration. </a:t>
            </a:r>
          </a:p>
          <a:p>
            <a:pPr eaLnBrk="1" hangingPunct="1"/>
            <a:endParaRPr lang="en-US" smtClean="0"/>
          </a:p>
          <a:p>
            <a:pPr eaLnBrk="1" hangingPunct="1"/>
            <a:r>
              <a:rPr lang="en-US" smtClean="0"/>
              <a:t>Alma-Ata was a reaction against top down vertical programs and urban centred health service development.  The Declaration called for greater attention to the needs of rural populations and for greater reliance on practitioners with basic training (health workers, ‘barefoot doctors’) who were accountable to local communities but who were properly supported by clinical and prevention specialists based more centrally.  (REFS)</a:t>
            </a:r>
          </a:p>
          <a:p>
            <a:pPr eaLnBrk="1" hangingPunct="1"/>
            <a:endParaRPr lang="en-US" smtClean="0"/>
          </a:p>
          <a:p>
            <a:pPr eaLnBrk="1" hangingPunct="1"/>
            <a:r>
              <a:rPr lang="en-US" smtClean="0"/>
              <a:t>The Alma-Ata Declaration went well beyond a narrow medical or disease-centred model, recognising that sustainable economic development was a critical condition for health development in the Third World.  Alma-Ata refers explicitly to the 1974 call for a New International Economic Order, one that facilitated the sovereign economic development of poor countries.   Alma-Ata was driven in large part by the spirit of the Non-aligned Movement with support and facilitation from the leaderships of the WHO and UNICEF.  By this time Dr Halfdan Mahler was the DG at WHO; he was a committed advocate for the PHC approach although there remained divisions within WHO who were still more oriented to the vertical disease focus.  (REFS)</a:t>
            </a:r>
          </a:p>
          <a:p>
            <a:pPr eaLnBrk="1" hangingPunct="1"/>
            <a:endParaRPr lang="en-US" smtClean="0"/>
          </a:p>
          <a:p>
            <a:pPr eaLnBrk="1" hangingPunct="1"/>
            <a:r>
              <a:rPr lang="en-US" smtClean="0"/>
              <a:t>In some ways Alma-Ata was the last hurrah of the hope and confidence of the Non-Aligned Movement.  The Long Boom had petered out, monetarism was on the rise and the conditions were in place for the debt trap.  Within a few years many developing countries were facing recession and economic restructuring under the control of the IMF.  The IMF did not regard health development as particularly important; the debt had to be serviced and if that mean dismantling health services or termininating food price subsidies then so be it.  </a:t>
            </a:r>
          </a:p>
          <a:p>
            <a:pPr eaLnBrk="1" hangingPunct="1"/>
            <a:endParaRPr lang="en-US" smtClean="0"/>
          </a:p>
          <a:p>
            <a:pPr eaLnBrk="1" hangingPunct="1"/>
            <a:r>
              <a:rPr lang="en-US" i="1" smtClean="0"/>
              <a:t>PHC debates and legitimation crisis</a:t>
            </a:r>
          </a:p>
          <a:p>
            <a:pPr eaLnBrk="1" hangingPunct="1"/>
            <a:endParaRPr lang="en-US" i="1" smtClean="0"/>
          </a:p>
          <a:p>
            <a:pPr eaLnBrk="1" hangingPunct="1"/>
            <a:r>
              <a:rPr lang="en-US" smtClean="0"/>
              <a:t>However, as early as 1981 there were voices (see in particular Warren and Walsh (REF)) calling for a return to the orthodoxy of narrow vertical programs (now re-named as ‘selective primary health care’); perhaps recognising that in the conditions of the time the resources necessary for the implementation of comprehensive PHC were not going to be available.  From the point of view of donors (Western governments and philanthropies) the practical challenge was about getting outcomes for the aid dollar.  The choices appeared to be either waiting for basic health system infrastructure to be developed or investing in more limited disease-centred and M&amp;CH programs which at least offered the promise of achievable outcomes.  With the rise of AIDS/HIV and the weakening of basic health services associated with structural adjustment the preference of the donors for a return to vertical programs was consolidated. Advocates of vertical programs saw themselves as accepting the </a:t>
            </a:r>
            <a:r>
              <a:rPr lang="en-US" i="1" smtClean="0"/>
              <a:t>real politic</a:t>
            </a:r>
            <a:r>
              <a:rPr lang="en-US" smtClean="0"/>
              <a:t> that comprehensive PHC was not happening; they saw the advocates of comprehensive PHC as unreal ideologues.</a:t>
            </a:r>
          </a:p>
          <a:p>
            <a:pPr eaLnBrk="1" hangingPunct="1"/>
            <a:endParaRPr lang="en-US" smtClean="0"/>
          </a:p>
          <a:p>
            <a:pPr eaLnBrk="1" hangingPunct="1"/>
            <a:r>
              <a:rPr lang="en-US" smtClean="0"/>
              <a:t>The advocates of comprehensive PHC had two problems with this position.  Their first objection was that for many diseases narrow vertical programs simply do not work; smallpox was the exception rather than the paradigm case.  Effective prevention and management of conditions like TB, malaria and AIDS/HIV require a wide range of generic programs and services which are either not provided under the vertical programs model or are duplicated specifically for this condition.  The second issue motivating the advocates of comprehensive PHC was a concern that fraying livelihoods (loss of markets and jobs, malnutrition, loss of access to education, etc) and the decay of services under the pressure of economic restructuring (reduced budgets, user charges, etc) was actually adding to the disease burden of poor people in poor countries; indeed was now one of the most serious threats to health those communities were facing.  From this point of view the effect of the arguments for selective PHC and vertical programs was to obscure the damage being done by economic restructuring and to project the view that health could be improved despite these influences; legitimating an unfair regime.  </a:t>
            </a:r>
          </a:p>
          <a:p>
            <a:pPr eaLnBrk="1" hangingPunct="1"/>
            <a:endParaRPr lang="en-US" smtClean="0"/>
          </a:p>
          <a:p>
            <a:pPr eaLnBrk="1" hangingPunct="1"/>
            <a:r>
              <a:rPr lang="en-US" smtClean="0"/>
              <a:t>It is important to see the debates about PHC at two levels.  At one level there is a debate about two different models for health service development.  However, the outcomes of this debate also have important implications for the perceived legitimacy of SAPs, of the IMF in imposing SAPs, of the demand for debt repayment and of the wider regime of global economic governance of which the IMF and debt repayment are part.  In relation to the legitimacy of SAPs and the IMF the different positions adopted on PHC versus vertical programs may be seen as variously accepting and legitimating or rejecting and seeking to delegitimate the role of the IMF in imposing SAPs.  </a:t>
            </a:r>
          </a:p>
          <a:p>
            <a:pPr eaLnBrk="1" hangingPunct="1"/>
            <a:endParaRPr lang="en-US" smtClean="0"/>
          </a:p>
          <a:p>
            <a:pPr eaLnBrk="1" hangingPunct="1"/>
            <a:r>
              <a:rPr lang="en-US" smtClean="0"/>
              <a:t>Next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E77D6792-157B-48BD-8B04-C8FD10016E64}" type="slidenum">
              <a:rPr lang="en-US"/>
              <a:pPr/>
              <a:t>9</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r>
              <a:rPr lang="en-US" sz="900" b="1" smtClean="0"/>
              <a:t>1987 - 2000</a:t>
            </a:r>
            <a:endParaRPr lang="en-US" b="1" smtClean="0"/>
          </a:p>
          <a:p>
            <a:pPr eaLnBrk="1" hangingPunct="1"/>
            <a:endParaRPr lang="en-US" smtClean="0"/>
          </a:p>
          <a:p>
            <a:pPr eaLnBrk="1" hangingPunct="1"/>
            <a:r>
              <a:rPr lang="en-US" i="1" smtClean="0"/>
              <a:t>SAPs under question</a:t>
            </a:r>
          </a:p>
          <a:p>
            <a:pPr eaLnBrk="1" hangingPunct="1"/>
            <a:endParaRPr lang="en-US" i="1" smtClean="0"/>
          </a:p>
          <a:p>
            <a:pPr eaLnBrk="1" hangingPunct="1"/>
            <a:r>
              <a:rPr lang="en-US" smtClean="0"/>
              <a:t>By the mid and late 1980s there was a vigorous debate in full swing about harms and benefits of SAPs.  Concerns about the effects on health and health services and on other social sectors were important considerations in these debates.  There was considerable pressure within the UN system to recognise the damage being done to the social and economic development in many developing countries by the debt crisis and the SAPs which the IMF was putting in place to ensure debt repayment.  In 1987 UNICEF sponsored a collection of essays about structural adjustment entitled ‘Adjustment with a human face’, a title which invites the interpretation that the implementation of adjustment hitherto had been inhuman.  (REF).  In 1992 the WHO published a similar monograph entitled, ‘Health dimensions of economic reform’ which also (in the most gentle way) suggested that there could be health costs associated with the IMF’s policy model (REF). </a:t>
            </a:r>
          </a:p>
          <a:p>
            <a:pPr eaLnBrk="1" hangingPunct="1"/>
            <a:endParaRPr lang="en-US" smtClean="0"/>
          </a:p>
          <a:p>
            <a:pPr eaLnBrk="1" hangingPunct="1"/>
            <a:r>
              <a:rPr lang="en-US" smtClean="0"/>
              <a:t>By the late 1980s the WB was becoming more actively involved in structural adjustment providing additional loans to supplement IMF lending, loans that were of course conditional upon adopting the economic policies required by the IMF.  The Bank was somewhat more sensitive to the fraying legitimacy of structural adjustment than was the Fund.  Despite its rhetoric about economic development, the Fund had always been quite clear that its main role was to enforce repayment of the debt and integration of developing countries within the global economy.  However, the Bank was now exploring a new mission which included the abolition of poverty as well as the promotion of economic ‘development’ (and integration).  </a:t>
            </a:r>
          </a:p>
          <a:p>
            <a:pPr eaLnBrk="1" hangingPunct="1"/>
            <a:endParaRPr lang="en-US" smtClean="0"/>
          </a:p>
          <a:p>
            <a:pPr eaLnBrk="1" hangingPunct="1"/>
            <a:r>
              <a:rPr lang="en-US" i="1" smtClean="0"/>
              <a:t>Investing in health</a:t>
            </a:r>
          </a:p>
          <a:p>
            <a:pPr eaLnBrk="1" hangingPunct="1"/>
            <a:endParaRPr lang="en-US" i="1" smtClean="0"/>
          </a:p>
          <a:p>
            <a:pPr eaLnBrk="1" hangingPunct="1"/>
            <a:r>
              <a:rPr lang="en-US" smtClean="0"/>
              <a:t>For whatever reason the Bank felt obliged to respond to the crticisms of structural adjustment and in particular of its effects on health and in 1993 published a major report, entitled ‘Investing in health’ which argued that structural adjustment (properly designed) was compatible with health development.  This was a highly polished report but ultimately self-serving with abundant examples of one-sided arguments and special pleading.  </a:t>
            </a:r>
          </a:p>
          <a:p>
            <a:pPr eaLnBrk="1" hangingPunct="1"/>
            <a:endParaRPr lang="en-US" smtClean="0"/>
          </a:p>
          <a:p>
            <a:pPr eaLnBrk="1" hangingPunct="1"/>
            <a:r>
              <a:rPr lang="en-US" smtClean="0"/>
              <a:t>A particular example of special pleading, already noted at the beginning of this paper, was the Bank’s ‘virtuous cycle’ approach to the relationships between economics and health. It is too simple to say that better health contributes to economic development and economic development contributes to better health.   What the report does not say is that industrialisation in England, the US and in Russia was achieved through converting human health into capital and accepting high morbidity and mortality rates as the cost of development.   Occupational injury and appalling living conditions were costs </a:t>
            </a:r>
            <a:r>
              <a:rPr lang="en-US" sz="800" smtClean="0"/>
              <a:t>of production </a:t>
            </a:r>
            <a:r>
              <a:rPr lang="en-US" smtClean="0"/>
              <a:t>which </a:t>
            </a:r>
            <a:r>
              <a:rPr lang="en-US" sz="800" smtClean="0"/>
              <a:t>were ‘externalised’ which is to say they are borne by the workers and the environment rather than by the enterprise.  This is a dynamic which continues today: occupational injury, loss of livelihood and tobacco-related disease illustrate some of the ways that economic growth is presently based on the ‘consumption’ of people’s health.  </a:t>
            </a:r>
          </a:p>
          <a:p>
            <a:pPr eaLnBrk="1" hangingPunct="1"/>
            <a:endParaRPr lang="en-US" sz="800" smtClean="0"/>
          </a:p>
          <a:p>
            <a:pPr eaLnBrk="1" hangingPunct="1"/>
            <a:r>
              <a:rPr lang="en-US" smtClean="0"/>
              <a:t>We should also note the ‘new interventionism’ which forms the crux of the Bank’s health policy in ‘Investing in health’. The report goes beyond the orthodox vertical programs approach to argue for a small number of specific ‘interventions’ which are ranked in terms of cost-effectiveness (using DALYs as the metric of health outcomes associated with each intervention).  These interventions are presented as commodities which can be purchased for a price and a volume and which will yield defined measurable health benefits (measured as DALYs averted).  No evidence is presented to support the claim that these interventions can be sustainably and effectively implemented without more comprehensive health system development.   The economists appear to assume that they will completely bypass existing health system infrastructure and programs in that they use average rather than marginal costs in their cost effectiveness calculations. </a:t>
            </a:r>
          </a:p>
          <a:p>
            <a:pPr eaLnBrk="1" hangingPunct="1"/>
            <a:endParaRPr lang="en-US" smtClean="0"/>
          </a:p>
          <a:p>
            <a:pPr eaLnBrk="1" hangingPunct="1"/>
            <a:r>
              <a:rPr lang="en-US" smtClean="0"/>
              <a:t>What is not spelled out clearly in ‘Investing in health’ is how the new health development principles are to be integrated within structural adjustment programs.  The report invites images of IMF economists adding the preferred ‘interventions’ to their standard conditionalities.   </a:t>
            </a:r>
          </a:p>
          <a:p>
            <a:pPr eaLnBrk="1" hangingPunct="1"/>
            <a:endParaRPr lang="en-US" smtClean="0"/>
          </a:p>
          <a:p>
            <a:pPr eaLnBrk="1" hangingPunct="1"/>
            <a:r>
              <a:rPr lang="en-US" i="1" smtClean="0"/>
              <a:t>PRSPs</a:t>
            </a:r>
          </a:p>
          <a:p>
            <a:pPr eaLnBrk="1" hangingPunct="1"/>
            <a:endParaRPr lang="en-US" i="1" smtClean="0"/>
          </a:p>
          <a:p>
            <a:pPr eaLnBrk="1" hangingPunct="1"/>
            <a:r>
              <a:rPr lang="en-US" smtClean="0"/>
              <a:t>The answer to this question was provided in 1999 when the Bank and the Fund unveiled the new machinery for structural adjustment, namely the requirement for Poverty Reduction Strategy Papers (PRSPs).  PRSPs are to be produced by the country seeking IMF support.  The countries are required to present an integrated set of strategies which will (i) generate the revenues required to pay back the debt; (ii) contribute to economic development (and integration within the global economy which is assumed to be synonymous with economic development); and (iii) reduce poverty.    If countries produce acceptable PRSPs they will be provided with the first tranche of loan funds; they will find that the conditions are tightened when they re-present for subsequent tranches.  </a:t>
            </a:r>
          </a:p>
          <a:p>
            <a:pPr eaLnBrk="1" hangingPunct="1"/>
            <a:endParaRPr lang="en-US" smtClean="0"/>
          </a:p>
          <a:p>
            <a:pPr eaLnBrk="1" hangingPunct="1"/>
            <a:r>
              <a:rPr lang="en-US" smtClean="0"/>
              <a:t>While the links between ‘Investing in health’ and the introduction of PRSPs are indirect we can assume that the kinds of health policies which the Bank and the Fund will expect to see in PRSPs will follow the narrow interventionism of the 1993 report. </a:t>
            </a:r>
          </a:p>
          <a:p>
            <a:pPr eaLnBrk="1" hangingPunct="1"/>
            <a:endParaRPr lang="en-US" smtClean="0"/>
          </a:p>
          <a:p>
            <a:pPr eaLnBrk="1" hangingPunct="1"/>
            <a:r>
              <a:rPr lang="en-US" smtClean="0"/>
              <a:t>‘Investing in health’ can be seen as a major attempt to re-legitimise structural adjustment and the role of the IMF in policing repayment of the debt and economic integration, in particular, in response to the widening concerns that these policies were damaging rather than promoting health.  Again we see the significance of the vertical programs approach, now rendered as commodified interventions, in sustaining the claim that structural adjustment can be good for your health.  With the emergence of the PRSP we can see that responsibility for the successful design and implementation of the new vertical programs will lie with the applicant countries so it will be their fault if the health gains promised are not realised. </a:t>
            </a:r>
          </a:p>
          <a:p>
            <a:pPr eaLnBrk="1" hangingPunct="1"/>
            <a:endParaRPr lang="en-US" smtClean="0"/>
          </a:p>
          <a:p>
            <a:pPr eaLnBrk="1" hangingPunct="1"/>
            <a:r>
              <a:rPr lang="en-US" i="1" smtClean="0"/>
              <a:t>WTO</a:t>
            </a:r>
          </a:p>
          <a:p>
            <a:pPr eaLnBrk="1" hangingPunct="1"/>
            <a:endParaRPr lang="en-US" i="1" smtClean="0"/>
          </a:p>
          <a:p>
            <a:pPr eaLnBrk="1" hangingPunct="1"/>
            <a:r>
              <a:rPr lang="en-US" smtClean="0"/>
              <a:t>Perhaps the main event in economic governance and regulation during  the 1987-99 period was the establishment of the WTO in 1995 and the subsequent meetings, statements and disputes associated with the WTO.   Two of the agreements administered through the WTO have attracted particular attention in health policy circles.  The first of these is the TRIPS agreement, in particular, its implications in relation to pharmaceuticals and in particular, retrovirals for AIDS/HIV.  The other agreement which has attracted much comment in the health policy media is the GATS.   </a:t>
            </a:r>
          </a:p>
          <a:p>
            <a:pPr eaLnBrk="1" hangingPunct="1"/>
            <a:endParaRPr lang="en-US" smtClean="0"/>
          </a:p>
          <a:p>
            <a:pPr eaLnBrk="1" hangingPunct="1"/>
            <a:r>
              <a:rPr lang="en-US" smtClean="0"/>
              <a:t>The role of intellectual property rules in preventing poor countries accessing cheap drugs for AIDS/HIV has been a growing issue from ... when it became evident that drug treatment for AIDS was extending lives.  With the introduction of highly active anti retroviral treatments (HART) in .... the need for AIDS patients in developing countries to get access to these drugs at affordable prices became increasingly urgent.  </a:t>
            </a:r>
          </a:p>
          <a:p>
            <a:pPr eaLnBrk="1" hangingPunct="1"/>
            <a:endParaRPr lang="en-US" smtClean="0"/>
          </a:p>
          <a:p>
            <a:pPr eaLnBrk="1" hangingPunct="1"/>
            <a:r>
              <a:rPr lang="en-US" i="1" smtClean="0"/>
              <a:t>Access to expensive drugs</a:t>
            </a:r>
          </a:p>
          <a:p>
            <a:pPr eaLnBrk="1" hangingPunct="1"/>
            <a:endParaRPr lang="en-US" i="1" smtClean="0"/>
          </a:p>
          <a:p>
            <a:pPr eaLnBrk="1" hangingPunct="1"/>
            <a:r>
              <a:rPr lang="en-US" smtClean="0"/>
              <a:t>The issue of affordable access to modern drugs antedated the establishment of the WTO.  </a:t>
            </a:r>
          </a:p>
          <a:p>
            <a:pPr eaLnBrk="1" hangingPunct="1"/>
            <a:endParaRPr lang="en-US" smtClean="0"/>
          </a:p>
          <a:p>
            <a:pPr eaLnBrk="1" hangingPunct="1"/>
            <a:r>
              <a:rPr lang="en-US" smtClean="0"/>
              <a:t>As early as 1991 the US Trade Representative (USTR) was putting pressure on Thailand for authorising the manufacture of drugs still under patent through its government production facilities (http://www.cptech.org/ip/health/c/thailand/thailand.html).  Thailand had also modified its patent laws to require advanced notice of new drug applications and to make information provided to the regulators available to generic manufacturers in advance of the expiry of the patent so as to accelerate their production.   The US pharmaceuticals lobby maintains a global watch over such threats and the USTR acts promptly on the urging of big pharma (which is of course also a big contributor to politicians’ election funds).  The USTR threatened Thailand with Super 301, a US trade law which authorises the US to implement trade sanctions against any country which is found to be harming the interests of US corporations.   Similarly Brazil has been subject to threats and pressures by the USTR on behalf of big pharma because of its policies of compulsory licensing and local production of anti-retrovirals.  </a:t>
            </a:r>
          </a:p>
          <a:p>
            <a:pPr eaLnBrk="1" hangingPunct="1"/>
            <a:endParaRPr lang="en-US" smtClean="0"/>
          </a:p>
          <a:p>
            <a:pPr eaLnBrk="1" hangingPunct="1"/>
            <a:r>
              <a:rPr lang="en-US" smtClean="0"/>
              <a:t>Perhaps the most high profile case however was the South African case from 1995-98 where 38 large pharmaceutical companies took the South African government to court (in South Africa) arguing that the legislative provisions for parallel importation of antiretrovirals (sourcing public purchasing in the cheapest market overseas and bypassing authorised local representatives) contravened South African intellectual property laws.   The legal issue was never decided.  The case created such a storm globally that in April 2001 the companies withdrew their complaints and agreed to pay the costs of the defendant.  The defeat of the drug companies in South Africa involved a massive struggle in South Africa (led by the Treatment Action Coalition) and the organisation of a massive global protest (by MSF amongst others).  The campaign illustrated the role that the internet now plays in such campaigns with organisations such as CPT playing a key resourcing role. </a:t>
            </a:r>
          </a:p>
          <a:p>
            <a:pPr eaLnBrk="1" hangingPunct="1"/>
            <a:endParaRPr lang="en-US" smtClean="0"/>
          </a:p>
          <a:p>
            <a:pPr eaLnBrk="1" hangingPunct="1"/>
            <a:r>
              <a:rPr lang="en-US" smtClean="0"/>
              <a:t>The drug companies withdrew because of they were bringing into disrepute the intellectual property rights upon which they depend and which are integral to the capitalist system itself.  This was a battle about legitimacy and they lost. </a:t>
            </a:r>
          </a:p>
          <a:p>
            <a:pPr eaLnBrk="1" hangingPunct="1"/>
            <a:endParaRPr lang="en-US" smtClean="0"/>
          </a:p>
          <a:p>
            <a:pPr eaLnBrk="1" hangingPunct="1"/>
            <a:r>
              <a:rPr lang="en-US" i="1" smtClean="0"/>
              <a:t>Agriculture</a:t>
            </a:r>
          </a:p>
          <a:p>
            <a:pPr eaLnBrk="1" hangingPunct="1"/>
            <a:endParaRPr lang="en-US" i="1" smtClean="0"/>
          </a:p>
          <a:p>
            <a:pPr eaLnBrk="1" hangingPunct="1"/>
            <a:r>
              <a:rPr lang="en-US" smtClean="0"/>
              <a:t>While the TRIPS agreement and the GATS are directly and explicitly relevant to health, the agreement which has most impact on the health of people in developing countries is probably the Agreement on Agriculture (AoA) which continues to allow the US, Europe and Japan to protect their domestic markets while forcing agricultural producers in developing countries to open their markets to manufactured and agricultural imports.   After several generations of SAPs in which poor countries have all been told to switch to producing the same range of agricultural commodities for export the prices for these products have fallen to below cost leaving the farmers without subsistence and without income. The dumping of subsidised products into the cities of developing countries is a further blow to the farmers of the hinterlands. </a:t>
            </a:r>
          </a:p>
          <a:p>
            <a:pPr eaLnBrk="1" hangingPunct="1"/>
            <a:endParaRPr lang="en-US" smtClean="0"/>
          </a:p>
          <a:p>
            <a:pPr eaLnBrk="1" hangingPunct="1"/>
            <a:r>
              <a:rPr lang="en-US" smtClean="0"/>
              <a:t>While the rhetoric of the WTO is about ‘free trade’ it may be more useful to see it as driving towards a slightly different objective, namely the integration of all countries into the global capitalist marketplace without any real expectation of exposing the farmers of Europe, Japan and the US to international competition.  </a:t>
            </a:r>
          </a:p>
          <a:p>
            <a:pPr eaLnBrk="1" hangingPunct="1"/>
            <a:endParaRPr lang="en-US" smtClean="0"/>
          </a:p>
          <a:p>
            <a:pPr eaLnBrk="1" hangingPunct="1"/>
            <a:r>
              <a:rPr lang="en-US" smtClean="0"/>
              <a:t>In the light of the theory of post-Fordist (or structural) over-production, outlined in the first part of this paper, the forced economic integration of developing countries into a unfair global trading regime is likely to convert billions of small farmers ( ‘uneconomic’ when required to compete with subsidised oil-based industrialised agriculture) into a globalised ‘reserve army of the unemployed’.  </a:t>
            </a:r>
          </a:p>
          <a:p>
            <a:pPr eaLnBrk="1" hangingPunct="1"/>
            <a:endParaRPr lang="en-US" smtClean="0"/>
          </a:p>
          <a:p>
            <a:pPr eaLnBrk="1" hangingPunct="1"/>
            <a:r>
              <a:rPr lang="en-US" i="1" smtClean="0"/>
              <a:t>MAI and the Singapore issues</a:t>
            </a:r>
          </a:p>
          <a:p>
            <a:pPr eaLnBrk="1" hangingPunct="1"/>
            <a:endParaRPr lang="en-US" i="1" smtClean="0"/>
          </a:p>
          <a:p>
            <a:pPr eaLnBrk="1" hangingPunct="1"/>
            <a:r>
              <a:rPr lang="en-US" smtClean="0"/>
              <a:t>During this decade the push for global economic integration was extended from the realm of trade into the realm of investment also.  From 1995-98 the OECD commenced negotiations towards a Multilateral Agreement on Investment which would constrain national policy in regulating foreign investment.  Under the MAI it would become illegal to impose conditions on corporations seeking to invest locally that were not required of domestic companies.  This would prohibit local content laws for example or local production quotas.   The MAI was defeated by a global campaign which was carried by social movements and held together by the internet. </a:t>
            </a:r>
          </a:p>
          <a:p>
            <a:pPr eaLnBrk="1" hangingPunct="1"/>
            <a:endParaRPr lang="en-US" smtClean="0"/>
          </a:p>
          <a:p>
            <a:pPr eaLnBrk="1" hangingPunct="1"/>
            <a:r>
              <a:rPr lang="en-US" smtClean="0"/>
              <a:t>However, within two years the campaign for an MAI had been shifted into the WTO under the guise of the ‘Singapore issues’.  The four ‘Singapore issues’ deal with investment, government procurement, competition policy and transparency.  These were issues which were raised at the Ministerial Meeting of the WTO in Singapore in 1997 but upon which the Ministerial Council did not agree to proceed.  Rather, as a compromise measure, the Council authorised the further study of these four issues. Nonetheless the rich world countries, especially Europe, Japan and the US, have continued to drive consideration of these issues within the WTO with a view to getting a binding agreement.  At the 2003 Cancun Ministerial Meeting the rich world used the ‘Singapore issues’ as a counter to the pressure from the G21 developing countries to review agricultural protection and subsidy by the rich nations. </a:t>
            </a:r>
          </a:p>
          <a:p>
            <a:pPr eaLnBrk="1" hangingPunct="1"/>
            <a:endParaRPr lang="en-US" smtClean="0"/>
          </a:p>
          <a:p>
            <a:pPr eaLnBrk="1" hangingPunct="1"/>
            <a:r>
              <a:rPr lang="en-US" smtClean="0"/>
              <a:t>Undoubtedly the Singapore issues foreshadow a further (and difficult to reverse) step towards global economic integration; integration into an unfair regime of global governance. In the light of the theory of post-Fordist (structural) over-production further integration into the global economy could have the effect of accelerating the transfer of production from widely distributed settings to a smaller zone of most ‘efficient’ producers (where efficiency is determined by access to cheap oil, massive subsidies and domestic protection, extended monopoly protection with respect to intellectual property rights, and tightly restricted labour mobility).  The effect of prioritising ‘efficiency’ over livelihood in this way would be likely to have very negative impacts on people’s health.  </a:t>
            </a:r>
          </a:p>
          <a:p>
            <a:pPr eaLnBrk="1" hangingPunct="1"/>
            <a:endParaRPr lang="en-US" smtClean="0"/>
          </a:p>
          <a:p>
            <a:pPr eaLnBrk="1" hangingPunct="1"/>
            <a:r>
              <a:rPr lang="en-US" i="1" smtClean="0"/>
              <a:t>Tamany Hall and the G21+C</a:t>
            </a:r>
          </a:p>
          <a:p>
            <a:pPr eaLnBrk="1" hangingPunct="1"/>
            <a:endParaRPr lang="en-US" smtClean="0"/>
          </a:p>
          <a:p>
            <a:pPr eaLnBrk="1" hangingPunct="1"/>
            <a:r>
              <a:rPr lang="en-US" smtClean="0"/>
              <a:t>However, since the 1997 Singapore Ministerial significant changes have been taking place within and around the WTO.  Accounts of insiders who participated in the Singapore Ministerial describe the smooth but radical usurpation of the basic rights of small countries to participate and express their views and be consulted about what was going on.  The rich countries attempted to repeat their Tamany Hall tactics at the next Ministerial in Seattle in 1999 but we confronted with massive protests outside and firm resistance inside.  Tamany Hall was further tamed at Doha in 2001, one consequence of which was that the rich countries had to accept the Doha Statement on Public Health.  Finally in Cancun in 2003 the G8 were confronted with a much better organised Third World led by the G21 + China.  The result was a stalemate which benefits no-one but which may presage more constructive policy reform in the future.  Meanwhile the US has made it clear that it will prioritise regional free trade agreements in the short to medium term rather than work solely through the WTO.</a:t>
            </a:r>
          </a:p>
          <a:p>
            <a:pPr eaLnBrk="1" hangingPunct="1"/>
            <a:endParaRPr lang="en-US" smtClean="0"/>
          </a:p>
          <a:p>
            <a:pPr eaLnBrk="1" hangingPunct="1"/>
            <a:r>
              <a:rPr lang="en-US" i="1" smtClean="0"/>
              <a:t>The American century?</a:t>
            </a:r>
          </a:p>
          <a:p>
            <a:pPr eaLnBrk="1" hangingPunct="1"/>
            <a:endParaRPr lang="en-US" smtClean="0"/>
          </a:p>
          <a:p>
            <a:pPr eaLnBrk="1" hangingPunct="1"/>
            <a:r>
              <a:rPr lang="en-US" smtClean="0"/>
              <a:t>The break up of the Soviet Union in 1989 saw the end of the ‘stability’ of mutually assured destruction and the emergence of unipolar US hegemony. The bullying of Thailand for producing cheap drugs for AIDS patients in 1991 set the tone for the new American Century.  However there are limits to US power. </a:t>
            </a:r>
          </a:p>
          <a:p>
            <a:pPr eaLnBrk="1" hangingPunct="1"/>
            <a:endParaRPr lang="en-US" smtClean="0"/>
          </a:p>
          <a:p>
            <a:pPr eaLnBrk="1" hangingPunct="1"/>
            <a:r>
              <a:rPr lang="en-US" smtClean="0"/>
              <a:t>In December 2000 at a venue outside Dakha in Bangladesh the first International People’s Health Assembly was held with several thousand delegates representing over 50 countries.  The People’s Health Assembly may be taken as a mark of the growing consciousness and resistance among health activists world wide and the growing sense of solidarity and common purpose. </a:t>
            </a:r>
          </a:p>
          <a:p>
            <a:pPr eaLnBrk="1" hangingPunct="1"/>
            <a:endParaRPr lang="en-US" smtClean="0"/>
          </a:p>
          <a:p>
            <a:pPr eaLnBrk="1" hangingPunct="1"/>
            <a:r>
              <a:rPr lang="en-US" smtClean="0"/>
              <a:t>Next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807FF22-42B3-4A28-8348-D5AAD2AE841A}"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21D84D1-1904-4DCB-866B-C2544614DDC8}"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08A6EA7-C1A5-4FE3-8911-2C43C3635B16}"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F1B0E75-F39A-4F49-8DE6-D33E9237BF02}"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B883F8F-A02C-4F59-A09A-C6E415C989B0}"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EC43F03-7AEB-4AD1-AC31-1039519153FA}"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373F0DB-81C6-4038-8956-EBCB549E2553}"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D7A03743-4894-47BF-9FC8-7BEDA82598C0}"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E6DADCDA-067D-4699-BCF0-64250A01EA53}"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520AD3A-4D40-45D7-8B16-1F9DE304F7B4}"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281A7B3-BC01-4696-97D5-C1CE1103C5BA}"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05C3963-64C6-4C9E-9922-2AAD0A84F53A}"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60363" y="2133600"/>
            <a:ext cx="8388350" cy="1223963"/>
          </a:xfrm>
        </p:spPr>
        <p:txBody>
          <a:bodyPr/>
          <a:lstStyle/>
          <a:p>
            <a:pPr eaLnBrk="1" hangingPunct="1"/>
            <a:r>
              <a:rPr lang="en-US" sz="5400" smtClean="0"/>
              <a:t>Globalisation</a:t>
            </a:r>
            <a:r>
              <a:rPr lang="en-US" sz="5400" dirty="0" smtClean="0"/>
              <a:t> and health</a:t>
            </a:r>
          </a:p>
        </p:txBody>
      </p:sp>
      <p:sp>
        <p:nvSpPr>
          <p:cNvPr id="3075" name="Rectangle 3"/>
          <p:cNvSpPr>
            <a:spLocks noGrp="1" noChangeArrowheads="1"/>
          </p:cNvSpPr>
          <p:nvPr>
            <p:ph type="subTitle" idx="1"/>
          </p:nvPr>
        </p:nvSpPr>
        <p:spPr>
          <a:xfrm>
            <a:off x="971550" y="4797425"/>
            <a:ext cx="7543800" cy="1458913"/>
          </a:xfrm>
        </p:spPr>
        <p:txBody>
          <a:bodyPr/>
          <a:lstStyle/>
          <a:p>
            <a:pPr eaLnBrk="1" hangingPunct="1"/>
            <a:r>
              <a:rPr lang="en-US" dirty="0" smtClean="0"/>
              <a:t>David Legge</a:t>
            </a:r>
          </a:p>
          <a:p>
            <a:pPr eaLnBrk="1" hangingPunct="1"/>
            <a:r>
              <a:rPr lang="en-US" dirty="0" smtClean="0"/>
              <a:t>IPHU, Cape Town, June 2012</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95288" y="188913"/>
            <a:ext cx="8353425" cy="936625"/>
          </a:xfrm>
        </p:spPr>
        <p:txBody>
          <a:bodyPr>
            <a:normAutofit fontScale="90000"/>
          </a:bodyPr>
          <a:lstStyle/>
          <a:p>
            <a:pPr eaLnBrk="1" hangingPunct="1"/>
            <a:r>
              <a:rPr lang="en-US" sz="3600" dirty="0" smtClean="0"/>
              <a:t>Treatment Action Campaign to Global Financial Crisis (2000-12)</a:t>
            </a:r>
          </a:p>
        </p:txBody>
      </p:sp>
      <p:sp>
        <p:nvSpPr>
          <p:cNvPr id="8195" name="Rectangle 3"/>
          <p:cNvSpPr>
            <a:spLocks noGrp="1" noChangeArrowheads="1"/>
          </p:cNvSpPr>
          <p:nvPr>
            <p:ph idx="1"/>
          </p:nvPr>
        </p:nvSpPr>
        <p:spPr>
          <a:xfrm>
            <a:off x="539750" y="1366838"/>
            <a:ext cx="8147050" cy="5518150"/>
          </a:xfrm>
        </p:spPr>
        <p:txBody>
          <a:bodyPr/>
          <a:lstStyle/>
          <a:p>
            <a:pPr eaLnBrk="1" hangingPunct="1">
              <a:lnSpc>
                <a:spcPct val="80000"/>
              </a:lnSpc>
            </a:pPr>
            <a:r>
              <a:rPr lang="en-US" sz="1400" dirty="0" smtClean="0">
                <a:solidFill>
                  <a:srgbClr val="009900"/>
                </a:solidFill>
              </a:rPr>
              <a:t>April 2001: Defeat of big </a:t>
            </a:r>
            <a:r>
              <a:rPr lang="en-US" sz="1400" dirty="0" err="1" smtClean="0">
                <a:solidFill>
                  <a:srgbClr val="009900"/>
                </a:solidFill>
              </a:rPr>
              <a:t>pharma</a:t>
            </a:r>
            <a:r>
              <a:rPr lang="en-US" sz="1400" dirty="0" smtClean="0">
                <a:solidFill>
                  <a:srgbClr val="009900"/>
                </a:solidFill>
              </a:rPr>
              <a:t> in South Africa (note role of TAC, MSF and global social movements)</a:t>
            </a:r>
          </a:p>
          <a:p>
            <a:pPr eaLnBrk="1" hangingPunct="1">
              <a:lnSpc>
                <a:spcPct val="80000"/>
              </a:lnSpc>
            </a:pPr>
            <a:r>
              <a:rPr lang="en-US" sz="1400" dirty="0" smtClean="0">
                <a:solidFill>
                  <a:srgbClr val="009900"/>
                </a:solidFill>
              </a:rPr>
              <a:t>April 2001: Norway Conference (WHO accepts differential pricing)</a:t>
            </a:r>
          </a:p>
          <a:p>
            <a:pPr eaLnBrk="1" hangingPunct="1">
              <a:lnSpc>
                <a:spcPct val="80000"/>
              </a:lnSpc>
            </a:pPr>
            <a:r>
              <a:rPr lang="en-US" sz="1400" dirty="0" smtClean="0">
                <a:solidFill>
                  <a:srgbClr val="009900"/>
                </a:solidFill>
              </a:rPr>
              <a:t>June 2001: CMH Report (warning about health and stability; virtuous cycle story repeated, ‘CTC model’ and scaled up interventionism; reliance on increased aid (and GFATM) and PRSPs)</a:t>
            </a:r>
          </a:p>
          <a:p>
            <a:pPr eaLnBrk="1" hangingPunct="1">
              <a:lnSpc>
                <a:spcPct val="80000"/>
              </a:lnSpc>
            </a:pPr>
            <a:r>
              <a:rPr lang="en-US" sz="1400" dirty="0" smtClean="0">
                <a:solidFill>
                  <a:srgbClr val="FF3300"/>
                </a:solidFill>
              </a:rPr>
              <a:t>Sept 2001: 9/11</a:t>
            </a:r>
          </a:p>
          <a:p>
            <a:pPr eaLnBrk="1" hangingPunct="1">
              <a:lnSpc>
                <a:spcPct val="80000"/>
              </a:lnSpc>
            </a:pPr>
            <a:r>
              <a:rPr lang="en-US" sz="1400" dirty="0" smtClean="0">
                <a:solidFill>
                  <a:srgbClr val="009900"/>
                </a:solidFill>
              </a:rPr>
              <a:t>Nov 2001: Doha and the Statement on Public Health (especially Para 6 and compulsory licensing; note rearguard action by US)</a:t>
            </a:r>
          </a:p>
          <a:p>
            <a:pPr eaLnBrk="1" hangingPunct="1">
              <a:lnSpc>
                <a:spcPct val="80000"/>
              </a:lnSpc>
            </a:pPr>
            <a:r>
              <a:rPr lang="en-US" sz="1400" dirty="0" smtClean="0">
                <a:solidFill>
                  <a:srgbClr val="009900"/>
                </a:solidFill>
              </a:rPr>
              <a:t>Oct 2002: Bristol Myers Squib defeated in Thai DDI case</a:t>
            </a:r>
          </a:p>
          <a:p>
            <a:pPr eaLnBrk="1" hangingPunct="1">
              <a:lnSpc>
                <a:spcPct val="80000"/>
              </a:lnSpc>
            </a:pPr>
            <a:r>
              <a:rPr lang="en-US" sz="1400" dirty="0" smtClean="0">
                <a:solidFill>
                  <a:srgbClr val="FF3300"/>
                </a:solidFill>
              </a:rPr>
              <a:t>Mar 2003: Invasion of Iraq (US unilateralism; widespread opposition; limits to US power apparent)</a:t>
            </a:r>
          </a:p>
          <a:p>
            <a:pPr eaLnBrk="1" hangingPunct="1">
              <a:lnSpc>
                <a:spcPct val="80000"/>
              </a:lnSpc>
            </a:pPr>
            <a:r>
              <a:rPr lang="en-US" sz="1400" dirty="0" smtClean="0">
                <a:solidFill>
                  <a:srgbClr val="009900"/>
                </a:solidFill>
              </a:rPr>
              <a:t>Oct 2003: Negotiations for US Thai FTA commence (at risk: compulsory licensing, data access, extended IPRs)</a:t>
            </a:r>
          </a:p>
          <a:p>
            <a:pPr eaLnBrk="1" hangingPunct="1">
              <a:lnSpc>
                <a:spcPct val="80000"/>
              </a:lnSpc>
            </a:pPr>
            <a:r>
              <a:rPr lang="en-US" sz="1400" dirty="0" smtClean="0">
                <a:solidFill>
                  <a:srgbClr val="FF3300"/>
                </a:solidFill>
              </a:rPr>
              <a:t>Nov 2003: Cancun: G21+China stands up to G7; deadlock over agriculture and ‘Singapore issues’; US moves to focus on bilateral and regional FTAs</a:t>
            </a:r>
          </a:p>
          <a:p>
            <a:pPr eaLnBrk="1" hangingPunct="1">
              <a:lnSpc>
                <a:spcPct val="80000"/>
              </a:lnSpc>
            </a:pPr>
            <a:r>
              <a:rPr lang="en-US" sz="1400" dirty="0" smtClean="0">
                <a:solidFill>
                  <a:srgbClr val="FF3300"/>
                </a:solidFill>
              </a:rPr>
              <a:t>Nov 2003: Miami FTAA-</a:t>
            </a:r>
            <a:r>
              <a:rPr lang="en-US" sz="1400" dirty="0" err="1" smtClean="0">
                <a:solidFill>
                  <a:srgbClr val="FF3300"/>
                </a:solidFill>
              </a:rPr>
              <a:t>lite</a:t>
            </a:r>
            <a:r>
              <a:rPr lang="en-US" sz="1400" dirty="0" smtClean="0">
                <a:solidFill>
                  <a:srgbClr val="FF3300"/>
                </a:solidFill>
              </a:rPr>
              <a:t> (US knocked back by Latin America)</a:t>
            </a:r>
          </a:p>
          <a:p>
            <a:pPr eaLnBrk="1" hangingPunct="1">
              <a:lnSpc>
                <a:spcPct val="80000"/>
              </a:lnSpc>
            </a:pPr>
            <a:r>
              <a:rPr lang="en-US" sz="1400" dirty="0" smtClean="0">
                <a:solidFill>
                  <a:srgbClr val="FF3300"/>
                </a:solidFill>
              </a:rPr>
              <a:t>Jan 2004: IMF report critical of US twin deficits</a:t>
            </a:r>
          </a:p>
          <a:p>
            <a:pPr eaLnBrk="1" hangingPunct="1">
              <a:lnSpc>
                <a:spcPct val="80000"/>
              </a:lnSpc>
            </a:pPr>
            <a:r>
              <a:rPr lang="en-AU" sz="1400" dirty="0" smtClean="0">
                <a:solidFill>
                  <a:srgbClr val="FF3300"/>
                </a:solidFill>
              </a:rPr>
              <a:t>July 2004: Framework for Doha Round adopted </a:t>
            </a:r>
          </a:p>
          <a:p>
            <a:pPr eaLnBrk="1" hangingPunct="1">
              <a:lnSpc>
                <a:spcPct val="80000"/>
              </a:lnSpc>
            </a:pPr>
            <a:r>
              <a:rPr lang="en-AU" sz="1400" dirty="0" smtClean="0">
                <a:solidFill>
                  <a:srgbClr val="FF3300"/>
                </a:solidFill>
              </a:rPr>
              <a:t>Dec 2005: Hong Kong Ministerial</a:t>
            </a:r>
          </a:p>
          <a:p>
            <a:pPr eaLnBrk="1" hangingPunct="1">
              <a:lnSpc>
                <a:spcPct val="80000"/>
              </a:lnSpc>
            </a:pPr>
            <a:r>
              <a:rPr lang="en-AU" sz="1400" dirty="0" smtClean="0">
                <a:solidFill>
                  <a:srgbClr val="FF3300"/>
                </a:solidFill>
              </a:rPr>
              <a:t>Feb 2008: Sub-Prime </a:t>
            </a:r>
            <a:r>
              <a:rPr lang="en-AU" sz="1400" dirty="0" smtClean="0">
                <a:solidFill>
                  <a:srgbClr val="FF3300"/>
                </a:solidFill>
              </a:rPr>
              <a:t>Mortgage </a:t>
            </a:r>
            <a:r>
              <a:rPr lang="en-AU" sz="1400" dirty="0" smtClean="0">
                <a:solidFill>
                  <a:srgbClr val="FF3300"/>
                </a:solidFill>
              </a:rPr>
              <a:t>Crisis breaks</a:t>
            </a:r>
          </a:p>
          <a:p>
            <a:pPr eaLnBrk="1" hangingPunct="1">
              <a:lnSpc>
                <a:spcPct val="80000"/>
              </a:lnSpc>
            </a:pPr>
            <a:r>
              <a:rPr lang="en-AU" sz="1400" dirty="0" smtClean="0">
                <a:solidFill>
                  <a:srgbClr val="009900"/>
                </a:solidFill>
              </a:rPr>
              <a:t>Sept 2008: Report of WHO Commission on Social Determinants</a:t>
            </a:r>
          </a:p>
          <a:p>
            <a:pPr eaLnBrk="1" hangingPunct="1">
              <a:lnSpc>
                <a:spcPct val="80000"/>
              </a:lnSpc>
            </a:pPr>
            <a:r>
              <a:rPr lang="en-AU" sz="1400" dirty="0" smtClean="0">
                <a:solidFill>
                  <a:srgbClr val="009900"/>
                </a:solidFill>
              </a:rPr>
              <a:t>Oct 2008: WHR on PHC</a:t>
            </a:r>
            <a:endParaRPr lang="en-US" sz="1400" dirty="0" smtClean="0">
              <a:solidFill>
                <a:srgbClr val="009900"/>
              </a:solidFill>
            </a:endParaRPr>
          </a:p>
          <a:p>
            <a:pPr eaLnBrk="1" hangingPunct="1">
              <a:lnSpc>
                <a:spcPct val="80000"/>
              </a:lnSpc>
            </a:pPr>
            <a:r>
              <a:rPr lang="en-AU" sz="1400" dirty="0" smtClean="0">
                <a:solidFill>
                  <a:srgbClr val="FF3300"/>
                </a:solidFill>
              </a:rPr>
              <a:t>Dec 2008: US Subprime Mortgage Crisis and Global Financial Crisis</a:t>
            </a:r>
          </a:p>
          <a:p>
            <a:pPr>
              <a:lnSpc>
                <a:spcPct val="80000"/>
              </a:lnSpc>
            </a:pPr>
            <a:r>
              <a:rPr lang="en-AU" sz="1400" dirty="0" smtClean="0">
                <a:solidFill>
                  <a:srgbClr val="009900"/>
                </a:solidFill>
              </a:rPr>
              <a:t>Oct 2010: WHR on UHC</a:t>
            </a:r>
            <a:endParaRPr lang="en-AU" sz="1400" dirty="0" smtClean="0">
              <a:solidFill>
                <a:srgbClr val="FF3300"/>
              </a:solidFill>
            </a:endParaRPr>
          </a:p>
          <a:p>
            <a:pPr eaLnBrk="1" hangingPunct="1">
              <a:lnSpc>
                <a:spcPct val="80000"/>
              </a:lnSpc>
            </a:pPr>
            <a:r>
              <a:rPr lang="en-AU" sz="1400" dirty="0" smtClean="0">
                <a:solidFill>
                  <a:srgbClr val="FF3300"/>
                </a:solidFill>
              </a:rPr>
              <a:t>2011: European Sovereign Debt Crisis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eaLnBrk="1" hangingPunct="1"/>
            <a:r>
              <a:rPr lang="en-US" sz="4000" smtClean="0"/>
              <a:t>Issues which link health policy with global economic regime</a:t>
            </a:r>
            <a:endParaRPr lang="en-AU" sz="4000" smtClean="0"/>
          </a:p>
        </p:txBody>
      </p:sp>
      <p:sp>
        <p:nvSpPr>
          <p:cNvPr id="10243" name="Rectangle 3"/>
          <p:cNvSpPr>
            <a:spLocks noGrp="1" noChangeArrowheads="1"/>
          </p:cNvSpPr>
          <p:nvPr>
            <p:ph idx="1"/>
          </p:nvPr>
        </p:nvSpPr>
        <p:spPr>
          <a:xfrm>
            <a:off x="301625" y="1676400"/>
            <a:ext cx="8540750" cy="4953000"/>
          </a:xfrm>
        </p:spPr>
        <p:txBody>
          <a:bodyPr/>
          <a:lstStyle/>
          <a:p>
            <a:pPr eaLnBrk="1" hangingPunct="1">
              <a:lnSpc>
                <a:spcPct val="90000"/>
              </a:lnSpc>
            </a:pPr>
            <a:r>
              <a:rPr lang="en-US" sz="2800" dirty="0" smtClean="0"/>
              <a:t>SAPs and nutrition</a:t>
            </a:r>
          </a:p>
          <a:p>
            <a:pPr eaLnBrk="1" hangingPunct="1">
              <a:lnSpc>
                <a:spcPct val="90000"/>
              </a:lnSpc>
            </a:pPr>
            <a:r>
              <a:rPr lang="en-US" sz="2800" dirty="0" smtClean="0"/>
              <a:t>TRIPS, IPRs and access to drugs</a:t>
            </a:r>
          </a:p>
          <a:p>
            <a:pPr lvl="1" eaLnBrk="1" hangingPunct="1">
              <a:lnSpc>
                <a:spcPct val="90000"/>
              </a:lnSpc>
            </a:pPr>
            <a:r>
              <a:rPr lang="en-US" sz="2400" dirty="0" smtClean="0"/>
              <a:t>current controversies over ‘counterfeit’ drugs</a:t>
            </a:r>
          </a:p>
          <a:p>
            <a:pPr eaLnBrk="1" hangingPunct="1">
              <a:lnSpc>
                <a:spcPct val="90000"/>
              </a:lnSpc>
            </a:pPr>
            <a:r>
              <a:rPr lang="en-US" sz="2800" dirty="0" smtClean="0"/>
              <a:t>GATS and the building of comprehensive PHC</a:t>
            </a:r>
          </a:p>
          <a:p>
            <a:pPr lvl="1" eaLnBrk="1" hangingPunct="1">
              <a:lnSpc>
                <a:spcPct val="90000"/>
              </a:lnSpc>
            </a:pPr>
            <a:r>
              <a:rPr lang="en-US" sz="2400" dirty="0" smtClean="0"/>
              <a:t>irreversible </a:t>
            </a:r>
            <a:r>
              <a:rPr lang="en-US" sz="2400" dirty="0" err="1" smtClean="0"/>
              <a:t>privatisation</a:t>
            </a:r>
            <a:endParaRPr lang="en-US" sz="2400" dirty="0" smtClean="0"/>
          </a:p>
          <a:p>
            <a:pPr eaLnBrk="1" hangingPunct="1">
              <a:lnSpc>
                <a:spcPct val="90000"/>
              </a:lnSpc>
            </a:pPr>
            <a:r>
              <a:rPr lang="en-US" sz="2800" dirty="0" smtClean="0"/>
              <a:t>Health and fair trade (with special and differential treatment)</a:t>
            </a:r>
          </a:p>
          <a:p>
            <a:pPr eaLnBrk="1" hangingPunct="1">
              <a:lnSpc>
                <a:spcPct val="90000"/>
              </a:lnSpc>
            </a:pPr>
            <a:r>
              <a:rPr lang="en-US" sz="2800" dirty="0" err="1" smtClean="0"/>
              <a:t>AoA</a:t>
            </a:r>
            <a:r>
              <a:rPr lang="en-US" sz="2800" dirty="0" smtClean="0"/>
              <a:t> and small farmers’ loss of livelihood (and health consequences)</a:t>
            </a:r>
          </a:p>
          <a:p>
            <a:pPr eaLnBrk="1" hangingPunct="1">
              <a:lnSpc>
                <a:spcPct val="90000"/>
              </a:lnSpc>
            </a:pPr>
            <a:r>
              <a:rPr lang="en-US" sz="2800" dirty="0" smtClean="0"/>
              <a:t>Global financial collapse and </a:t>
            </a:r>
            <a:r>
              <a:rPr lang="en-US" sz="2800" dirty="0" err="1" smtClean="0"/>
              <a:t>delegitimation</a:t>
            </a:r>
            <a:r>
              <a:rPr lang="en-US" sz="2800" dirty="0" smtClean="0"/>
              <a:t> of neoliberal orthodoxy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968375"/>
          </a:xfrm>
        </p:spPr>
        <p:txBody>
          <a:bodyPr/>
          <a:lstStyle/>
          <a:p>
            <a:pPr eaLnBrk="1" hangingPunct="1"/>
            <a:r>
              <a:rPr lang="en-US" sz="4000" smtClean="0"/>
              <a:t>“Another world is possible!”</a:t>
            </a:r>
          </a:p>
        </p:txBody>
      </p:sp>
      <p:sp>
        <p:nvSpPr>
          <p:cNvPr id="11267" name="Rectangle 3"/>
          <p:cNvSpPr>
            <a:spLocks noGrp="1" noChangeArrowheads="1"/>
          </p:cNvSpPr>
          <p:nvPr>
            <p:ph idx="1"/>
          </p:nvPr>
        </p:nvSpPr>
        <p:spPr>
          <a:xfrm>
            <a:off x="301625" y="1412875"/>
            <a:ext cx="8540750" cy="5111750"/>
          </a:xfrm>
        </p:spPr>
        <p:txBody>
          <a:bodyPr/>
          <a:lstStyle/>
          <a:p>
            <a:pPr eaLnBrk="1" hangingPunct="1">
              <a:lnSpc>
                <a:spcPct val="90000"/>
              </a:lnSpc>
            </a:pPr>
            <a:r>
              <a:rPr lang="en-AU" sz="2800" dirty="0" smtClean="0"/>
              <a:t>We have </a:t>
            </a:r>
          </a:p>
          <a:p>
            <a:pPr lvl="1" eaLnBrk="1" hangingPunct="1">
              <a:lnSpc>
                <a:spcPct val="90000"/>
              </a:lnSpc>
            </a:pPr>
            <a:r>
              <a:rPr lang="en-AU" sz="2400" dirty="0" smtClean="0"/>
              <a:t>reviewed the interplay of economics and health at the global level over the past 60 years</a:t>
            </a:r>
          </a:p>
          <a:p>
            <a:pPr lvl="1" eaLnBrk="1" hangingPunct="1">
              <a:lnSpc>
                <a:spcPct val="90000"/>
              </a:lnSpc>
            </a:pPr>
            <a:r>
              <a:rPr lang="en-AU" sz="2400" dirty="0" smtClean="0"/>
              <a:t>interpreted the interplay of health and economics in relation to a particular story about the global economy and global economic governance over this time</a:t>
            </a:r>
          </a:p>
          <a:p>
            <a:pPr lvl="1" eaLnBrk="1" hangingPunct="1">
              <a:lnSpc>
                <a:spcPct val="90000"/>
              </a:lnSpc>
            </a:pPr>
            <a:r>
              <a:rPr lang="en-AU" sz="2400" dirty="0" smtClean="0"/>
              <a:t>drawn some conclusions about strategy for global health activists</a:t>
            </a:r>
          </a:p>
          <a:p>
            <a:pPr eaLnBrk="1" hangingPunct="1">
              <a:lnSpc>
                <a:spcPct val="90000"/>
              </a:lnSpc>
            </a:pPr>
            <a:r>
              <a:rPr lang="en-AU" sz="2800" dirty="0" smtClean="0"/>
              <a:t>Key conclusions</a:t>
            </a:r>
          </a:p>
          <a:p>
            <a:pPr lvl="1" eaLnBrk="1" hangingPunct="1">
              <a:lnSpc>
                <a:spcPct val="90000"/>
              </a:lnSpc>
            </a:pPr>
            <a:r>
              <a:rPr lang="en-US" sz="2400" dirty="0" err="1" smtClean="0"/>
              <a:t>recognise</a:t>
            </a:r>
            <a:r>
              <a:rPr lang="en-US" sz="2400" dirty="0" smtClean="0"/>
              <a:t>, learn from and work with popular movements for health and economic justice</a:t>
            </a:r>
          </a:p>
          <a:p>
            <a:pPr lvl="1" eaLnBrk="1" hangingPunct="1">
              <a:lnSpc>
                <a:spcPct val="90000"/>
              </a:lnSpc>
            </a:pPr>
            <a:r>
              <a:rPr lang="en-US" sz="2400" dirty="0" smtClean="0"/>
              <a:t>keep global economic justice and human solidarity at the centre of health policy discussion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950" y="188913"/>
            <a:ext cx="8842375" cy="1616075"/>
          </a:xfrm>
        </p:spPr>
        <p:txBody>
          <a:bodyPr/>
          <a:lstStyle/>
          <a:p>
            <a:pPr eaLnBrk="1" hangingPunct="1"/>
            <a:r>
              <a:rPr lang="en-US" sz="4000" smtClean="0"/>
              <a:t>Exploring the links between health development and globalisation</a:t>
            </a:r>
          </a:p>
        </p:txBody>
      </p:sp>
      <p:sp>
        <p:nvSpPr>
          <p:cNvPr id="4099" name="Rectangle 3"/>
          <p:cNvSpPr>
            <a:spLocks noGrp="1" noChangeArrowheads="1"/>
          </p:cNvSpPr>
          <p:nvPr>
            <p:ph idx="1"/>
          </p:nvPr>
        </p:nvSpPr>
        <p:spPr>
          <a:xfrm>
            <a:off x="938213" y="1862138"/>
            <a:ext cx="7234237" cy="4303712"/>
          </a:xfrm>
        </p:spPr>
        <p:txBody>
          <a:bodyPr/>
          <a:lstStyle/>
          <a:p>
            <a:pPr eaLnBrk="1" hangingPunct="1">
              <a:lnSpc>
                <a:spcPct val="90000"/>
              </a:lnSpc>
            </a:pPr>
            <a:r>
              <a:rPr lang="en-AU" sz="2400" smtClean="0"/>
              <a:t>Purpose</a:t>
            </a:r>
            <a:endParaRPr lang="en-US" sz="2400" smtClean="0"/>
          </a:p>
          <a:p>
            <a:pPr lvl="1" eaLnBrk="1" hangingPunct="1">
              <a:lnSpc>
                <a:spcPct val="90000"/>
              </a:lnSpc>
            </a:pPr>
            <a:r>
              <a:rPr lang="en-US" sz="2000" smtClean="0"/>
              <a:t>to explore the links between global health and </a:t>
            </a:r>
            <a:r>
              <a:rPr lang="en-AU" sz="2000" smtClean="0"/>
              <a:t>globalisation</a:t>
            </a:r>
          </a:p>
          <a:p>
            <a:pPr lvl="1" eaLnBrk="1" hangingPunct="1">
              <a:lnSpc>
                <a:spcPct val="90000"/>
              </a:lnSpc>
            </a:pPr>
            <a:r>
              <a:rPr lang="en-AU" sz="2000" smtClean="0"/>
              <a:t>including both economic configuration and </a:t>
            </a:r>
            <a:r>
              <a:rPr lang="en-US" sz="2000" smtClean="0"/>
              <a:t>the prevailing regime of global economic governance</a:t>
            </a:r>
          </a:p>
          <a:p>
            <a:pPr lvl="1" eaLnBrk="1" hangingPunct="1">
              <a:lnSpc>
                <a:spcPct val="90000"/>
              </a:lnSpc>
            </a:pPr>
            <a:r>
              <a:rPr lang="en-AU" sz="2000" smtClean="0"/>
              <a:t>in order to identify directions and strategies for change</a:t>
            </a:r>
            <a:endParaRPr lang="en-US" sz="2000" smtClean="0"/>
          </a:p>
          <a:p>
            <a:pPr eaLnBrk="1" hangingPunct="1">
              <a:lnSpc>
                <a:spcPct val="90000"/>
              </a:lnSpc>
            </a:pPr>
            <a:r>
              <a:rPr lang="en-AU" sz="2400" smtClean="0"/>
              <a:t>Method</a:t>
            </a:r>
            <a:endParaRPr lang="en-US" sz="2400" smtClean="0"/>
          </a:p>
          <a:p>
            <a:pPr lvl="1" eaLnBrk="1" hangingPunct="1">
              <a:lnSpc>
                <a:spcPct val="90000"/>
              </a:lnSpc>
            </a:pPr>
            <a:r>
              <a:rPr lang="en-US" sz="2000" smtClean="0"/>
              <a:t>review some key episodes in global health policies since WW2 against the</a:t>
            </a:r>
          </a:p>
          <a:p>
            <a:pPr lvl="1" eaLnBrk="1" hangingPunct="1">
              <a:lnSpc>
                <a:spcPct val="90000"/>
              </a:lnSpc>
            </a:pPr>
            <a:r>
              <a:rPr lang="en-US" sz="2000" smtClean="0"/>
              <a:t>changing dynamics of the global economy </a:t>
            </a:r>
          </a:p>
          <a:p>
            <a:pPr lvl="1" eaLnBrk="1" hangingPunct="1">
              <a:lnSpc>
                <a:spcPct val="90000"/>
              </a:lnSpc>
            </a:pPr>
            <a:r>
              <a:rPr lang="en-US" sz="2000" smtClean="0"/>
              <a:t>and contemporary movements in the sphere of global economic regulation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F1BF8FE-13FA-4F11-9AF5-5B77D2AC5FE9}" type="slidenum">
              <a:rPr lang="en-US"/>
              <a:pPr/>
              <a:t>3</a:t>
            </a:fld>
            <a:endParaRPr lang="en-US"/>
          </a:p>
        </p:txBody>
      </p:sp>
      <p:sp>
        <p:nvSpPr>
          <p:cNvPr id="217090" name="Rectangle 2"/>
          <p:cNvSpPr>
            <a:spLocks noGrp="1" noChangeArrowheads="1"/>
          </p:cNvSpPr>
          <p:nvPr>
            <p:ph type="title"/>
          </p:nvPr>
        </p:nvSpPr>
        <p:spPr>
          <a:xfrm>
            <a:off x="457200" y="274638"/>
            <a:ext cx="8229600" cy="993775"/>
          </a:xfrm>
        </p:spPr>
        <p:txBody>
          <a:bodyPr/>
          <a:lstStyle/>
          <a:p>
            <a:r>
              <a:rPr lang="en-AU"/>
              <a:t>‘Globalisation’</a:t>
            </a:r>
            <a:endParaRPr lang="en-US"/>
          </a:p>
        </p:txBody>
      </p:sp>
      <p:sp>
        <p:nvSpPr>
          <p:cNvPr id="217091" name="Rectangle 3"/>
          <p:cNvSpPr>
            <a:spLocks noGrp="1" noChangeArrowheads="1"/>
          </p:cNvSpPr>
          <p:nvPr>
            <p:ph type="body" idx="1"/>
          </p:nvPr>
        </p:nvSpPr>
        <p:spPr>
          <a:xfrm>
            <a:off x="1320800" y="1846263"/>
            <a:ext cx="6780213" cy="3598862"/>
          </a:xfrm>
        </p:spPr>
        <p:txBody>
          <a:bodyPr/>
          <a:lstStyle/>
          <a:p>
            <a:pPr>
              <a:lnSpc>
                <a:spcPct val="90000"/>
              </a:lnSpc>
            </a:pPr>
            <a:r>
              <a:rPr lang="en-AU"/>
              <a:t>Global village </a:t>
            </a:r>
          </a:p>
          <a:p>
            <a:pPr>
              <a:lnSpc>
                <a:spcPct val="90000"/>
              </a:lnSpc>
            </a:pPr>
            <a:r>
              <a:rPr lang="en-AU"/>
              <a:t>Global economic integration</a:t>
            </a:r>
          </a:p>
          <a:p>
            <a:pPr>
              <a:lnSpc>
                <a:spcPct val="90000"/>
              </a:lnSpc>
            </a:pPr>
            <a:r>
              <a:rPr lang="en-AU"/>
              <a:t>Global regime of economic governance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4B62185-7D80-46FD-A2E2-133B9A21C893}" type="slidenum">
              <a:rPr lang="en-US"/>
              <a:pPr/>
              <a:t>4</a:t>
            </a:fld>
            <a:endParaRPr lang="en-US"/>
          </a:p>
        </p:txBody>
      </p:sp>
      <p:sp>
        <p:nvSpPr>
          <p:cNvPr id="220162" name="Rectangle 2"/>
          <p:cNvSpPr>
            <a:spLocks noGrp="1" noChangeArrowheads="1"/>
          </p:cNvSpPr>
          <p:nvPr>
            <p:ph type="title"/>
          </p:nvPr>
        </p:nvSpPr>
        <p:spPr>
          <a:xfrm>
            <a:off x="468313" y="188913"/>
            <a:ext cx="8567737" cy="1800225"/>
          </a:xfrm>
        </p:spPr>
        <p:txBody>
          <a:bodyPr/>
          <a:lstStyle/>
          <a:p>
            <a:r>
              <a:rPr lang="en-AU" sz="4000"/>
              <a:t>Globalisation as the ‘global village’</a:t>
            </a:r>
          </a:p>
        </p:txBody>
      </p:sp>
      <p:sp>
        <p:nvSpPr>
          <p:cNvPr id="220163" name="Rectangle 3"/>
          <p:cNvSpPr>
            <a:spLocks noGrp="1" noChangeArrowheads="1"/>
          </p:cNvSpPr>
          <p:nvPr>
            <p:ph type="body" idx="1"/>
          </p:nvPr>
        </p:nvSpPr>
        <p:spPr>
          <a:xfrm>
            <a:off x="533400" y="2349500"/>
            <a:ext cx="8153400" cy="4103688"/>
          </a:xfrm>
        </p:spPr>
        <p:txBody>
          <a:bodyPr/>
          <a:lstStyle/>
          <a:p>
            <a:r>
              <a:rPr lang="en-AU"/>
              <a:t>Communications, travel and transport</a:t>
            </a:r>
          </a:p>
          <a:p>
            <a:r>
              <a:rPr lang="en-AU"/>
              <a:t>Health issues</a:t>
            </a:r>
          </a:p>
          <a:p>
            <a:pPr lvl="1"/>
            <a:r>
              <a:rPr lang="en-AU"/>
              <a:t>communicable disease, SARS, H</a:t>
            </a:r>
            <a:r>
              <a:rPr lang="en-AU" baseline="-25000"/>
              <a:t>5</a:t>
            </a:r>
            <a:r>
              <a:rPr lang="en-AU"/>
              <a:t>N</a:t>
            </a:r>
            <a:r>
              <a:rPr lang="en-AU" baseline="-25000"/>
              <a:t>1</a:t>
            </a:r>
            <a:r>
              <a:rPr lang="en-AU"/>
              <a:t>, yellow fever</a:t>
            </a:r>
          </a:p>
          <a:p>
            <a:pPr lvl="1"/>
            <a:r>
              <a:rPr lang="en-AU"/>
              <a:t>tobacco</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12BE8D2-374B-40BC-AED9-81218767AC4F}" type="slidenum">
              <a:rPr lang="en-US"/>
              <a:pPr/>
              <a:t>5</a:t>
            </a:fld>
            <a:endParaRPr lang="en-US"/>
          </a:p>
        </p:txBody>
      </p:sp>
      <p:sp>
        <p:nvSpPr>
          <p:cNvPr id="342018" name="Rectangle 2"/>
          <p:cNvSpPr>
            <a:spLocks noGrp="1" noChangeArrowheads="1"/>
          </p:cNvSpPr>
          <p:nvPr>
            <p:ph type="title"/>
          </p:nvPr>
        </p:nvSpPr>
        <p:spPr>
          <a:xfrm>
            <a:off x="468313" y="188913"/>
            <a:ext cx="8567737" cy="1800225"/>
          </a:xfrm>
        </p:spPr>
        <p:txBody>
          <a:bodyPr/>
          <a:lstStyle/>
          <a:p>
            <a:r>
              <a:rPr lang="en-AU" sz="4000"/>
              <a:t>Globalisation as a configuration of economic activity </a:t>
            </a:r>
          </a:p>
        </p:txBody>
      </p:sp>
      <p:sp>
        <p:nvSpPr>
          <p:cNvPr id="342019" name="Rectangle 3"/>
          <p:cNvSpPr>
            <a:spLocks noGrp="1" noChangeArrowheads="1"/>
          </p:cNvSpPr>
          <p:nvPr>
            <p:ph type="body" idx="1"/>
          </p:nvPr>
        </p:nvSpPr>
        <p:spPr>
          <a:xfrm>
            <a:off x="533400" y="2349500"/>
            <a:ext cx="8153400" cy="4103688"/>
          </a:xfrm>
        </p:spPr>
        <p:txBody>
          <a:bodyPr/>
          <a:lstStyle/>
          <a:p>
            <a:r>
              <a:rPr lang="en-AU" sz="2800"/>
              <a:t>Changing patterns of production and trade, financial flows and investment, wealth accumulation and income flows</a:t>
            </a:r>
          </a:p>
          <a:p>
            <a:pPr lvl="1"/>
            <a:r>
              <a:rPr lang="en-AU" sz="2400"/>
              <a:t>global markets, global sourcing</a:t>
            </a:r>
          </a:p>
          <a:p>
            <a:pPr lvl="1"/>
            <a:r>
              <a:rPr lang="en-AU" sz="2400"/>
              <a:t>foreign direct investment</a:t>
            </a:r>
          </a:p>
          <a:p>
            <a:pPr lvl="1"/>
            <a:r>
              <a:rPr lang="en-AU" sz="2400"/>
              <a:t>role of transnational corporations</a:t>
            </a:r>
          </a:p>
          <a:p>
            <a:pPr lvl="1"/>
            <a:r>
              <a:rPr lang="en-AU" sz="2400"/>
              <a:t>increasing size and power of the financial sector</a:t>
            </a:r>
          </a:p>
          <a:p>
            <a:pPr lvl="1"/>
            <a:r>
              <a:rPr lang="en-AU" sz="2400"/>
              <a:t>changing patterns of production and employment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F5BD453-8203-43B6-9906-93F9CF1A4CAA}" type="slidenum">
              <a:rPr lang="en-US"/>
              <a:pPr/>
              <a:t>6</a:t>
            </a:fld>
            <a:endParaRPr lang="en-US"/>
          </a:p>
        </p:txBody>
      </p:sp>
      <p:sp>
        <p:nvSpPr>
          <p:cNvPr id="344066" name="Rectangle 2"/>
          <p:cNvSpPr>
            <a:spLocks noGrp="1" noChangeArrowheads="1"/>
          </p:cNvSpPr>
          <p:nvPr>
            <p:ph type="title"/>
          </p:nvPr>
        </p:nvSpPr>
        <p:spPr>
          <a:xfrm>
            <a:off x="323850" y="188913"/>
            <a:ext cx="8604250" cy="1295400"/>
          </a:xfrm>
        </p:spPr>
        <p:txBody>
          <a:bodyPr/>
          <a:lstStyle/>
          <a:p>
            <a:r>
              <a:rPr lang="en-AU" sz="3600"/>
              <a:t>Globalisation as a regime of economic (and political) governance</a:t>
            </a:r>
          </a:p>
        </p:txBody>
      </p:sp>
      <p:sp>
        <p:nvSpPr>
          <p:cNvPr id="344067" name="Rectangle 3"/>
          <p:cNvSpPr>
            <a:spLocks noGrp="1" noChangeArrowheads="1"/>
          </p:cNvSpPr>
          <p:nvPr>
            <p:ph type="body" idx="1"/>
          </p:nvPr>
        </p:nvSpPr>
        <p:spPr>
          <a:xfrm>
            <a:off x="539750" y="1700213"/>
            <a:ext cx="8064500" cy="4824412"/>
          </a:xfrm>
        </p:spPr>
        <p:txBody>
          <a:bodyPr/>
          <a:lstStyle/>
          <a:p>
            <a:pPr>
              <a:lnSpc>
                <a:spcPct val="80000"/>
              </a:lnSpc>
            </a:pPr>
            <a:r>
              <a:rPr lang="en-AU" sz="3100"/>
              <a:t>Formal regulatory structures: multilateral institutions and agreements (UN, WHO, IMF, WB, WTO)</a:t>
            </a:r>
          </a:p>
          <a:p>
            <a:pPr>
              <a:lnSpc>
                <a:spcPct val="80000"/>
              </a:lnSpc>
            </a:pPr>
            <a:r>
              <a:rPr lang="en-AU" sz="3100"/>
              <a:t>Empires, big powers and nation-states</a:t>
            </a:r>
          </a:p>
          <a:p>
            <a:pPr>
              <a:lnSpc>
                <a:spcPct val="80000"/>
              </a:lnSpc>
            </a:pPr>
            <a:r>
              <a:rPr lang="en-AU" sz="3100"/>
              <a:t>Disciplines of the market place</a:t>
            </a:r>
          </a:p>
          <a:p>
            <a:pPr>
              <a:lnSpc>
                <a:spcPct val="80000"/>
              </a:lnSpc>
            </a:pPr>
            <a:r>
              <a:rPr lang="en-AU" sz="3100"/>
              <a:t>Transnational corporations (and peak bodies)</a:t>
            </a:r>
          </a:p>
          <a:p>
            <a:pPr>
              <a:lnSpc>
                <a:spcPct val="80000"/>
              </a:lnSpc>
            </a:pPr>
            <a:r>
              <a:rPr lang="en-AU" sz="3100"/>
              <a:t>Classes, constituencies and social movements</a:t>
            </a:r>
          </a:p>
          <a:p>
            <a:pPr>
              <a:lnSpc>
                <a:spcPct val="80000"/>
              </a:lnSpc>
            </a:pPr>
            <a:r>
              <a:rPr lang="en-AU" altLang="zh-CN" sz="3100">
                <a:ea typeface="SimSun" pitchFamily="2" charset="-122"/>
              </a:rPr>
              <a:t>Information, knowledges and discourses</a:t>
            </a:r>
            <a:endParaRPr lang="en-AU" sz="31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95288" y="115888"/>
            <a:ext cx="8229600" cy="287337"/>
          </a:xfrm>
        </p:spPr>
        <p:txBody>
          <a:bodyPr>
            <a:normAutofit fontScale="90000"/>
          </a:bodyPr>
          <a:lstStyle/>
          <a:p>
            <a:pPr eaLnBrk="1" hangingPunct="1"/>
            <a:r>
              <a:rPr lang="en-US" sz="2800" smtClean="0"/>
              <a:t>Events, Reports, Struggles</a:t>
            </a:r>
          </a:p>
        </p:txBody>
      </p:sp>
      <p:sp>
        <p:nvSpPr>
          <p:cNvPr id="5123" name="Rectangle 3"/>
          <p:cNvSpPr>
            <a:spLocks noGrp="1" noChangeArrowheads="1"/>
          </p:cNvSpPr>
          <p:nvPr>
            <p:ph idx="1"/>
          </p:nvPr>
        </p:nvSpPr>
        <p:spPr>
          <a:xfrm>
            <a:off x="457200" y="765175"/>
            <a:ext cx="8229600" cy="5903913"/>
          </a:xfrm>
        </p:spPr>
        <p:txBody>
          <a:bodyPr/>
          <a:lstStyle/>
          <a:p>
            <a:pPr eaLnBrk="1" hangingPunct="1">
              <a:lnSpc>
                <a:spcPct val="80000"/>
              </a:lnSpc>
            </a:pPr>
            <a:r>
              <a:rPr lang="en-US" sz="900" smtClean="0">
                <a:solidFill>
                  <a:srgbClr val="FF3300"/>
                </a:solidFill>
              </a:rPr>
              <a:t>1944: Bretton Woods (IMF, WB, GATT)</a:t>
            </a:r>
          </a:p>
          <a:p>
            <a:pPr eaLnBrk="1" hangingPunct="1">
              <a:lnSpc>
                <a:spcPct val="80000"/>
              </a:lnSpc>
            </a:pPr>
            <a:r>
              <a:rPr lang="en-US" sz="900" smtClean="0">
                <a:solidFill>
                  <a:srgbClr val="009900"/>
                </a:solidFill>
              </a:rPr>
              <a:t>1950s: Health development policy: DDT, doctors and hospitals, population control</a:t>
            </a:r>
          </a:p>
          <a:p>
            <a:pPr eaLnBrk="1" hangingPunct="1">
              <a:lnSpc>
                <a:spcPct val="80000"/>
              </a:lnSpc>
            </a:pPr>
            <a:r>
              <a:rPr lang="en-US" sz="900" smtClean="0">
                <a:solidFill>
                  <a:srgbClr val="FF3300"/>
                </a:solidFill>
              </a:rPr>
              <a:t>1955: Bandung Conference and birth of the Non-Aligned Movement (more confident TW voice)</a:t>
            </a:r>
          </a:p>
          <a:p>
            <a:pPr eaLnBrk="1" hangingPunct="1">
              <a:lnSpc>
                <a:spcPct val="80000"/>
              </a:lnSpc>
            </a:pPr>
            <a:r>
              <a:rPr lang="en-US" sz="900" smtClean="0">
                <a:solidFill>
                  <a:srgbClr val="FF3300"/>
                </a:solidFill>
              </a:rPr>
              <a:t>1964: UNCTAD 1 (and G77) leads to call for New International Economic Order in May 1974</a:t>
            </a:r>
          </a:p>
          <a:p>
            <a:pPr eaLnBrk="1" hangingPunct="1">
              <a:lnSpc>
                <a:spcPct val="80000"/>
              </a:lnSpc>
            </a:pPr>
            <a:r>
              <a:rPr lang="en-US" sz="900" smtClean="0">
                <a:solidFill>
                  <a:srgbClr val="FF3300"/>
                </a:solidFill>
              </a:rPr>
              <a:t>1973: First OPEC price rise</a:t>
            </a:r>
          </a:p>
          <a:p>
            <a:pPr eaLnBrk="1" hangingPunct="1">
              <a:lnSpc>
                <a:spcPct val="80000"/>
              </a:lnSpc>
            </a:pPr>
            <a:r>
              <a:rPr lang="en-US" sz="900" smtClean="0">
                <a:solidFill>
                  <a:srgbClr val="009900"/>
                </a:solidFill>
              </a:rPr>
              <a:t>1977: Last case of small pox</a:t>
            </a:r>
          </a:p>
          <a:p>
            <a:pPr eaLnBrk="1" hangingPunct="1">
              <a:lnSpc>
                <a:spcPct val="80000"/>
              </a:lnSpc>
            </a:pPr>
            <a:r>
              <a:rPr lang="en-US" sz="900" smtClean="0">
                <a:solidFill>
                  <a:srgbClr val="009900"/>
                </a:solidFill>
              </a:rPr>
              <a:t>1978: Alma-Ata Declaration (PHC, reference to NIEO)</a:t>
            </a:r>
          </a:p>
          <a:p>
            <a:pPr eaLnBrk="1" hangingPunct="1">
              <a:lnSpc>
                <a:spcPct val="80000"/>
              </a:lnSpc>
            </a:pPr>
            <a:r>
              <a:rPr lang="en-US" sz="900" smtClean="0">
                <a:solidFill>
                  <a:srgbClr val="FF3300"/>
                </a:solidFill>
              </a:rPr>
              <a:t>1978: Deng Xiaoping initiates modernisation in China</a:t>
            </a:r>
          </a:p>
          <a:p>
            <a:pPr eaLnBrk="1" hangingPunct="1">
              <a:lnSpc>
                <a:spcPct val="80000"/>
              </a:lnSpc>
            </a:pPr>
            <a:r>
              <a:rPr lang="en-US" sz="900" smtClean="0">
                <a:solidFill>
                  <a:srgbClr val="FF3300"/>
                </a:solidFill>
              </a:rPr>
              <a:t>1975-80: Onset of stagflation, end of the long boom, emergence of monetarism</a:t>
            </a:r>
          </a:p>
          <a:p>
            <a:pPr eaLnBrk="1" hangingPunct="1">
              <a:lnSpc>
                <a:spcPct val="80000"/>
              </a:lnSpc>
            </a:pPr>
            <a:r>
              <a:rPr lang="en-US" sz="900" smtClean="0">
                <a:solidFill>
                  <a:srgbClr val="FF3300"/>
                </a:solidFill>
              </a:rPr>
              <a:t>1981: escalating interest rates, debt trap sprung</a:t>
            </a:r>
          </a:p>
          <a:p>
            <a:pPr eaLnBrk="1" hangingPunct="1">
              <a:lnSpc>
                <a:spcPct val="80000"/>
              </a:lnSpc>
            </a:pPr>
            <a:r>
              <a:rPr lang="en-US" sz="900" smtClean="0">
                <a:solidFill>
                  <a:srgbClr val="009900"/>
                </a:solidFill>
              </a:rPr>
              <a:t>1981: ‘Selective PHC’ (the response to Alma-Ata)</a:t>
            </a:r>
          </a:p>
          <a:p>
            <a:pPr eaLnBrk="1" hangingPunct="1">
              <a:lnSpc>
                <a:spcPct val="80000"/>
              </a:lnSpc>
            </a:pPr>
            <a:r>
              <a:rPr lang="en-US" sz="900" smtClean="0">
                <a:solidFill>
                  <a:srgbClr val="FF3300"/>
                </a:solidFill>
              </a:rPr>
              <a:t>mid 1980s onwards: IMF develops and imposes SAPs </a:t>
            </a:r>
          </a:p>
          <a:p>
            <a:pPr eaLnBrk="1" hangingPunct="1">
              <a:lnSpc>
                <a:spcPct val="80000"/>
              </a:lnSpc>
            </a:pPr>
            <a:r>
              <a:rPr lang="en-US" sz="900" smtClean="0">
                <a:solidFill>
                  <a:srgbClr val="009900"/>
                </a:solidFill>
              </a:rPr>
              <a:t>1980s: rise of AIDS/HIV</a:t>
            </a:r>
          </a:p>
          <a:p>
            <a:pPr eaLnBrk="1" hangingPunct="1">
              <a:lnSpc>
                <a:spcPct val="80000"/>
              </a:lnSpc>
            </a:pPr>
            <a:r>
              <a:rPr lang="en-US" sz="900" smtClean="0">
                <a:solidFill>
                  <a:srgbClr val="FF3300"/>
                </a:solidFill>
              </a:rPr>
              <a:t>1987: ‘Adjustment with a Human Face’</a:t>
            </a:r>
          </a:p>
          <a:p>
            <a:pPr eaLnBrk="1" hangingPunct="1">
              <a:lnSpc>
                <a:spcPct val="80000"/>
              </a:lnSpc>
            </a:pPr>
            <a:r>
              <a:rPr lang="en-US" sz="900" smtClean="0">
                <a:solidFill>
                  <a:srgbClr val="FF3300"/>
                </a:solidFill>
              </a:rPr>
              <a:t>1989: Break up of the Soviet Union</a:t>
            </a:r>
          </a:p>
          <a:p>
            <a:pPr eaLnBrk="1" hangingPunct="1">
              <a:lnSpc>
                <a:spcPct val="80000"/>
              </a:lnSpc>
            </a:pPr>
            <a:r>
              <a:rPr lang="en-US" sz="900" smtClean="0">
                <a:solidFill>
                  <a:srgbClr val="009900"/>
                </a:solidFill>
              </a:rPr>
              <a:t>1991: USTR attacks Thai administration over pharmaceuticals policies</a:t>
            </a:r>
          </a:p>
          <a:p>
            <a:pPr eaLnBrk="1" hangingPunct="1">
              <a:lnSpc>
                <a:spcPct val="80000"/>
              </a:lnSpc>
            </a:pPr>
            <a:r>
              <a:rPr lang="en-US" sz="900" smtClean="0">
                <a:solidFill>
                  <a:srgbClr val="009900"/>
                </a:solidFill>
              </a:rPr>
              <a:t>1992: WHO: ‘Health Dimensions of Economic Reform’</a:t>
            </a:r>
          </a:p>
          <a:p>
            <a:pPr eaLnBrk="1" hangingPunct="1">
              <a:lnSpc>
                <a:spcPct val="80000"/>
              </a:lnSpc>
            </a:pPr>
            <a:r>
              <a:rPr lang="en-US" sz="900" smtClean="0">
                <a:solidFill>
                  <a:srgbClr val="009900"/>
                </a:solidFill>
              </a:rPr>
              <a:t>1993: WB: ‘Investing in Health’ (virtuous cycle story, SAPs compatible with health development!, new interventionism)</a:t>
            </a:r>
          </a:p>
          <a:p>
            <a:pPr eaLnBrk="1" hangingPunct="1">
              <a:lnSpc>
                <a:spcPct val="80000"/>
              </a:lnSpc>
            </a:pPr>
            <a:r>
              <a:rPr lang="en-US" sz="900" smtClean="0">
                <a:solidFill>
                  <a:srgbClr val="FF3300"/>
                </a:solidFill>
              </a:rPr>
              <a:t>1995: WTO established</a:t>
            </a:r>
          </a:p>
          <a:p>
            <a:pPr eaLnBrk="1" hangingPunct="1">
              <a:lnSpc>
                <a:spcPct val="80000"/>
              </a:lnSpc>
            </a:pPr>
            <a:r>
              <a:rPr lang="en-US" sz="900" smtClean="0">
                <a:solidFill>
                  <a:srgbClr val="FF3300"/>
                </a:solidFill>
              </a:rPr>
              <a:t>1995: MAI saga - OECD drives for MAI; defeated by social movements (1998) (note role of NGOs and internet; note also continuing push in WTO under ‘Singapore issues’)</a:t>
            </a:r>
          </a:p>
          <a:p>
            <a:pPr eaLnBrk="1" hangingPunct="1">
              <a:lnSpc>
                <a:spcPct val="80000"/>
              </a:lnSpc>
            </a:pPr>
            <a:r>
              <a:rPr lang="en-US" sz="900" smtClean="0">
                <a:solidFill>
                  <a:srgbClr val="009900"/>
                </a:solidFill>
              </a:rPr>
              <a:t>1997: Sth African parallel import legislation passed, challenged</a:t>
            </a:r>
          </a:p>
          <a:p>
            <a:pPr eaLnBrk="1" hangingPunct="1">
              <a:lnSpc>
                <a:spcPct val="80000"/>
              </a:lnSpc>
            </a:pPr>
            <a:r>
              <a:rPr lang="en-US" sz="900" smtClean="0">
                <a:solidFill>
                  <a:srgbClr val="FF3300"/>
                </a:solidFill>
              </a:rPr>
              <a:t>1999: PRSPs implemented (new and improved SAPs)</a:t>
            </a:r>
          </a:p>
          <a:p>
            <a:pPr eaLnBrk="1" hangingPunct="1">
              <a:lnSpc>
                <a:spcPct val="80000"/>
              </a:lnSpc>
            </a:pPr>
            <a:r>
              <a:rPr lang="en-US" sz="900" smtClean="0">
                <a:solidFill>
                  <a:srgbClr val="FF3300"/>
                </a:solidFill>
              </a:rPr>
              <a:t>1999: WTO in Seattle: outrageous process; dramatic protests</a:t>
            </a:r>
          </a:p>
          <a:p>
            <a:pPr eaLnBrk="1" hangingPunct="1">
              <a:lnSpc>
                <a:spcPct val="80000"/>
              </a:lnSpc>
            </a:pPr>
            <a:r>
              <a:rPr lang="en-US" sz="900" smtClean="0">
                <a:solidFill>
                  <a:srgbClr val="009900"/>
                </a:solidFill>
              </a:rPr>
              <a:t>Dec 2000: People’s Health Assembly and People’s Charter for Health</a:t>
            </a:r>
          </a:p>
          <a:p>
            <a:pPr eaLnBrk="1" hangingPunct="1">
              <a:lnSpc>
                <a:spcPct val="80000"/>
              </a:lnSpc>
            </a:pPr>
            <a:r>
              <a:rPr lang="en-US" sz="900" smtClean="0">
                <a:solidFill>
                  <a:srgbClr val="009900"/>
                </a:solidFill>
              </a:rPr>
              <a:t>2000: USTR withdraws threats to Thailand over compulsory licensing of DDI after 12 years of pressure</a:t>
            </a:r>
          </a:p>
          <a:p>
            <a:pPr eaLnBrk="1" hangingPunct="1">
              <a:lnSpc>
                <a:spcPct val="80000"/>
              </a:lnSpc>
            </a:pPr>
            <a:r>
              <a:rPr lang="en-US" sz="900" smtClean="0">
                <a:solidFill>
                  <a:srgbClr val="009900"/>
                </a:solidFill>
              </a:rPr>
              <a:t>April 2001: Norway Conference (WHO accepts differential pricing)</a:t>
            </a:r>
          </a:p>
          <a:p>
            <a:pPr eaLnBrk="1" hangingPunct="1">
              <a:lnSpc>
                <a:spcPct val="80000"/>
              </a:lnSpc>
            </a:pPr>
            <a:r>
              <a:rPr lang="en-US" sz="900" smtClean="0">
                <a:solidFill>
                  <a:srgbClr val="009900"/>
                </a:solidFill>
              </a:rPr>
              <a:t>April 2001: Defeat of big pharma in South Africa (note role of MSF and global social movements)</a:t>
            </a:r>
          </a:p>
          <a:p>
            <a:pPr eaLnBrk="1" hangingPunct="1">
              <a:lnSpc>
                <a:spcPct val="80000"/>
              </a:lnSpc>
            </a:pPr>
            <a:r>
              <a:rPr lang="en-US" sz="900" smtClean="0">
                <a:solidFill>
                  <a:srgbClr val="009900"/>
                </a:solidFill>
              </a:rPr>
              <a:t>June 2001: CMH Report (warning about health and stability; virtuous cycle story repeated, ‘CTC model’ and scaled up interventionism; reliance on increased aid (and GFATM) and PRSPs)</a:t>
            </a:r>
          </a:p>
          <a:p>
            <a:pPr eaLnBrk="1" hangingPunct="1">
              <a:lnSpc>
                <a:spcPct val="80000"/>
              </a:lnSpc>
            </a:pPr>
            <a:r>
              <a:rPr lang="en-US" sz="900" smtClean="0">
                <a:solidFill>
                  <a:srgbClr val="FF3300"/>
                </a:solidFill>
              </a:rPr>
              <a:t>Sept 2001: 9/11</a:t>
            </a:r>
          </a:p>
          <a:p>
            <a:pPr eaLnBrk="1" hangingPunct="1">
              <a:lnSpc>
                <a:spcPct val="80000"/>
              </a:lnSpc>
            </a:pPr>
            <a:r>
              <a:rPr lang="en-US" sz="900" smtClean="0">
                <a:solidFill>
                  <a:srgbClr val="009900"/>
                </a:solidFill>
              </a:rPr>
              <a:t>Nov 2001: Doha and the Statement on Public Health (Para 6 and compulsory licensing; note rearguard action by US)</a:t>
            </a:r>
          </a:p>
          <a:p>
            <a:pPr eaLnBrk="1" hangingPunct="1">
              <a:lnSpc>
                <a:spcPct val="80000"/>
              </a:lnSpc>
            </a:pPr>
            <a:r>
              <a:rPr lang="en-US" sz="900" smtClean="0">
                <a:solidFill>
                  <a:srgbClr val="009900"/>
                </a:solidFill>
              </a:rPr>
              <a:t>Oct 2002: Bristol Myers Squib defeat in Thai DDI case</a:t>
            </a:r>
          </a:p>
          <a:p>
            <a:pPr eaLnBrk="1" hangingPunct="1">
              <a:lnSpc>
                <a:spcPct val="80000"/>
              </a:lnSpc>
            </a:pPr>
            <a:r>
              <a:rPr lang="en-US" sz="900" smtClean="0">
                <a:solidFill>
                  <a:srgbClr val="FF3300"/>
                </a:solidFill>
              </a:rPr>
              <a:t>Mar 2003: Invasion of Iraq (US unilateralism; widespread opposition; note limits to US power)</a:t>
            </a:r>
          </a:p>
          <a:p>
            <a:pPr eaLnBrk="1" hangingPunct="1">
              <a:lnSpc>
                <a:spcPct val="80000"/>
              </a:lnSpc>
            </a:pPr>
            <a:r>
              <a:rPr lang="en-US" sz="900" smtClean="0">
                <a:solidFill>
                  <a:srgbClr val="FF3300"/>
                </a:solidFill>
              </a:rPr>
              <a:t>Oct 2003: Negotiations for US Thai FTA commence (at risk: comp licensing, data access, extended IPRs)</a:t>
            </a:r>
          </a:p>
          <a:p>
            <a:pPr eaLnBrk="1" hangingPunct="1">
              <a:lnSpc>
                <a:spcPct val="80000"/>
              </a:lnSpc>
            </a:pPr>
            <a:r>
              <a:rPr lang="en-US" sz="900" smtClean="0">
                <a:solidFill>
                  <a:srgbClr val="FF3300"/>
                </a:solidFill>
              </a:rPr>
              <a:t>Nov 2003: Cancun: G22 stands up to G7; deadlock over agriculture and ‘Singapore issues’; US moves to bilateral and regional FTAs</a:t>
            </a:r>
          </a:p>
          <a:p>
            <a:pPr eaLnBrk="1" hangingPunct="1">
              <a:lnSpc>
                <a:spcPct val="80000"/>
              </a:lnSpc>
            </a:pPr>
            <a:r>
              <a:rPr lang="en-US" sz="900" smtClean="0">
                <a:solidFill>
                  <a:srgbClr val="FF3300"/>
                </a:solidFill>
              </a:rPr>
              <a:t>Nov 2003: Miami FTAA-lite (US knocked back by Latin America)</a:t>
            </a:r>
          </a:p>
          <a:p>
            <a:pPr eaLnBrk="1" hangingPunct="1">
              <a:lnSpc>
                <a:spcPct val="80000"/>
              </a:lnSpc>
            </a:pPr>
            <a:r>
              <a:rPr lang="en-US" sz="900" smtClean="0">
                <a:solidFill>
                  <a:srgbClr val="FF3300"/>
                </a:solidFill>
              </a:rPr>
              <a:t>Jan 2004: IMF report critical of US twin deficits</a:t>
            </a:r>
          </a:p>
          <a:p>
            <a:pPr eaLnBrk="1" hangingPunct="1">
              <a:lnSpc>
                <a:spcPct val="80000"/>
              </a:lnSpc>
            </a:pPr>
            <a:r>
              <a:rPr lang="en-AU" sz="900" smtClean="0">
                <a:solidFill>
                  <a:srgbClr val="FF3300"/>
                </a:solidFill>
              </a:rPr>
              <a:t>Jan 2007: Emergence of sub-prime mortgage crisis</a:t>
            </a:r>
          </a:p>
          <a:p>
            <a:pPr eaLnBrk="1" hangingPunct="1">
              <a:lnSpc>
                <a:spcPct val="80000"/>
              </a:lnSpc>
            </a:pPr>
            <a:r>
              <a:rPr lang="en-AU" sz="900" smtClean="0">
                <a:solidFill>
                  <a:srgbClr val="FF3300"/>
                </a:solidFill>
              </a:rPr>
              <a:t>Dec 2008: Global recession</a:t>
            </a:r>
            <a:endParaRPr lang="en-US" sz="900" smtClean="0">
              <a:solidFill>
                <a:srgbClr val="FF33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95288" y="188913"/>
            <a:ext cx="8229600" cy="719137"/>
          </a:xfrm>
        </p:spPr>
        <p:txBody>
          <a:bodyPr/>
          <a:lstStyle/>
          <a:p>
            <a:pPr eaLnBrk="1" hangingPunct="1"/>
            <a:r>
              <a:rPr lang="en-US" sz="3600" smtClean="0"/>
              <a:t>Bretton Woods to AIDS/HIV (1944-85)</a:t>
            </a:r>
          </a:p>
        </p:txBody>
      </p:sp>
      <p:sp>
        <p:nvSpPr>
          <p:cNvPr id="6147" name="Rectangle 3"/>
          <p:cNvSpPr>
            <a:spLocks noGrp="1" noChangeArrowheads="1"/>
          </p:cNvSpPr>
          <p:nvPr>
            <p:ph idx="1"/>
          </p:nvPr>
        </p:nvSpPr>
        <p:spPr>
          <a:xfrm>
            <a:off x="601663" y="1052513"/>
            <a:ext cx="8074025" cy="5113337"/>
          </a:xfrm>
        </p:spPr>
        <p:txBody>
          <a:bodyPr/>
          <a:lstStyle/>
          <a:p>
            <a:pPr eaLnBrk="1" hangingPunct="1">
              <a:lnSpc>
                <a:spcPct val="80000"/>
              </a:lnSpc>
            </a:pPr>
            <a:r>
              <a:rPr lang="en-US" sz="2000" smtClean="0">
                <a:solidFill>
                  <a:srgbClr val="FF3300"/>
                </a:solidFill>
              </a:rPr>
              <a:t>1944: Bretton Woods (IMF, WB, GATT)</a:t>
            </a:r>
          </a:p>
          <a:p>
            <a:pPr eaLnBrk="1" hangingPunct="1">
              <a:lnSpc>
                <a:spcPct val="80000"/>
              </a:lnSpc>
            </a:pPr>
            <a:r>
              <a:rPr lang="en-US" sz="2000" smtClean="0">
                <a:solidFill>
                  <a:srgbClr val="009900"/>
                </a:solidFill>
              </a:rPr>
              <a:t>1950s: Health development policy: DDT, doctors and hospitals, population control</a:t>
            </a:r>
          </a:p>
          <a:p>
            <a:pPr eaLnBrk="1" hangingPunct="1">
              <a:lnSpc>
                <a:spcPct val="80000"/>
              </a:lnSpc>
            </a:pPr>
            <a:r>
              <a:rPr lang="en-US" sz="2000" smtClean="0">
                <a:solidFill>
                  <a:srgbClr val="FF3300"/>
                </a:solidFill>
              </a:rPr>
              <a:t>1955: Bandung Conference and birth of the Non-Aligned Movement (more confident TW voice)</a:t>
            </a:r>
          </a:p>
          <a:p>
            <a:pPr eaLnBrk="1" hangingPunct="1">
              <a:lnSpc>
                <a:spcPct val="80000"/>
              </a:lnSpc>
            </a:pPr>
            <a:r>
              <a:rPr lang="en-US" sz="2000" smtClean="0">
                <a:solidFill>
                  <a:srgbClr val="FF3300"/>
                </a:solidFill>
              </a:rPr>
              <a:t>1964: UNCTAD 1 (and G77) leads to call for New International Economic Order in May 1974</a:t>
            </a:r>
          </a:p>
          <a:p>
            <a:pPr eaLnBrk="1" hangingPunct="1">
              <a:lnSpc>
                <a:spcPct val="80000"/>
              </a:lnSpc>
            </a:pPr>
            <a:r>
              <a:rPr lang="en-US" sz="2000" smtClean="0">
                <a:solidFill>
                  <a:srgbClr val="FF3300"/>
                </a:solidFill>
              </a:rPr>
              <a:t>1973: First OPEC price rise</a:t>
            </a:r>
          </a:p>
          <a:p>
            <a:pPr eaLnBrk="1" hangingPunct="1">
              <a:lnSpc>
                <a:spcPct val="80000"/>
              </a:lnSpc>
            </a:pPr>
            <a:r>
              <a:rPr lang="en-US" sz="2000" smtClean="0">
                <a:solidFill>
                  <a:srgbClr val="009900"/>
                </a:solidFill>
              </a:rPr>
              <a:t>1977: last case of small pox</a:t>
            </a:r>
          </a:p>
          <a:p>
            <a:pPr eaLnBrk="1" hangingPunct="1">
              <a:lnSpc>
                <a:spcPct val="80000"/>
              </a:lnSpc>
            </a:pPr>
            <a:r>
              <a:rPr lang="en-US" sz="2000" smtClean="0">
                <a:solidFill>
                  <a:srgbClr val="009900"/>
                </a:solidFill>
              </a:rPr>
              <a:t>1978: Alma-Ata Declaration (PHC, reference to NIEO)</a:t>
            </a:r>
          </a:p>
          <a:p>
            <a:pPr eaLnBrk="1" hangingPunct="1">
              <a:lnSpc>
                <a:spcPct val="80000"/>
              </a:lnSpc>
            </a:pPr>
            <a:r>
              <a:rPr lang="en-US" sz="2000" smtClean="0">
                <a:solidFill>
                  <a:srgbClr val="FF3300"/>
                </a:solidFill>
              </a:rPr>
              <a:t>1975-80: Onset of stagflation, end of the long boom, emergence of monetarism</a:t>
            </a:r>
          </a:p>
          <a:p>
            <a:pPr eaLnBrk="1" hangingPunct="1">
              <a:lnSpc>
                <a:spcPct val="80000"/>
              </a:lnSpc>
            </a:pPr>
            <a:r>
              <a:rPr lang="en-US" sz="2000" smtClean="0">
                <a:solidFill>
                  <a:srgbClr val="FF3300"/>
                </a:solidFill>
              </a:rPr>
              <a:t>1981: escalating interest rates, debt trap sprung</a:t>
            </a:r>
          </a:p>
          <a:p>
            <a:pPr eaLnBrk="1" hangingPunct="1">
              <a:lnSpc>
                <a:spcPct val="80000"/>
              </a:lnSpc>
            </a:pPr>
            <a:r>
              <a:rPr lang="en-US" sz="2000" smtClean="0">
                <a:solidFill>
                  <a:srgbClr val="009900"/>
                </a:solidFill>
              </a:rPr>
              <a:t>1981: ‘Selective PHC’ (the response to Alma-Ata)</a:t>
            </a:r>
          </a:p>
          <a:p>
            <a:pPr eaLnBrk="1" hangingPunct="1">
              <a:lnSpc>
                <a:spcPct val="80000"/>
              </a:lnSpc>
            </a:pPr>
            <a:r>
              <a:rPr lang="en-US" sz="2000" smtClean="0">
                <a:solidFill>
                  <a:srgbClr val="FF3300"/>
                </a:solidFill>
              </a:rPr>
              <a:t>mid 1980s onwards: IMF develops and imposes SAPs </a:t>
            </a:r>
          </a:p>
          <a:p>
            <a:pPr eaLnBrk="1" hangingPunct="1">
              <a:lnSpc>
                <a:spcPct val="80000"/>
              </a:lnSpc>
            </a:pPr>
            <a:r>
              <a:rPr lang="en-US" sz="2000" smtClean="0">
                <a:solidFill>
                  <a:srgbClr val="009900"/>
                </a:solidFill>
              </a:rPr>
              <a:t>mid to late 1980s: rise of AIDS/HIV</a:t>
            </a:r>
          </a:p>
          <a:p>
            <a:pPr eaLnBrk="1" hangingPunct="1">
              <a:lnSpc>
                <a:spcPct val="80000"/>
              </a:lnSpc>
            </a:pPr>
            <a:r>
              <a:rPr lang="en-US" sz="2000" smtClean="0">
                <a:solidFill>
                  <a:srgbClr val="FF3300"/>
                </a:solidFill>
              </a:rPr>
              <a:t>1987: ‘Adjustment with a Human Face’</a:t>
            </a:r>
            <a:endParaRPr lang="en-US" sz="2000" smtClean="0">
              <a:solidFill>
                <a:srgbClr val="0099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95288" y="188913"/>
            <a:ext cx="8229600" cy="863600"/>
          </a:xfrm>
        </p:spPr>
        <p:txBody>
          <a:bodyPr>
            <a:normAutofit fontScale="90000"/>
          </a:bodyPr>
          <a:lstStyle/>
          <a:p>
            <a:pPr eaLnBrk="1" hangingPunct="1"/>
            <a:r>
              <a:rPr lang="en-US" sz="3600" smtClean="0"/>
              <a:t>Break up of Soviet Union to Seattle  (1985 - 2000)</a:t>
            </a:r>
          </a:p>
        </p:txBody>
      </p:sp>
      <p:sp>
        <p:nvSpPr>
          <p:cNvPr id="7171" name="Rectangle 3"/>
          <p:cNvSpPr>
            <a:spLocks noGrp="1" noChangeArrowheads="1"/>
          </p:cNvSpPr>
          <p:nvPr>
            <p:ph idx="1"/>
          </p:nvPr>
        </p:nvSpPr>
        <p:spPr>
          <a:xfrm>
            <a:off x="609600" y="1371600"/>
            <a:ext cx="7859713" cy="4691063"/>
          </a:xfrm>
        </p:spPr>
        <p:txBody>
          <a:bodyPr/>
          <a:lstStyle/>
          <a:p>
            <a:pPr eaLnBrk="1" hangingPunct="1">
              <a:lnSpc>
                <a:spcPct val="80000"/>
              </a:lnSpc>
            </a:pPr>
            <a:r>
              <a:rPr lang="en-US" sz="2000" smtClean="0">
                <a:solidFill>
                  <a:srgbClr val="FF3300"/>
                </a:solidFill>
              </a:rPr>
              <a:t>1989: Break up of the Soviet Union</a:t>
            </a:r>
          </a:p>
          <a:p>
            <a:pPr eaLnBrk="1" hangingPunct="1">
              <a:lnSpc>
                <a:spcPct val="80000"/>
              </a:lnSpc>
            </a:pPr>
            <a:r>
              <a:rPr lang="en-US" sz="2000" smtClean="0">
                <a:solidFill>
                  <a:srgbClr val="009900"/>
                </a:solidFill>
              </a:rPr>
              <a:t>1991: USTR attacks Thai administration over pharmaceuticals policies</a:t>
            </a:r>
          </a:p>
          <a:p>
            <a:pPr eaLnBrk="1" hangingPunct="1">
              <a:lnSpc>
                <a:spcPct val="80000"/>
              </a:lnSpc>
            </a:pPr>
            <a:r>
              <a:rPr lang="en-US" sz="2000" smtClean="0">
                <a:solidFill>
                  <a:srgbClr val="009900"/>
                </a:solidFill>
              </a:rPr>
              <a:t>1992: WHO: ‘Health Dimensions of Economic Reform’</a:t>
            </a:r>
          </a:p>
          <a:p>
            <a:pPr eaLnBrk="1" hangingPunct="1">
              <a:lnSpc>
                <a:spcPct val="80000"/>
              </a:lnSpc>
            </a:pPr>
            <a:r>
              <a:rPr lang="en-US" sz="2000" smtClean="0">
                <a:solidFill>
                  <a:srgbClr val="009900"/>
                </a:solidFill>
              </a:rPr>
              <a:t>1993: WB: ‘Investing in Health’ (virtuous cycle story, SAPs can be compatible with health development, new interventionism)</a:t>
            </a:r>
          </a:p>
          <a:p>
            <a:pPr eaLnBrk="1" hangingPunct="1">
              <a:lnSpc>
                <a:spcPct val="80000"/>
              </a:lnSpc>
            </a:pPr>
            <a:r>
              <a:rPr lang="en-US" sz="2000" smtClean="0">
                <a:solidFill>
                  <a:srgbClr val="FF3300"/>
                </a:solidFill>
              </a:rPr>
              <a:t>1995: WTO established</a:t>
            </a:r>
          </a:p>
          <a:p>
            <a:pPr eaLnBrk="1" hangingPunct="1">
              <a:lnSpc>
                <a:spcPct val="80000"/>
              </a:lnSpc>
            </a:pPr>
            <a:r>
              <a:rPr lang="en-US" sz="2000" smtClean="0">
                <a:solidFill>
                  <a:srgbClr val="FF3300"/>
                </a:solidFill>
              </a:rPr>
              <a:t>1995-98: OECD drive for MAI (note role of NGOs and internet; but continuing push in WTO under ‘Singapore issues’)</a:t>
            </a:r>
          </a:p>
          <a:p>
            <a:pPr eaLnBrk="1" hangingPunct="1">
              <a:lnSpc>
                <a:spcPct val="80000"/>
              </a:lnSpc>
            </a:pPr>
            <a:r>
              <a:rPr lang="en-US" sz="2000" smtClean="0">
                <a:solidFill>
                  <a:srgbClr val="009900"/>
                </a:solidFill>
              </a:rPr>
              <a:t>1997: Sth African parallel import legislation passed, challenged (challenge defeated April 2001, note role of MSF and other NGOs and internet)</a:t>
            </a:r>
          </a:p>
          <a:p>
            <a:pPr eaLnBrk="1" hangingPunct="1">
              <a:lnSpc>
                <a:spcPct val="80000"/>
              </a:lnSpc>
            </a:pPr>
            <a:r>
              <a:rPr lang="en-US" sz="2000" smtClean="0">
                <a:solidFill>
                  <a:srgbClr val="FF3300"/>
                </a:solidFill>
              </a:rPr>
              <a:t>1999: PRSPs implemented (new and improved SAPs)</a:t>
            </a:r>
          </a:p>
          <a:p>
            <a:pPr eaLnBrk="1" hangingPunct="1">
              <a:lnSpc>
                <a:spcPct val="80000"/>
              </a:lnSpc>
            </a:pPr>
            <a:r>
              <a:rPr lang="en-US" sz="2000" smtClean="0">
                <a:solidFill>
                  <a:srgbClr val="FF3300"/>
                </a:solidFill>
              </a:rPr>
              <a:t>1999: WTO in Seattle: outrageous process; dramatic protests</a:t>
            </a:r>
          </a:p>
          <a:p>
            <a:pPr eaLnBrk="1" hangingPunct="1">
              <a:lnSpc>
                <a:spcPct val="80000"/>
              </a:lnSpc>
            </a:pPr>
            <a:r>
              <a:rPr lang="en-US" sz="2000" smtClean="0">
                <a:solidFill>
                  <a:srgbClr val="009900"/>
                </a:solidFill>
              </a:rPr>
              <a:t>Dec 2000: People’s Health Assembly and People’s Health Charter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11397</TotalTime>
  <Words>10686</Words>
  <Application>Microsoft Office PowerPoint</Application>
  <PresentationFormat>On-screen Show (4:3)</PresentationFormat>
  <Paragraphs>444</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Globalisation and health</vt:lpstr>
      <vt:lpstr>Exploring the links between health development and globalisation</vt:lpstr>
      <vt:lpstr>‘Globalisation’</vt:lpstr>
      <vt:lpstr>Globalisation as the ‘global village’</vt:lpstr>
      <vt:lpstr>Globalisation as a configuration of economic activity </vt:lpstr>
      <vt:lpstr>Globalisation as a regime of economic (and political) governance</vt:lpstr>
      <vt:lpstr>Events, Reports, Struggles</vt:lpstr>
      <vt:lpstr>Bretton Woods to AIDS/HIV (1944-85)</vt:lpstr>
      <vt:lpstr>Break up of Soviet Union to Seattle  (1985 - 2000)</vt:lpstr>
      <vt:lpstr>Treatment Action Campaign to Global Financial Crisis (2000-12)</vt:lpstr>
      <vt:lpstr>Issues which link health policy with global economic regime</vt:lpstr>
      <vt:lpstr>“Another world is possible!”</vt:lpstr>
    </vt:vector>
  </TitlesOfParts>
  <Company>La Trobe Univeristy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Globalisation and health: events, reports, struggles</dc:title>
  <dc:subject>IPO</dc:subject>
  <dc:creator>DGLegge</dc:creator>
  <dc:description>Chronological story about the development of globalisation post WW2 interspersed with what was happening in health policy</dc:description>
  <cp:lastModifiedBy>DGLegge</cp:lastModifiedBy>
  <cp:revision>145</cp:revision>
  <dcterms:created xsi:type="dcterms:W3CDTF">2004-01-01T07:52:49Z</dcterms:created>
  <dcterms:modified xsi:type="dcterms:W3CDTF">2012-06-26T05:09:25Z</dcterms:modified>
  <cp:category>Revised for IPO (Copenhagen 2012)</cp:category>
</cp:coreProperties>
</file>