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7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40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164F-3303-4A69-8B67-33C976A5607E}" type="datetimeFigureOut">
              <a:rPr lang="en-AU" smtClean="0"/>
              <a:pPr/>
              <a:t>28/06/2012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B0B1-A99C-4757-9865-321D28EDF81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Macroeconomics and Health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IPHU, </a:t>
            </a:r>
            <a:r>
              <a:rPr lang="en-AU" smtClean="0"/>
              <a:t>Cape Town</a:t>
            </a:r>
            <a:br>
              <a:rPr lang="en-AU" smtClean="0"/>
            </a:br>
            <a:r>
              <a:rPr lang="en-AU" smtClean="0"/>
              <a:t>June, 2012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0px-Air_.pollutio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3465" cy="3096344"/>
          </a:xfrm>
          <a:prstGeom prst="rect">
            <a:avLst/>
          </a:prstGeom>
        </p:spPr>
      </p:pic>
      <p:pic>
        <p:nvPicPr>
          <p:cNvPr id="13" name="Picture 12" descr="wage_inequality_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0143"/>
            <a:ext cx="3203848" cy="3785241"/>
          </a:xfrm>
          <a:prstGeom prst="rect">
            <a:avLst/>
          </a:prstGeom>
        </p:spPr>
      </p:pic>
      <p:pic>
        <p:nvPicPr>
          <p:cNvPr id="14" name="Picture 13" descr="1.1254433238.4_nairobi-slu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6274" y="0"/>
            <a:ext cx="5237726" cy="3933056"/>
          </a:xfrm>
          <a:prstGeom prst="rect">
            <a:avLst/>
          </a:prstGeom>
        </p:spPr>
      </p:pic>
      <p:pic>
        <p:nvPicPr>
          <p:cNvPr id="15" name="Picture 14" descr="tilted_atoll_mediu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pendence-on-prescription-dru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393504"/>
            <a:ext cx="4464496" cy="4464496"/>
          </a:xfrm>
          <a:prstGeom prst="rect">
            <a:avLst/>
          </a:prstGeom>
        </p:spPr>
      </p:pic>
      <p:pic>
        <p:nvPicPr>
          <p:cNvPr id="7" name="Picture 6" descr="elmpark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3989"/>
            <a:ext cx="4716016" cy="3144011"/>
          </a:xfrm>
          <a:prstGeom prst="rect">
            <a:avLst/>
          </a:prstGeom>
        </p:spPr>
      </p:pic>
      <p:pic>
        <p:nvPicPr>
          <p:cNvPr id="9" name="Picture 8" descr="medicar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03848" cy="2402886"/>
          </a:xfrm>
          <a:prstGeom prst="rect">
            <a:avLst/>
          </a:prstGeom>
        </p:spPr>
      </p:pic>
      <p:pic>
        <p:nvPicPr>
          <p:cNvPr id="11" name="Picture 10" descr="singapore_sky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6403" y="0"/>
            <a:ext cx="6007597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coalmi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632" y="0"/>
            <a:ext cx="5779368" cy="3696731"/>
          </a:xfrm>
          <a:prstGeom prst="rect">
            <a:avLst/>
          </a:prstGeom>
        </p:spPr>
      </p:pic>
      <p:pic>
        <p:nvPicPr>
          <p:cNvPr id="4" name="Picture 3" descr="Kaposi's_Sarc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537" y="3645024"/>
            <a:ext cx="4819464" cy="3212976"/>
          </a:xfrm>
          <a:prstGeom prst="rect">
            <a:avLst/>
          </a:prstGeom>
        </p:spPr>
      </p:pic>
      <p:pic>
        <p:nvPicPr>
          <p:cNvPr id="5" name="Picture 4" descr="Hookworm Foot.jpg"/>
          <p:cNvPicPr>
            <a:picLocks noChangeAspect="1"/>
          </p:cNvPicPr>
          <p:nvPr/>
        </p:nvPicPr>
        <p:blipFill>
          <a:blip r:embed="rId4" cstate="print"/>
          <a:srcRect l="16372" r="11857"/>
          <a:stretch>
            <a:fillRect/>
          </a:stretch>
        </p:blipFill>
        <p:spPr>
          <a:xfrm>
            <a:off x="0" y="0"/>
            <a:ext cx="3419872" cy="3573710"/>
          </a:xfrm>
          <a:prstGeom prst="rect">
            <a:avLst/>
          </a:prstGeom>
        </p:spPr>
      </p:pic>
      <p:pic>
        <p:nvPicPr>
          <p:cNvPr id="6" name="Picture 5" descr="manufacturing-assembly-line-in-ch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Two way relationship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Macroeconomic environment</a:t>
            </a:r>
          </a:p>
          <a:p>
            <a:pPr lvl="1"/>
            <a:r>
              <a:rPr lang="en-AU" dirty="0" smtClean="0"/>
              <a:t>shapes population health and </a:t>
            </a:r>
          </a:p>
          <a:p>
            <a:pPr lvl="1"/>
            <a:r>
              <a:rPr lang="en-AU" dirty="0" smtClean="0"/>
              <a:t>health care policy</a:t>
            </a:r>
          </a:p>
          <a:p>
            <a:r>
              <a:rPr lang="en-AU" dirty="0" smtClean="0"/>
              <a:t>Health as input into macroeconomic policy thinking</a:t>
            </a:r>
          </a:p>
          <a:p>
            <a:pPr lvl="1"/>
            <a:r>
              <a:rPr lang="en-AU" dirty="0" smtClean="0"/>
              <a:t>health system as a sector of the economy</a:t>
            </a:r>
          </a:p>
          <a:p>
            <a:pPr lvl="1"/>
            <a:r>
              <a:rPr lang="en-AU" dirty="0" smtClean="0"/>
              <a:t>population health as economic resource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Macroeconomic environment shapes health care policy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709119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Economy-wide resources to pay for health care (public or private)</a:t>
            </a:r>
          </a:p>
          <a:p>
            <a:r>
              <a:rPr lang="en-AU" dirty="0" smtClean="0"/>
              <a:t>Public sector revenue</a:t>
            </a:r>
          </a:p>
          <a:p>
            <a:pPr lvl="1"/>
            <a:r>
              <a:rPr lang="en-AU" dirty="0" smtClean="0"/>
              <a:t>tax capacity </a:t>
            </a:r>
          </a:p>
          <a:p>
            <a:pPr lvl="1"/>
            <a:r>
              <a:rPr lang="en-AU" dirty="0" smtClean="0"/>
              <a:t>policy assumptions regarding taxation (</a:t>
            </a:r>
            <a:r>
              <a:rPr lang="en-AU" dirty="0" err="1" smtClean="0"/>
              <a:t>eg</a:t>
            </a:r>
            <a:r>
              <a:rPr lang="en-AU" dirty="0" smtClean="0"/>
              <a:t> ‘tax competition’)</a:t>
            </a:r>
          </a:p>
          <a:p>
            <a:r>
              <a:rPr lang="en-AU" dirty="0" smtClean="0"/>
              <a:t>Macroeconomic policy framing health policy</a:t>
            </a:r>
          </a:p>
          <a:p>
            <a:pPr lvl="1"/>
            <a:r>
              <a:rPr lang="en-AU" dirty="0" smtClean="0"/>
              <a:t>private sector friendly policies</a:t>
            </a:r>
          </a:p>
          <a:p>
            <a:pPr lvl="1"/>
            <a:r>
              <a:rPr lang="en-AU" dirty="0" smtClean="0"/>
              <a:t>need for public subsidy to reduce the burden on employers in a social insurance model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 descr="medicar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481228"/>
            <a:ext cx="1835696" cy="1376772"/>
          </a:xfrm>
          <a:prstGeom prst="rect">
            <a:avLst/>
          </a:prstGeom>
        </p:spPr>
      </p:pic>
      <p:pic>
        <p:nvPicPr>
          <p:cNvPr id="5" name="Picture 4" descr="singapore_sky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80728"/>
            <a:ext cx="1979712" cy="1319808"/>
          </a:xfrm>
          <a:prstGeom prst="rect">
            <a:avLst/>
          </a:prstGeom>
        </p:spPr>
      </p:pic>
      <p:pic>
        <p:nvPicPr>
          <p:cNvPr id="6" name="Picture 5" descr="tilted_atoll_medi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420888"/>
            <a:ext cx="1979712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Autofit/>
          </a:bodyPr>
          <a:lstStyle/>
          <a:p>
            <a:r>
              <a:rPr lang="en-AU" sz="3200" dirty="0" smtClean="0"/>
              <a:t>Macroeconomic environment shapes population health and how we address the social and environmental determinants of health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11144" cy="3456385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Macroeconomic policy framing the social and environmental determinants of health</a:t>
            </a:r>
          </a:p>
          <a:p>
            <a:pPr lvl="1"/>
            <a:r>
              <a:rPr lang="en-AU" dirty="0" smtClean="0"/>
              <a:t>occupational health</a:t>
            </a:r>
          </a:p>
          <a:p>
            <a:pPr lvl="1"/>
            <a:r>
              <a:rPr lang="en-AU" dirty="0" smtClean="0"/>
              <a:t>safe and healthy environments</a:t>
            </a:r>
          </a:p>
          <a:p>
            <a:pPr lvl="1"/>
            <a:r>
              <a:rPr lang="en-AU" dirty="0" smtClean="0"/>
              <a:t>investment in housing and infrastructure</a:t>
            </a:r>
          </a:p>
          <a:p>
            <a:pPr lvl="1"/>
            <a:r>
              <a:rPr lang="en-AU" dirty="0" smtClean="0"/>
              <a:t>social protection</a:t>
            </a:r>
          </a:p>
          <a:p>
            <a:pPr lvl="1"/>
            <a:r>
              <a:rPr lang="en-AU" dirty="0" smtClean="0"/>
              <a:t>income inequality and social participation</a:t>
            </a:r>
          </a:p>
          <a:p>
            <a:r>
              <a:rPr lang="en-AU" dirty="0" smtClean="0"/>
              <a:t> Macroeconomic policy frames the capacity to address the social and environmental determinants of health</a:t>
            </a:r>
          </a:p>
          <a:p>
            <a:pPr lvl="1"/>
            <a:r>
              <a:rPr lang="en-AU" dirty="0" smtClean="0"/>
              <a:t>regulation: decent laws which are policed</a:t>
            </a:r>
          </a:p>
          <a:p>
            <a:pPr lvl="2"/>
            <a:r>
              <a:rPr lang="en-AU" dirty="0" smtClean="0"/>
              <a:t>competitive deregulation: the race to the bottom</a:t>
            </a:r>
          </a:p>
          <a:p>
            <a:pPr lvl="2"/>
            <a:r>
              <a:rPr lang="en-AU" dirty="0" smtClean="0"/>
              <a:t>trade laws which limit government capacity to regulate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 descr="indiancoalmi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5003" y="5157193"/>
            <a:ext cx="2658997" cy="1700808"/>
          </a:xfrm>
          <a:prstGeom prst="rect">
            <a:avLst/>
          </a:prstGeom>
        </p:spPr>
      </p:pic>
      <p:pic>
        <p:nvPicPr>
          <p:cNvPr id="5" name="Picture 4" descr="wage_inequality_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700808"/>
            <a:ext cx="1619672" cy="1913589"/>
          </a:xfrm>
          <a:prstGeom prst="rect">
            <a:avLst/>
          </a:prstGeom>
        </p:spPr>
      </p:pic>
      <p:pic>
        <p:nvPicPr>
          <p:cNvPr id="6" name="Picture 5" descr="260px-Air_.pollutio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5339"/>
            <a:ext cx="2483768" cy="1652661"/>
          </a:xfrm>
          <a:prstGeom prst="rect">
            <a:avLst/>
          </a:prstGeom>
        </p:spPr>
      </p:pic>
      <p:pic>
        <p:nvPicPr>
          <p:cNvPr id="7" name="Picture 6" descr="1.1254433238.4_nairobi-slu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157192"/>
            <a:ext cx="2264999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Health system as a consideration in macroeconomic policy thinking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5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Health costs at family level and household savings</a:t>
            </a:r>
          </a:p>
          <a:p>
            <a:pPr lvl="1"/>
            <a:r>
              <a:rPr lang="en-AU" dirty="0" smtClean="0"/>
              <a:t>health (social) security as a way of loosening savings</a:t>
            </a:r>
          </a:p>
          <a:p>
            <a:pPr lvl="1"/>
            <a:r>
              <a:rPr lang="en-AU" dirty="0" smtClean="0"/>
              <a:t>family responsibility (</a:t>
            </a:r>
            <a:r>
              <a:rPr lang="en-AU" dirty="0" err="1" smtClean="0"/>
              <a:t>eg</a:t>
            </a:r>
            <a:r>
              <a:rPr lang="en-AU" dirty="0" smtClean="0"/>
              <a:t> ISAs) as a way of encouraging savings</a:t>
            </a:r>
          </a:p>
          <a:p>
            <a:r>
              <a:rPr lang="en-AU" dirty="0" smtClean="0"/>
              <a:t>Private health care (and related industries) as investment opportunity</a:t>
            </a:r>
          </a:p>
          <a:p>
            <a:pPr lvl="1"/>
            <a:r>
              <a:rPr lang="en-AU" dirty="0" smtClean="0"/>
              <a:t>private (or subcontracted) health insurance</a:t>
            </a:r>
          </a:p>
          <a:p>
            <a:pPr lvl="1"/>
            <a:r>
              <a:rPr lang="en-AU" dirty="0" smtClean="0"/>
              <a:t>pharmaceutical industry</a:t>
            </a:r>
            <a:endParaRPr lang="en-AU" dirty="0"/>
          </a:p>
          <a:p>
            <a:r>
              <a:rPr lang="en-AU" dirty="0" smtClean="0"/>
              <a:t>Health care expenditure as the purchase of goods and services from other sectors </a:t>
            </a:r>
          </a:p>
          <a:p>
            <a:pPr lvl="1"/>
            <a:r>
              <a:rPr lang="en-AU" dirty="0" smtClean="0"/>
              <a:t>employment</a:t>
            </a:r>
          </a:p>
          <a:p>
            <a:pPr lvl="1"/>
            <a:r>
              <a:rPr lang="en-AU" dirty="0" smtClean="0"/>
              <a:t>financial services (private or contracted insurance)</a:t>
            </a:r>
          </a:p>
          <a:p>
            <a:pPr lvl="1"/>
            <a:r>
              <a:rPr lang="en-AU" dirty="0" smtClean="0"/>
              <a:t>pharmaceutical industry</a:t>
            </a:r>
          </a:p>
          <a:p>
            <a:pPr lvl="1"/>
            <a:r>
              <a:rPr lang="en-AU" dirty="0" smtClean="0"/>
              <a:t>local buildings and supply industries</a:t>
            </a:r>
          </a:p>
          <a:p>
            <a:r>
              <a:rPr lang="en-AU" dirty="0" smtClean="0"/>
              <a:t>Health care (and related industries) as export prospects</a:t>
            </a:r>
            <a:endParaRPr lang="en-AU" dirty="0"/>
          </a:p>
          <a:p>
            <a:pPr lvl="1"/>
            <a:endParaRPr lang="en-AU" dirty="0"/>
          </a:p>
        </p:txBody>
      </p:sp>
      <p:pic>
        <p:nvPicPr>
          <p:cNvPr id="4" name="Picture 3" descr="dependence-on-prescription-dru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1184" y="5085184"/>
            <a:ext cx="1772816" cy="1772816"/>
          </a:xfrm>
          <a:prstGeom prst="rect">
            <a:avLst/>
          </a:prstGeom>
        </p:spPr>
      </p:pic>
      <p:pic>
        <p:nvPicPr>
          <p:cNvPr id="5" name="Picture 4" descr="elmpark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237989"/>
            <a:ext cx="2430016" cy="1620011"/>
          </a:xfrm>
          <a:prstGeom prst="rect">
            <a:avLst/>
          </a:prstGeom>
        </p:spPr>
      </p:pic>
      <p:pic>
        <p:nvPicPr>
          <p:cNvPr id="6" name="Picture 5" descr="singapore_sky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21560"/>
            <a:ext cx="2195736" cy="1463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Population health as a consideration in macroeconomic policy thinking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Labour as a resource to be consumed</a:t>
            </a:r>
          </a:p>
          <a:p>
            <a:pPr lvl="1"/>
            <a:r>
              <a:rPr lang="en-AU" sz="2400" dirty="0" smtClean="0"/>
              <a:t>slavery</a:t>
            </a:r>
          </a:p>
          <a:p>
            <a:pPr lvl="1"/>
            <a:r>
              <a:rPr lang="en-AU" sz="2400" dirty="0" smtClean="0"/>
              <a:t>poorly regulated mining</a:t>
            </a:r>
          </a:p>
          <a:p>
            <a:pPr lvl="1"/>
            <a:r>
              <a:rPr lang="en-AU" sz="2400" dirty="0" smtClean="0"/>
              <a:t>low paid mass assembly facilities</a:t>
            </a:r>
          </a:p>
          <a:p>
            <a:r>
              <a:rPr lang="en-AU" sz="2800" dirty="0" smtClean="0"/>
              <a:t>Labour power as a resource to be nurtured</a:t>
            </a:r>
          </a:p>
          <a:p>
            <a:pPr lvl="1"/>
            <a:r>
              <a:rPr lang="en-AU" sz="2400" dirty="0" smtClean="0"/>
              <a:t>disease as a cause of low productivity</a:t>
            </a:r>
          </a:p>
          <a:p>
            <a:pPr lvl="1"/>
            <a:r>
              <a:rPr lang="en-AU" sz="2400" dirty="0" smtClean="0"/>
              <a:t>disease as a cause of </a:t>
            </a:r>
            <a:r>
              <a:rPr lang="en-AU" sz="2400" smtClean="0"/>
              <a:t>labour shortage</a:t>
            </a:r>
            <a:endParaRPr lang="en-AU" sz="2400" dirty="0" smtClean="0"/>
          </a:p>
        </p:txBody>
      </p:sp>
      <p:pic>
        <p:nvPicPr>
          <p:cNvPr id="4" name="Picture 3" descr="indiancoalminers.jpg"/>
          <p:cNvPicPr>
            <a:picLocks noChangeAspect="1"/>
          </p:cNvPicPr>
          <p:nvPr/>
        </p:nvPicPr>
        <p:blipFill>
          <a:blip r:embed="rId2" cstate="print"/>
          <a:srcRect l="10944"/>
          <a:stretch>
            <a:fillRect/>
          </a:stretch>
        </p:blipFill>
        <p:spPr>
          <a:xfrm>
            <a:off x="0" y="5229200"/>
            <a:ext cx="2267744" cy="16288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" name="Picture 4" descr="manufacturing-assembly-line-in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3" y="5229201"/>
            <a:ext cx="2443201" cy="16288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Picture 5" descr="Hookworm F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0507" y="5229200"/>
            <a:ext cx="2171733" cy="16288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7" name="Picture 6" descr="Kaposi's_Sarco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0531" y="5222354"/>
            <a:ext cx="2453469" cy="163564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324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Macroeconomics and Health</vt:lpstr>
      <vt:lpstr>Slide 2</vt:lpstr>
      <vt:lpstr>Slide 3</vt:lpstr>
      <vt:lpstr>Slide 4</vt:lpstr>
      <vt:lpstr>Two way relationship</vt:lpstr>
      <vt:lpstr>Macroeconomic environment shapes health care policy</vt:lpstr>
      <vt:lpstr>Macroeconomic environment shapes population health and how we address the social and environmental determinants of health</vt:lpstr>
      <vt:lpstr>Health system as a consideration in macroeconomic policy thinking</vt:lpstr>
      <vt:lpstr>Population health as a consideration in macroeconomic policy thinking</vt:lpstr>
    </vt:vector>
  </TitlesOfParts>
  <Company>La Trobe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 and Health</dc:title>
  <dc:subject>IPO</dc:subject>
  <dc:creator>DGLegge</dc:creator>
  <dc:description>Implications of macro economics for health systems and SDH; implications of health care and population health for macroeconomics</dc:description>
  <cp:lastModifiedBy>DGLegge</cp:lastModifiedBy>
  <cp:revision>5</cp:revision>
  <dcterms:created xsi:type="dcterms:W3CDTF">2012-02-02T22:40:06Z</dcterms:created>
  <dcterms:modified xsi:type="dcterms:W3CDTF">2012-06-28T05:01:35Z</dcterms:modified>
  <cp:category>Revised for IPO (Copenhagen, 2012)</cp:category>
</cp:coreProperties>
</file>